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5"/>
  </p:notesMasterIdLst>
  <p:sldIdLst>
    <p:sldId id="278" r:id="rId6"/>
    <p:sldId id="257" r:id="rId7"/>
    <p:sldId id="258" r:id="rId8"/>
    <p:sldId id="259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XMDgZ0m2p1OfxRSAGbWgA==" hashData="wFWn/8CIq+s3hnZkXKrc4nQ0FasuZH4FYn9nOya3/o/EOAUI2S2Fi4hjdLwT5k+Dlrd3nc7zYgN9Afi6DaJTa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1D147-4513-4AB8-B851-3CDD42F819E6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5363B-810C-4065-AEF7-90C1F8936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8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https://www.youtube.com/watch?v=QYmr9pVtryo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EEB56-BCA5-684F-88D0-DE52578AC9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1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5" indent="0" algn="ctr">
              <a:buNone/>
              <a:defRPr sz="2000"/>
            </a:lvl2pPr>
            <a:lvl3pPr marL="914369" indent="0" algn="ctr">
              <a:buNone/>
              <a:defRPr sz="1801"/>
            </a:lvl3pPr>
            <a:lvl4pPr marL="1371553" indent="0" algn="ctr">
              <a:buNone/>
              <a:defRPr sz="1600"/>
            </a:lvl4pPr>
            <a:lvl5pPr marL="1828738" indent="0" algn="ctr">
              <a:buNone/>
              <a:defRPr sz="1600"/>
            </a:lvl5pPr>
            <a:lvl6pPr marL="2285923" indent="0" algn="ctr">
              <a:buNone/>
              <a:defRPr sz="1600"/>
            </a:lvl6pPr>
            <a:lvl7pPr marL="2743107" indent="0" algn="ctr">
              <a:buNone/>
              <a:defRPr sz="1600"/>
            </a:lvl7pPr>
            <a:lvl8pPr marL="3200292" indent="0" algn="ctr">
              <a:buNone/>
              <a:defRPr sz="1600"/>
            </a:lvl8pPr>
            <a:lvl9pPr marL="365747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7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8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5" indent="0" algn="ctr">
              <a:buNone/>
              <a:defRPr sz="2000"/>
            </a:lvl2pPr>
            <a:lvl3pPr marL="914369" indent="0" algn="ctr">
              <a:buNone/>
              <a:defRPr sz="1801"/>
            </a:lvl3pPr>
            <a:lvl4pPr marL="1371553" indent="0" algn="ctr">
              <a:buNone/>
              <a:defRPr sz="1600"/>
            </a:lvl4pPr>
            <a:lvl5pPr marL="1828738" indent="0" algn="ctr">
              <a:buNone/>
              <a:defRPr sz="1600"/>
            </a:lvl5pPr>
            <a:lvl6pPr marL="2285923" indent="0" algn="ctr">
              <a:buNone/>
              <a:defRPr sz="1600"/>
            </a:lvl6pPr>
            <a:lvl7pPr marL="2743107" indent="0" algn="ctr">
              <a:buNone/>
              <a:defRPr sz="1600"/>
            </a:lvl7pPr>
            <a:lvl8pPr marL="3200292" indent="0" algn="ctr">
              <a:buNone/>
              <a:defRPr sz="1600"/>
            </a:lvl8pPr>
            <a:lvl9pPr marL="365747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44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78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92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0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7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50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61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74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5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92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8" indent="0">
              <a:buNone/>
              <a:defRPr sz="2000"/>
            </a:lvl5pPr>
            <a:lvl6pPr marL="2285923" indent="0">
              <a:buNone/>
              <a:defRPr sz="2000"/>
            </a:lvl6pPr>
            <a:lvl7pPr marL="2743107" indent="0">
              <a:buNone/>
              <a:defRPr sz="2000"/>
            </a:lvl7pPr>
            <a:lvl8pPr marL="3200292" indent="0">
              <a:buNone/>
              <a:defRPr sz="2000"/>
            </a:lvl8pPr>
            <a:lvl9pPr marL="365747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12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82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03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14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24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377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322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10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411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0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480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999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4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65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110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077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59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71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281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776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1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1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185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271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303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473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474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062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979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48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618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9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7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051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283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332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358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616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075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2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9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7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5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8" indent="0">
              <a:buNone/>
              <a:defRPr sz="2000"/>
            </a:lvl5pPr>
            <a:lvl6pPr marL="2285923" indent="0">
              <a:buNone/>
              <a:defRPr sz="2000"/>
            </a:lvl6pPr>
            <a:lvl7pPr marL="2743107" indent="0">
              <a:buNone/>
              <a:defRPr sz="2000"/>
            </a:lvl7pPr>
            <a:lvl8pPr marL="3200292" indent="0">
              <a:buNone/>
              <a:defRPr sz="2000"/>
            </a:lvl8pPr>
            <a:lvl9pPr marL="365747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5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5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69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7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2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1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0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9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7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6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69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7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2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1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0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9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7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6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0A0B7-B72F-0645-9E36-A4A9FEF7E1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25" y="-3357"/>
            <a:ext cx="12191953" cy="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0A0B7-B72F-0645-9E36-A4A9FEF7E1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25" y="-3357"/>
            <a:ext cx="12191953" cy="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5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0A0B7-B72F-0645-9E36-A4A9FEF7E1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25" y="-3357"/>
            <a:ext cx="12191953" cy="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3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739570" y="645903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endParaRPr sz="1092" dirty="0"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3610" y="251810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Tutor Notice</a:t>
            </a:r>
            <a:endParaRPr sz="2426" spc="27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8365" y="5140981"/>
            <a:ext cx="2768844" cy="1604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64" y="5810630"/>
            <a:ext cx="4318391" cy="10479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864" y="993387"/>
            <a:ext cx="1180815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Homework will start being set on Monday 9</a:t>
            </a:r>
            <a:r>
              <a:rPr lang="en-GB" baseline="30000" dirty="0" smtClean="0"/>
              <a:t>th</a:t>
            </a:r>
            <a:r>
              <a:rPr lang="en-GB" dirty="0" smtClean="0"/>
              <a:t> September.</a:t>
            </a:r>
          </a:p>
          <a:p>
            <a:endParaRPr lang="en-GB" dirty="0"/>
          </a:p>
          <a:p>
            <a:r>
              <a:rPr lang="en-GB" dirty="0" smtClean="0"/>
              <a:t>You will go on to SAM Learning  and click on </a:t>
            </a:r>
            <a:r>
              <a:rPr lang="en-GB" dirty="0" smtClean="0">
                <a:solidFill>
                  <a:srgbClr val="FF0000"/>
                </a:solidFill>
              </a:rPr>
              <a:t>Set Tasks</a:t>
            </a:r>
            <a:r>
              <a:rPr lang="en-GB" dirty="0" smtClean="0"/>
              <a:t> to see all your tasks. </a:t>
            </a:r>
          </a:p>
          <a:p>
            <a:endParaRPr lang="en-GB" dirty="0"/>
          </a:p>
          <a:p>
            <a:r>
              <a:rPr lang="en-GB" dirty="0" smtClean="0"/>
              <a:t>You will receive Homework on a weekly basis so you need to log in and complete work every week.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you need help or access to a computer/device there is: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Homework Club every morning in West Canteen from 8am onwards.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Library computers available every break time and afterschool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You still need to be logging in to Classcharts as your teachers may send announcements out on there or attach revision material for upcoming assessments.</a:t>
            </a:r>
          </a:p>
          <a:p>
            <a:endParaRPr lang="en-GB" dirty="0"/>
          </a:p>
          <a:p>
            <a:r>
              <a:rPr lang="en-GB" dirty="0" smtClean="0"/>
              <a:t>All log in details can be found on your Attainment cards in your passports.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Any issues please come see Mrs Shaheen in W309 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096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4783"/>
            <a:ext cx="12101152" cy="145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97" y="1061918"/>
            <a:ext cx="5647533" cy="564753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9308" y="68840"/>
            <a:ext cx="6514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77246">
              <a:defRPr/>
            </a:pPr>
            <a:r>
              <a:rPr lang="en-GB" sz="40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Secure your Future: Learning Journey</a:t>
            </a:r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07E73F21-BD7F-E769-B703-F6FC05FC3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581290" y="1586889"/>
            <a:ext cx="1446050" cy="1008041"/>
          </a:xfrm>
          <a:prstGeom prst="roundRect">
            <a:avLst/>
          </a:prstGeom>
          <a:solidFill>
            <a:srgbClr val="FFC000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Impact of the media on relationships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25775" y="1618155"/>
            <a:ext cx="1446050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consent in romantic relationships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70261" y="1592857"/>
            <a:ext cx="1446050" cy="1008041"/>
          </a:xfrm>
          <a:prstGeom prst="roundRect">
            <a:avLst/>
          </a:prstGeom>
          <a:noFill/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the impact of pornography?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414746" y="1586888"/>
            <a:ext cx="1446050" cy="1008041"/>
          </a:xfrm>
          <a:prstGeom prst="roundRect">
            <a:avLst/>
          </a:prstGeom>
          <a:noFill/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sexting and the law?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422755" y="1606240"/>
            <a:ext cx="1514832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contraception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499546" y="1605223"/>
            <a:ext cx="1446050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are STI’s?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75490" y="3123340"/>
            <a:ext cx="6774910" cy="3586111"/>
          </a:xfrm>
          <a:prstGeom prst="rect">
            <a:avLst/>
          </a:prstGeom>
          <a:ln>
            <a:solidFill>
              <a:srgbClr val="E74519"/>
            </a:solidFill>
          </a:ln>
        </p:spPr>
        <p:txBody>
          <a:bodyPr vert="horz" lIns="55449" tIns="27725" rIns="55449" bIns="27725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>
                <a:solidFill>
                  <a:prstClr val="black"/>
                </a:solidFill>
                <a:latin typeface="Comic Sans MS"/>
              </a:rPr>
              <a:t>Today we will look at:</a:t>
            </a: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Impact of the media on romantic relationships</a:t>
            </a: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>
                <a:solidFill>
                  <a:prstClr val="black"/>
                </a:solidFill>
                <a:latin typeface="Comic Sans MS"/>
              </a:rPr>
              <a:t>This includes:</a:t>
            </a:r>
          </a:p>
          <a:p>
            <a:pPr marL="138623" indent="-138623" defTabSz="554499">
              <a:lnSpc>
                <a:spcPct val="110000"/>
              </a:lnSpc>
              <a:spcBef>
                <a:spcPts val="607"/>
              </a:spcBef>
              <a:buFontTx/>
              <a:buChar char="-"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What is a romantic relationship</a:t>
            </a:r>
            <a:endParaRPr lang="en-US" sz="1940" b="1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274975" y="3095752"/>
            <a:ext cx="4674666" cy="3586111"/>
          </a:xfrm>
          <a:prstGeom prst="rect">
            <a:avLst/>
          </a:prstGeom>
          <a:ln>
            <a:solidFill>
              <a:srgbClr val="E74519"/>
            </a:solidFill>
          </a:ln>
        </p:spPr>
        <p:txBody>
          <a:bodyPr vert="horz" lIns="55449" tIns="27725" rIns="55449" bIns="27725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2183" b="1" dirty="0">
                <a:solidFill>
                  <a:prstClr val="black"/>
                </a:solidFill>
                <a:latin typeface="Comic Sans MS"/>
              </a:rPr>
              <a:t>Please remember that during the lesson we should not be asking any pupil or teacher personal questions.</a:t>
            </a: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2183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2183" b="1" dirty="0">
                <a:solidFill>
                  <a:prstClr val="black"/>
                </a:solidFill>
                <a:latin typeface="Comic Sans MS"/>
              </a:rPr>
              <a:t>Your teacher can ask you questions but this will be to check your knowledge in the lesson.</a:t>
            </a:r>
          </a:p>
        </p:txBody>
      </p:sp>
    </p:spTree>
    <p:extLst>
      <p:ext uri="{BB962C8B-B14F-4D97-AF65-F5344CB8AC3E}">
        <p14:creationId xmlns:p14="http://schemas.microsoft.com/office/powerpoint/2010/main" val="41650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With the person next to you discuss the following question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“what is a romantic relationship and how it is different to a friendship?”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Romantic relationships</a:t>
            </a:r>
            <a:endParaRPr sz="2426" spc="27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548" y="1987621"/>
            <a:ext cx="3286131" cy="1690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7452" y="3370385"/>
            <a:ext cx="2640913" cy="16459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888" y="4675030"/>
            <a:ext cx="2372897" cy="15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6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874008" cy="55960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/>
              <a:t>The definition of romantic relationship is…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“any relationship between people with a desire to be </a:t>
            </a:r>
            <a:r>
              <a:rPr lang="en-US" sz="4000" b="1" dirty="0"/>
              <a:t>intimate</a:t>
            </a:r>
            <a:r>
              <a:rPr lang="en-US" sz="4000" dirty="0"/>
              <a:t> with each other. Both parties must feel an </a:t>
            </a:r>
            <a:r>
              <a:rPr lang="en-US" sz="4000" b="1" dirty="0"/>
              <a:t>attraction</a:t>
            </a:r>
            <a:r>
              <a:rPr lang="en-US" sz="4000" dirty="0"/>
              <a:t> to each other”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It is the keywords </a:t>
            </a:r>
            <a:r>
              <a:rPr lang="en-US" sz="4000" b="1" dirty="0"/>
              <a:t>intimate </a:t>
            </a:r>
            <a:r>
              <a:rPr lang="en-US" sz="4000" dirty="0"/>
              <a:t>and </a:t>
            </a:r>
            <a:r>
              <a:rPr lang="en-US" sz="4000" b="1" dirty="0"/>
              <a:t>attraction</a:t>
            </a:r>
            <a:r>
              <a:rPr lang="en-US" sz="4000" dirty="0"/>
              <a:t> that differentiate a romantic relationship and a friendship</a:t>
            </a:r>
          </a:p>
          <a:p>
            <a:pPr marL="0" indent="0">
              <a:buNone/>
            </a:pP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Romantic relationships</a:t>
            </a:r>
            <a:endParaRPr sz="2426" spc="27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548" y="1987621"/>
            <a:ext cx="3286131" cy="1690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7452" y="3370385"/>
            <a:ext cx="2640913" cy="16459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888" y="4675030"/>
            <a:ext cx="2372897" cy="15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0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874008" cy="55960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/>
              <a:t>Intimate in this context means that people wish to have a physical connection with each other.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This can include holding hands, hugging, kissing and other sexual </a:t>
            </a:r>
            <a:r>
              <a:rPr lang="en-US" sz="4000" dirty="0" err="1"/>
              <a:t>behaviours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Attraction in this context means that people wants to have romantic interactions with another person.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This is why it is important that both people feel this attraction.</a:t>
            </a:r>
          </a:p>
          <a:p>
            <a:pPr marL="0" indent="0">
              <a:buNone/>
            </a:pP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does intimate and attraction mean?</a:t>
            </a:r>
            <a:endParaRPr sz="2426" spc="27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548" y="1987621"/>
            <a:ext cx="3286131" cy="1690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7452" y="3370385"/>
            <a:ext cx="2640913" cy="16459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888" y="4675030"/>
            <a:ext cx="2372897" cy="15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8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77386" y="407204"/>
            <a:ext cx="7203248" cy="803823"/>
          </a:xfrm>
        </p:spPr>
        <p:txBody>
          <a:bodyPr>
            <a:normAutofit fontScale="90000"/>
          </a:bodyPr>
          <a:lstStyle/>
          <a:p>
            <a:r>
              <a:rPr lang="en-GB" sz="4851" dirty="0"/>
              <a:t>Why people enter a </a:t>
            </a:r>
            <a:r>
              <a:rPr lang="en-GB" sz="4851"/>
              <a:t>romantic relationship?</a:t>
            </a:r>
            <a:endParaRPr lang="en-GB" sz="485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7386" y="1769703"/>
            <a:ext cx="5636094" cy="4847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People can enter romantic relationships for many reasons.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here are some reasons that are </a:t>
            </a:r>
            <a:r>
              <a:rPr lang="en-US" b="1" dirty="0" smtClean="0"/>
              <a:t>important</a:t>
            </a:r>
            <a:r>
              <a:rPr lang="en-US" dirty="0" smtClean="0"/>
              <a:t> that increase the chances of that relationship being healthy.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However, people can enter romantic relationships for </a:t>
            </a:r>
            <a:r>
              <a:rPr lang="en-US" b="1" dirty="0" smtClean="0"/>
              <a:t>less important </a:t>
            </a:r>
            <a:r>
              <a:rPr lang="en-US" dirty="0" smtClean="0"/>
              <a:t>reasons. This increases the chances of that relationship being unhealthy.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reasons of why people enter relationships are on the right.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31947" y="1769703"/>
            <a:ext cx="5109599" cy="4847552"/>
          </a:xfrm>
          <a:prstGeom prst="rect">
            <a:avLst/>
          </a:prstGeom>
        </p:spPr>
        <p:txBody>
          <a:bodyPr vert="horz" lIns="55449" tIns="27725" rIns="55449" bIns="27725" rtlCol="0">
            <a:normAutofit fontScale="85000" lnSpcReduction="20000"/>
          </a:bodyPr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617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58">
              <a:spcBef>
                <a:spcPts val="1000"/>
              </a:spcBef>
              <a:buNone/>
            </a:pPr>
            <a:r>
              <a:rPr lang="en-US" sz="2800" b="1" dirty="0"/>
              <a:t>Reasons</a:t>
            </a:r>
          </a:p>
          <a:p>
            <a:pPr marL="0" indent="0" algn="ctr" defTabSz="914358">
              <a:spcBef>
                <a:spcPts val="1000"/>
              </a:spcBef>
              <a:buNone/>
            </a:pPr>
            <a:endParaRPr lang="en-US" sz="2800" b="1" dirty="0"/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are physically attracted to them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like the attention they give you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are the only one in your group without a partner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enjoy their company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want to be treated like an adult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can have a laugh together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don’t want to look like a loser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like doing things together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want to make your friends envious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86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77386" y="407204"/>
            <a:ext cx="7203248" cy="803823"/>
          </a:xfrm>
        </p:spPr>
        <p:txBody>
          <a:bodyPr>
            <a:normAutofit fontScale="90000"/>
          </a:bodyPr>
          <a:lstStyle/>
          <a:p>
            <a:r>
              <a:rPr lang="en-GB" sz="4851" dirty="0"/>
              <a:t>Why people enter a </a:t>
            </a:r>
            <a:r>
              <a:rPr lang="en-GB" sz="4851"/>
              <a:t>romantic relationship?</a:t>
            </a:r>
            <a:endParaRPr lang="en-GB" sz="485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7386" y="1769703"/>
            <a:ext cx="5636094" cy="4847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the statements on the right, discuss with the person next to you by ranking the reasons from the </a:t>
            </a:r>
            <a:r>
              <a:rPr lang="en-US" b="1" dirty="0" smtClean="0"/>
              <a:t>most important</a:t>
            </a:r>
            <a:r>
              <a:rPr lang="en-US" dirty="0" smtClean="0"/>
              <a:t> to </a:t>
            </a:r>
            <a:r>
              <a:rPr lang="en-US" b="1" dirty="0" smtClean="0"/>
              <a:t>least important </a:t>
            </a:r>
            <a:r>
              <a:rPr lang="en-US" dirty="0" smtClean="0"/>
              <a:t>of why people enter a romantic relationship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ready to share your answers with the class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31947" y="1769703"/>
            <a:ext cx="5109599" cy="4847552"/>
          </a:xfrm>
          <a:prstGeom prst="rect">
            <a:avLst/>
          </a:prstGeom>
        </p:spPr>
        <p:txBody>
          <a:bodyPr vert="horz" lIns="55449" tIns="27725" rIns="55449" bIns="27725" rtlCol="0">
            <a:normAutofit fontScale="85000" lnSpcReduction="20000"/>
          </a:bodyPr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617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58">
              <a:spcBef>
                <a:spcPts val="1000"/>
              </a:spcBef>
              <a:buNone/>
            </a:pPr>
            <a:r>
              <a:rPr lang="en-US" sz="2800" b="1" dirty="0"/>
              <a:t>Statements</a:t>
            </a:r>
          </a:p>
          <a:p>
            <a:pPr marL="0" indent="0" algn="ctr" defTabSz="914358">
              <a:spcBef>
                <a:spcPts val="1000"/>
              </a:spcBef>
              <a:buNone/>
            </a:pPr>
            <a:endParaRPr lang="en-US" sz="2800" b="1" dirty="0"/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are physically attracted to them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like the attention they give you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are the only one in your group without a partner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enjoy their company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want to be treated like an adult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can have a laugh together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don’t want to look like a loser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like doing things together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2800" dirty="0"/>
              <a:t>You want to make your friends envious</a:t>
            </a:r>
          </a:p>
          <a:p>
            <a:pPr marL="554492" indent="-554492" defTabSz="914358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4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874008" cy="55960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In your PD lesson this week you will look at how the media can influence romantic relationships.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With the person next to you discuss the following questions: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Have you ever seen a romantic relationship in a movie or TV series?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What was this romantic relationship like? </a:t>
            </a: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smtClean="0"/>
              <a:t>Do you think the relationship would happen in real life or was it unrealistic?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Be ready to share your answers with </a:t>
            </a:r>
            <a:r>
              <a:rPr lang="en-US" sz="4000" smtClean="0"/>
              <a:t>the class</a:t>
            </a:r>
            <a:endParaRPr lang="en-US" sz="4000" dirty="0"/>
          </a:p>
          <a:p>
            <a:pPr marL="0" indent="0">
              <a:buNone/>
            </a:pP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Media and romantic relationships</a:t>
            </a:r>
            <a:endParaRPr sz="2426" spc="27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548" y="1987621"/>
            <a:ext cx="3286131" cy="1690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7452" y="3370385"/>
            <a:ext cx="2640913" cy="16459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888" y="4675030"/>
            <a:ext cx="2372897" cy="15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2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KAT">
      <a:dk1>
        <a:srgbClr val="2A2C65"/>
      </a:dk1>
      <a:lt1>
        <a:srgbClr val="FFFFFF"/>
      </a:lt1>
      <a:dk2>
        <a:srgbClr val="44546A"/>
      </a:dk2>
      <a:lt2>
        <a:srgbClr val="E7E6E6"/>
      </a:lt2>
      <a:accent1>
        <a:srgbClr val="00592A"/>
      </a:accent1>
      <a:accent2>
        <a:srgbClr val="E1791D"/>
      </a:accent2>
      <a:accent3>
        <a:srgbClr val="A31A6D"/>
      </a:accent3>
      <a:accent4>
        <a:srgbClr val="C0162C"/>
      </a:accent4>
      <a:accent5>
        <a:srgbClr val="E1791D"/>
      </a:accent5>
      <a:accent6>
        <a:srgbClr val="70AD47"/>
      </a:accent6>
      <a:hlink>
        <a:srgbClr val="2A2B65"/>
      </a:hlink>
      <a:folHlink>
        <a:srgbClr val="A31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Pupils, Parents and Visitors" id="{E76A054A-A0A8-4045-97AD-971116C46DE3}" vid="{D137112F-9E5D-4757-9DD1-5ADB193BE195}"/>
    </a:ext>
  </a:extLst>
</a:theme>
</file>

<file path=ppt/theme/theme4.xml><?xml version="1.0" encoding="utf-8"?>
<a:theme xmlns:a="http://schemas.openxmlformats.org/drawingml/2006/main" name="1_Office Theme">
  <a:themeElements>
    <a:clrScheme name="PKAT">
      <a:dk1>
        <a:srgbClr val="2A2C65"/>
      </a:dk1>
      <a:lt1>
        <a:srgbClr val="FFFFFF"/>
      </a:lt1>
      <a:dk2>
        <a:srgbClr val="44546A"/>
      </a:dk2>
      <a:lt2>
        <a:srgbClr val="E7E6E6"/>
      </a:lt2>
      <a:accent1>
        <a:srgbClr val="00592A"/>
      </a:accent1>
      <a:accent2>
        <a:srgbClr val="E1791D"/>
      </a:accent2>
      <a:accent3>
        <a:srgbClr val="A31A6D"/>
      </a:accent3>
      <a:accent4>
        <a:srgbClr val="C0162C"/>
      </a:accent4>
      <a:accent5>
        <a:srgbClr val="E1791D"/>
      </a:accent5>
      <a:accent6>
        <a:srgbClr val="70AD47"/>
      </a:accent6>
      <a:hlink>
        <a:srgbClr val="2A2B65"/>
      </a:hlink>
      <a:folHlink>
        <a:srgbClr val="A31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Pupils, Parents and Visitors" id="{E76A054A-A0A8-4045-97AD-971116C46DE3}" vid="{D137112F-9E5D-4757-9DD1-5ADB193BE195}"/>
    </a:ext>
  </a:extLst>
</a:theme>
</file>

<file path=ppt/theme/theme5.xml><?xml version="1.0" encoding="utf-8"?>
<a:theme xmlns:a="http://schemas.openxmlformats.org/drawingml/2006/main" name="4_Office Theme">
  <a:themeElements>
    <a:clrScheme name="PKAT">
      <a:dk1>
        <a:srgbClr val="2A2C65"/>
      </a:dk1>
      <a:lt1>
        <a:srgbClr val="FFFFFF"/>
      </a:lt1>
      <a:dk2>
        <a:srgbClr val="44546A"/>
      </a:dk2>
      <a:lt2>
        <a:srgbClr val="E7E6E6"/>
      </a:lt2>
      <a:accent1>
        <a:srgbClr val="00592A"/>
      </a:accent1>
      <a:accent2>
        <a:srgbClr val="E1791D"/>
      </a:accent2>
      <a:accent3>
        <a:srgbClr val="A31A6D"/>
      </a:accent3>
      <a:accent4>
        <a:srgbClr val="C0162C"/>
      </a:accent4>
      <a:accent5>
        <a:srgbClr val="E1791D"/>
      </a:accent5>
      <a:accent6>
        <a:srgbClr val="70AD47"/>
      </a:accent6>
      <a:hlink>
        <a:srgbClr val="2A2B65"/>
      </a:hlink>
      <a:folHlink>
        <a:srgbClr val="A31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Pupils, Parents and Visitors" id="{E76A054A-A0A8-4045-97AD-971116C46DE3}" vid="{D137112F-9E5D-4757-9DD1-5ADB193BE195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693</Words>
  <Application>Microsoft Office PowerPoint</Application>
  <PresentationFormat>Widescreen</PresentationFormat>
  <Paragraphs>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Lato</vt:lpstr>
      <vt:lpstr>3_Office Theme</vt:lpstr>
      <vt:lpstr>2_Office Theme</vt:lpstr>
      <vt:lpstr>Office Theme</vt:lpstr>
      <vt:lpstr>1_Office Theme</vt:lpstr>
      <vt:lpstr>4_Office Theme</vt:lpstr>
      <vt:lpstr>Tutor Notice</vt:lpstr>
      <vt:lpstr>PowerPoint Presentation</vt:lpstr>
      <vt:lpstr>PowerPoint Presentation</vt:lpstr>
      <vt:lpstr>Romantic relationships</vt:lpstr>
      <vt:lpstr>Romantic relationships</vt:lpstr>
      <vt:lpstr>What does intimate and attraction mean?</vt:lpstr>
      <vt:lpstr>Why people enter a romantic relationship?</vt:lpstr>
      <vt:lpstr>Why people enter a romantic relationship?</vt:lpstr>
      <vt:lpstr>Media and romantic relationships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Stewart</dc:creator>
  <cp:lastModifiedBy>Ryan Stewart</cp:lastModifiedBy>
  <cp:revision>15</cp:revision>
  <dcterms:created xsi:type="dcterms:W3CDTF">2024-08-15T13:31:51Z</dcterms:created>
  <dcterms:modified xsi:type="dcterms:W3CDTF">2024-10-11T14:35:42Z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