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Lst>
  <p:notesMasterIdLst>
    <p:notesMasterId r:id="rId27"/>
  </p:notesMasterIdLst>
  <p:sldIdLst>
    <p:sldId id="287" r:id="rId5"/>
    <p:sldId id="285" r:id="rId6"/>
    <p:sldId id="286" r:id="rId7"/>
    <p:sldId id="258" r:id="rId8"/>
    <p:sldId id="288" r:id="rId9"/>
    <p:sldId id="289" r:id="rId10"/>
    <p:sldId id="290" r:id="rId11"/>
    <p:sldId id="291" r:id="rId12"/>
    <p:sldId id="292" r:id="rId13"/>
    <p:sldId id="259" r:id="rId14"/>
    <p:sldId id="293" r:id="rId15"/>
    <p:sldId id="294" r:id="rId16"/>
    <p:sldId id="295" r:id="rId17"/>
    <p:sldId id="296" r:id="rId18"/>
    <p:sldId id="297" r:id="rId19"/>
    <p:sldId id="298" r:id="rId20"/>
    <p:sldId id="299" r:id="rId21"/>
    <p:sldId id="300" r:id="rId22"/>
    <p:sldId id="301" r:id="rId23"/>
    <p:sldId id="302" r:id="rId24"/>
    <p:sldId id="303"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y3YKugPERh5jchNWJ6Enw==" hashData="JUie/c+9okx/89XANaT8KIMRhP0HqTZiIOzu3ooHWNmVlJjc3P1++LC4fVFIm7Hp3Y+30n/KLafDVXqpycqb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166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05/11/2024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05/11/2024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0121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8315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537130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119065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8266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04837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22860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36431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35562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921328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95947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11140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37767199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953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Alcohol is…</a:t>
            </a:r>
          </a:p>
          <a:p>
            <a:pPr marL="0" indent="0">
              <a:buNone/>
            </a:pPr>
            <a:endParaRPr lang="en-US" sz="3638" dirty="0"/>
          </a:p>
          <a:p>
            <a:pPr marL="0" indent="0">
              <a:buNone/>
            </a:pPr>
            <a:r>
              <a:rPr lang="en-US" sz="3638" dirty="0" smtClean="0"/>
              <a:t>“a clear liquid commonly found in drinks such as beer, wine and spirits”</a:t>
            </a:r>
          </a:p>
          <a:p>
            <a:pPr marL="0" indent="0">
              <a:buNone/>
            </a:pPr>
            <a:endParaRPr lang="en-US" sz="3638" dirty="0"/>
          </a:p>
          <a:p>
            <a:pPr marL="0" indent="0">
              <a:buNone/>
            </a:pPr>
            <a:r>
              <a:rPr lang="en-US" sz="3638" dirty="0" smtClean="0"/>
              <a:t>Alcohol is classed as a drug.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alcohol?</a:t>
            </a:r>
            <a:endParaRPr sz="2426" spc="27" dirty="0"/>
          </a:p>
        </p:txBody>
      </p:sp>
      <p:pic>
        <p:nvPicPr>
          <p:cNvPr id="2" name="Picture 1"/>
          <p:cNvPicPr>
            <a:picLocks noChangeAspect="1"/>
          </p:cNvPicPr>
          <p:nvPr/>
        </p:nvPicPr>
        <p:blipFill>
          <a:blip r:embed="rId4"/>
          <a:stretch>
            <a:fillRect/>
          </a:stretch>
        </p:blipFill>
        <p:spPr>
          <a:xfrm>
            <a:off x="7742378" y="1261997"/>
            <a:ext cx="2466975" cy="1847850"/>
          </a:xfrm>
          <a:prstGeom prst="rect">
            <a:avLst/>
          </a:prstGeom>
        </p:spPr>
      </p:pic>
      <p:pic>
        <p:nvPicPr>
          <p:cNvPr id="9" name="Picture 8"/>
          <p:cNvPicPr>
            <a:picLocks noChangeAspect="1"/>
          </p:cNvPicPr>
          <p:nvPr/>
        </p:nvPicPr>
        <p:blipFill>
          <a:blip r:embed="rId5"/>
          <a:stretch>
            <a:fillRect/>
          </a:stretch>
        </p:blipFill>
        <p:spPr>
          <a:xfrm>
            <a:off x="8975865" y="2944903"/>
            <a:ext cx="2619375" cy="1743075"/>
          </a:xfrm>
          <a:prstGeom prst="rect">
            <a:avLst/>
          </a:prstGeom>
        </p:spPr>
      </p:pic>
      <p:pic>
        <p:nvPicPr>
          <p:cNvPr id="11" name="Picture 10"/>
          <p:cNvPicPr>
            <a:picLocks noChangeAspect="1"/>
          </p:cNvPicPr>
          <p:nvPr/>
        </p:nvPicPr>
        <p:blipFill>
          <a:blip r:embed="rId6"/>
          <a:stretch>
            <a:fillRect/>
          </a:stretch>
        </p:blipFill>
        <p:spPr>
          <a:xfrm>
            <a:off x="7742378" y="4687978"/>
            <a:ext cx="2857500" cy="1600200"/>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are drugs?”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drugs?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52244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are drugs?”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drugs?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99048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20000"/>
          </a:bodyPr>
          <a:lstStyle/>
          <a:p>
            <a:pPr marL="0" indent="0">
              <a:buNone/>
            </a:pPr>
            <a:r>
              <a:rPr lang="en-US" sz="3638" dirty="0" smtClean="0"/>
              <a:t>Drugs are…</a:t>
            </a:r>
          </a:p>
          <a:p>
            <a:pPr marL="0" indent="0">
              <a:buNone/>
            </a:pPr>
            <a:endParaRPr lang="en-US" sz="3638" dirty="0"/>
          </a:p>
          <a:p>
            <a:pPr marL="0" indent="0">
              <a:buNone/>
            </a:pPr>
            <a:r>
              <a:rPr lang="en-US" sz="3638" dirty="0" smtClean="0"/>
              <a:t>“chemicals or substances that change the way our body work”</a:t>
            </a:r>
          </a:p>
          <a:p>
            <a:pPr marL="0" indent="0">
              <a:buNone/>
            </a:pPr>
            <a:endParaRPr lang="en-US" sz="3638" dirty="0"/>
          </a:p>
          <a:p>
            <a:pPr marL="0" indent="0">
              <a:buNone/>
            </a:pPr>
            <a:r>
              <a:rPr lang="en-US" sz="3638" dirty="0" smtClean="0"/>
              <a:t>Not all drugs are illegal. Drugs such as paracetamol are legal and can be purchased easily. However there are lots of illegal drugs such as heroin, cocaine and marijuana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drugs?</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4" name="Picture 3"/>
          <p:cNvPicPr>
            <a:picLocks noChangeAspect="1"/>
          </p:cNvPicPr>
          <p:nvPr/>
        </p:nvPicPr>
        <p:blipFill>
          <a:blip r:embed="rId5"/>
          <a:stretch>
            <a:fillRect/>
          </a:stretch>
        </p:blipFill>
        <p:spPr>
          <a:xfrm>
            <a:off x="8933770" y="2944903"/>
            <a:ext cx="2619375" cy="1743075"/>
          </a:xfrm>
          <a:prstGeom prst="rect">
            <a:avLst/>
          </a:prstGeom>
        </p:spPr>
      </p:pic>
      <p:pic>
        <p:nvPicPr>
          <p:cNvPr id="5" name="Picture 4"/>
          <p:cNvPicPr>
            <a:picLocks noChangeAspect="1"/>
          </p:cNvPicPr>
          <p:nvPr/>
        </p:nvPicPr>
        <p:blipFill>
          <a:blip r:embed="rId6"/>
          <a:stretch>
            <a:fillRect/>
          </a:stretch>
        </p:blipFill>
        <p:spPr>
          <a:xfrm>
            <a:off x="7805687" y="4687978"/>
            <a:ext cx="2857500" cy="1600200"/>
          </a:xfrm>
          <a:prstGeom prst="rect">
            <a:avLst/>
          </a:prstGeom>
        </p:spPr>
      </p:pic>
    </p:spTree>
    <p:extLst>
      <p:ext uri="{BB962C8B-B14F-4D97-AF65-F5344CB8AC3E}">
        <p14:creationId xmlns:p14="http://schemas.microsoft.com/office/powerpoint/2010/main" val="279650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We are now going to look at different statements about drugs and alcohol.</a:t>
            </a:r>
          </a:p>
          <a:p>
            <a:pPr marL="0" indent="0">
              <a:buNone/>
            </a:pPr>
            <a:endParaRPr lang="en-US" sz="3638" dirty="0"/>
          </a:p>
          <a:p>
            <a:pPr marL="0" indent="0">
              <a:buNone/>
            </a:pPr>
            <a:r>
              <a:rPr lang="en-US" sz="3638" dirty="0" smtClean="0"/>
              <a:t>You will have to decide if you think the statement is a </a:t>
            </a:r>
            <a:r>
              <a:rPr lang="en-US" sz="3638" b="1" dirty="0" smtClean="0"/>
              <a:t>myth</a:t>
            </a:r>
            <a:r>
              <a:rPr lang="en-US" sz="3638" dirty="0" smtClean="0"/>
              <a:t> or a </a:t>
            </a:r>
            <a:r>
              <a:rPr lang="en-US" sz="3638" b="1" dirty="0" smtClean="0"/>
              <a:t>fact.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7280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1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“Alcohol is not harmful in small amounts for young people”</a:t>
            </a:r>
          </a:p>
          <a:p>
            <a:pPr marL="0" indent="0">
              <a:buNone/>
            </a:pPr>
            <a:endParaRPr lang="en-US" sz="3638" b="1" dirty="0"/>
          </a:p>
          <a:p>
            <a:pPr marL="0" indent="0">
              <a:buNone/>
            </a:pPr>
            <a:r>
              <a:rPr lang="en-US" sz="3638" dirty="0" smtClean="0"/>
              <a:t>This is a </a:t>
            </a:r>
            <a:r>
              <a:rPr lang="en-US" sz="3638" b="1" dirty="0" smtClean="0"/>
              <a:t>myth</a:t>
            </a:r>
            <a:r>
              <a:rPr lang="en-US" sz="3638" dirty="0" smtClean="0"/>
              <a:t>. </a:t>
            </a:r>
            <a:r>
              <a:rPr lang="en-US" sz="4000" dirty="0"/>
              <a:t>Even small amounts of alcohol can affect a teen’s developing brain and may increase the risk of alcohol-related issues later on.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242900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“Despite marijuana being natural, it is not safe to use</a:t>
            </a:r>
          </a:p>
          <a:p>
            <a:pPr marL="0" indent="0">
              <a:buNone/>
            </a:pPr>
            <a:endParaRPr lang="en-US" sz="3638" b="1" dirty="0"/>
          </a:p>
          <a:p>
            <a:pPr marL="0" indent="0">
              <a:buNone/>
            </a:pPr>
            <a:r>
              <a:rPr lang="en-US" sz="3638" dirty="0" smtClean="0"/>
              <a:t>This is a </a:t>
            </a:r>
            <a:r>
              <a:rPr lang="en-US" sz="3638" b="1" dirty="0" smtClean="0"/>
              <a:t>fact. </a:t>
            </a:r>
            <a:r>
              <a:rPr lang="en-US" sz="4000" dirty="0"/>
              <a:t>Although marijuana is a plant, it still affects the brain and body, especially for teens, and can lead to memory issues, learning problems, and dependency.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04188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“Despite marijuana being natural, it is not safe to use</a:t>
            </a:r>
          </a:p>
          <a:p>
            <a:pPr marL="0" indent="0">
              <a:buNone/>
            </a:pPr>
            <a:endParaRPr lang="en-US" sz="3638" b="1" dirty="0"/>
          </a:p>
          <a:p>
            <a:pPr marL="0" indent="0">
              <a:buNone/>
            </a:pPr>
            <a:r>
              <a:rPr lang="en-US" sz="3638" dirty="0" smtClean="0"/>
              <a:t>This is a </a:t>
            </a:r>
            <a:r>
              <a:rPr lang="en-US" sz="3638" b="1" dirty="0" smtClean="0"/>
              <a:t>fact. </a:t>
            </a:r>
            <a:r>
              <a:rPr lang="en-US" sz="4000" dirty="0"/>
              <a:t>Although marijuana is a plant, it still affects the brain and body, especially for teens, and can lead to memory issues, learning problems, and dependency.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363058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2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“Using drugs and alcohol can change how you feel but the effects don’t last long”</a:t>
            </a:r>
          </a:p>
          <a:p>
            <a:pPr marL="0" indent="0">
              <a:buNone/>
            </a:pPr>
            <a:endParaRPr lang="en-US" sz="3638" b="1" dirty="0"/>
          </a:p>
          <a:p>
            <a:pPr marL="0" indent="0">
              <a:buNone/>
            </a:pPr>
            <a:r>
              <a:rPr lang="en-US" sz="3638" dirty="0" smtClean="0"/>
              <a:t>This is a </a:t>
            </a:r>
            <a:r>
              <a:rPr lang="en-US" sz="3638" b="1" dirty="0" smtClean="0"/>
              <a:t>myth. </a:t>
            </a:r>
            <a:r>
              <a:rPr lang="en-US" sz="4000" dirty="0"/>
              <a:t>Drugs and alcohol can have long-term effects on mood, mental health, and physical health, especially if used frequently.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84809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2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“teen brains are more vulnerable to drugs and alcohol than adult brains”</a:t>
            </a:r>
          </a:p>
          <a:p>
            <a:pPr marL="0" indent="0">
              <a:buNone/>
            </a:pPr>
            <a:endParaRPr lang="en-US" sz="3638" b="1" dirty="0"/>
          </a:p>
          <a:p>
            <a:pPr marL="0" indent="0">
              <a:buNone/>
            </a:pPr>
            <a:r>
              <a:rPr lang="en-US" sz="3638" dirty="0" smtClean="0"/>
              <a:t>This is a </a:t>
            </a:r>
            <a:r>
              <a:rPr lang="en-US" sz="3638" b="1" dirty="0" smtClean="0"/>
              <a:t>fact. </a:t>
            </a:r>
            <a:r>
              <a:rPr lang="en-US" sz="4000" dirty="0"/>
              <a:t>Teen brains are still developing, especially the areas controlling decision-making and impulse control, making them more sensitive to the effects.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224847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012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“caffeine is also a drug because it affects how your brain works”</a:t>
            </a:r>
          </a:p>
          <a:p>
            <a:pPr marL="0" indent="0">
              <a:buNone/>
            </a:pPr>
            <a:endParaRPr lang="en-US" sz="3638" b="1" dirty="0"/>
          </a:p>
          <a:p>
            <a:pPr marL="0" indent="0">
              <a:buNone/>
            </a:pPr>
            <a:r>
              <a:rPr lang="en-US" sz="3638" dirty="0" smtClean="0"/>
              <a:t>This is a </a:t>
            </a:r>
            <a:r>
              <a:rPr lang="en-US" sz="3638" b="1" dirty="0" smtClean="0"/>
              <a:t>fact. </a:t>
            </a:r>
            <a:r>
              <a:rPr lang="en-US" sz="4000" dirty="0"/>
              <a:t>Caffeine is a stimulant and can be considered a drug because it temporarily boosts alertness but can lead to dependency</a:t>
            </a:r>
            <a:r>
              <a:rPr lang="en-US" sz="4000" dirty="0" smtClean="0"/>
              <a:t>. However it is not illegal despite being a drug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123754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10000"/>
          </a:bodyPr>
          <a:lstStyle/>
          <a:p>
            <a:pPr marL="0" indent="0">
              <a:buNone/>
            </a:pPr>
            <a:r>
              <a:rPr lang="en-US" sz="3638" dirty="0" smtClean="0"/>
              <a:t>Decide if the following statement is a </a:t>
            </a:r>
            <a:r>
              <a:rPr lang="en-US" sz="3638" b="1" dirty="0" smtClean="0"/>
              <a:t>myth </a:t>
            </a:r>
            <a:r>
              <a:rPr lang="en-US" sz="3638" dirty="0" smtClean="0"/>
              <a:t>or </a:t>
            </a:r>
            <a:r>
              <a:rPr lang="en-US" sz="3638" b="1" dirty="0" smtClean="0"/>
              <a:t>fact.</a:t>
            </a:r>
          </a:p>
          <a:p>
            <a:pPr marL="0" indent="0">
              <a:buNone/>
            </a:pPr>
            <a:endParaRPr lang="en-US" sz="3638" b="1" dirty="0"/>
          </a:p>
          <a:p>
            <a:pPr marL="0" indent="0">
              <a:buNone/>
            </a:pPr>
            <a:r>
              <a:rPr lang="en-US" sz="3638" b="1" dirty="0" smtClean="0"/>
              <a:t>“</a:t>
            </a:r>
            <a:r>
              <a:rPr lang="en-US" sz="4000" b="1" dirty="0"/>
              <a:t>You can’t get addicted to drugs if you only use them occasionally</a:t>
            </a:r>
            <a:r>
              <a:rPr lang="en-US" sz="4000" b="1" dirty="0" smtClean="0"/>
              <a:t>.”</a:t>
            </a:r>
          </a:p>
          <a:p>
            <a:pPr marL="0" indent="0">
              <a:buNone/>
            </a:pPr>
            <a:endParaRPr lang="en-US" sz="3638" b="1" dirty="0"/>
          </a:p>
          <a:p>
            <a:pPr marL="0" indent="0">
              <a:buNone/>
            </a:pPr>
            <a:r>
              <a:rPr lang="en-US" sz="3638" dirty="0" smtClean="0"/>
              <a:t>This is a </a:t>
            </a:r>
            <a:r>
              <a:rPr lang="en-US" sz="3638" b="1" dirty="0" smtClean="0"/>
              <a:t>myth. </a:t>
            </a:r>
            <a:r>
              <a:rPr lang="en-US" sz="4000" dirty="0"/>
              <a:t>Even occasional use can lead to cravings and dependency, particularly for certain drugs.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Myth or Fact</a:t>
            </a:r>
            <a:endParaRPr sz="2426" spc="27" dirty="0"/>
          </a:p>
        </p:txBody>
      </p:sp>
      <p:pic>
        <p:nvPicPr>
          <p:cNvPr id="3" name="Picture 2"/>
          <p:cNvPicPr>
            <a:picLocks noChangeAspect="1"/>
          </p:cNvPicPr>
          <p:nvPr/>
        </p:nvPicPr>
        <p:blipFill>
          <a:blip r:embed="rId4"/>
          <a:stretch>
            <a:fillRect/>
          </a:stretch>
        </p:blipFill>
        <p:spPr>
          <a:xfrm>
            <a:off x="7805687" y="1414462"/>
            <a:ext cx="2619375" cy="1743075"/>
          </a:xfrm>
          <a:prstGeom prst="rect">
            <a:avLst/>
          </a:prstGeom>
        </p:spPr>
      </p:pic>
      <p:pic>
        <p:nvPicPr>
          <p:cNvPr id="5" name="Picture 4"/>
          <p:cNvPicPr>
            <a:picLocks noChangeAspect="1"/>
          </p:cNvPicPr>
          <p:nvPr/>
        </p:nvPicPr>
        <p:blipFill>
          <a:blip r:embed="rId5"/>
          <a:stretch>
            <a:fillRect/>
          </a:stretch>
        </p:blipFill>
        <p:spPr>
          <a:xfrm>
            <a:off x="7805687" y="4687978"/>
            <a:ext cx="2857500" cy="1600200"/>
          </a:xfrm>
          <a:prstGeom prst="rect">
            <a:avLst/>
          </a:prstGeom>
        </p:spPr>
      </p:pic>
      <p:pic>
        <p:nvPicPr>
          <p:cNvPr id="2" name="Picture 1"/>
          <p:cNvPicPr>
            <a:picLocks noChangeAspect="1"/>
          </p:cNvPicPr>
          <p:nvPr/>
        </p:nvPicPr>
        <p:blipFill>
          <a:blip r:embed="rId6"/>
          <a:stretch>
            <a:fillRect/>
          </a:stretch>
        </p:blipFill>
        <p:spPr>
          <a:xfrm>
            <a:off x="8806152" y="3050954"/>
            <a:ext cx="2621507" cy="1743607"/>
          </a:xfrm>
          <a:prstGeom prst="rect">
            <a:avLst/>
          </a:prstGeom>
        </p:spPr>
      </p:pic>
    </p:spTree>
    <p:extLst>
      <p:ext uri="{BB962C8B-B14F-4D97-AF65-F5344CB8AC3E}">
        <p14:creationId xmlns:p14="http://schemas.microsoft.com/office/powerpoint/2010/main" val="9551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alcohol and drugs for yourself, a friend or family member you can </a:t>
            </a:r>
            <a:r>
              <a:rPr lang="en-US" sz="4366" smtClean="0"/>
              <a:t>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295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“Alcohol and drugs rob the mind of clarity, replacing hope with fear and confusion”</a:t>
            </a:r>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Drugs, alcohol and mental health</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alcohol</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drugs</a:t>
            </a:r>
          </a:p>
          <a:p>
            <a:pPr marL="138623" indent="-138623" defTabSz="554499">
              <a:lnSpc>
                <a:spcPct val="110000"/>
              </a:lnSpc>
              <a:spcBef>
                <a:spcPts val="607"/>
              </a:spcBef>
              <a:buFontTx/>
              <a:buChar char="-"/>
              <a:defRPr/>
            </a:pPr>
            <a:r>
              <a:rPr lang="en-US" sz="1940" b="1" dirty="0" smtClean="0">
                <a:solidFill>
                  <a:prstClr val="black"/>
                </a:solidFill>
                <a:latin typeface="Comic Sans MS"/>
              </a:rPr>
              <a:t>Myths around drugs and alcohol</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Learning about the negative impacts of drugs and alcohol will help secure your wellbeing.</a:t>
            </a:r>
          </a:p>
          <a:p>
            <a:pPr marL="0" indent="0">
              <a:buNone/>
            </a:pPr>
            <a:endParaRPr lang="en-US" sz="3638" dirty="0"/>
          </a:p>
          <a:p>
            <a:pPr marL="0" indent="0">
              <a:buNone/>
            </a:pPr>
            <a:r>
              <a:rPr lang="en-US" sz="3638" dirty="0" smtClean="0"/>
              <a:t>Although using drugs and alcohol is against some religions, it is still important to learn about the negative impacts so you can teach others about the consequences of using drugs and alcohol</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599" y="2859845"/>
            <a:ext cx="5489557" cy="1174947"/>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323232"/>
                </a:solidFill>
                <a:effectLst/>
                <a:uLnTx/>
                <a:uFillTx/>
                <a:latin typeface="Calibri" panose="020F0502020204030204"/>
                <a:ea typeface="+mn-ea"/>
                <a:cs typeface="+mn-cs"/>
              </a:rPr>
              <a:t>Rule of Law</a:t>
            </a:r>
            <a:r>
              <a:rPr kumimoji="0" lang="en-US" sz="4000" i="0" u="none" strike="noStrike" kern="0" cap="none" spc="0" normalizeH="0" baseline="0" noProof="0" dirty="0" smtClean="0">
                <a:ln>
                  <a:noFill/>
                </a:ln>
                <a:solidFill>
                  <a:srgbClr val="323232"/>
                </a:solidFill>
                <a:effectLst/>
                <a:uLnTx/>
                <a:uFillTx/>
                <a:latin typeface="Calibri" panose="020F0502020204030204"/>
                <a:ea typeface="+mn-ea"/>
                <a:cs typeface="+mn-cs"/>
              </a:rPr>
              <a:t> is a British Value.</a:t>
            </a:r>
            <a:r>
              <a:rPr kumimoji="0" lang="en-US" sz="4000" i="0" u="none" strike="noStrike" kern="0" cap="none" spc="0" normalizeH="0" noProof="0" dirty="0" smtClean="0">
                <a:ln>
                  <a:noFill/>
                </a:ln>
                <a:solidFill>
                  <a:srgbClr val="323232"/>
                </a:solidFill>
                <a:effectLst/>
                <a:uLnTx/>
                <a:uFillTx/>
                <a:latin typeface="Calibri" panose="020F0502020204030204"/>
                <a:ea typeface="+mn-ea"/>
                <a:cs typeface="+mn-cs"/>
              </a:rPr>
              <a:t> In the UK it is illegal for U18’s to purchase alcohol. It is also illegal for anyone in the UK to use drugs classed as A, B or C. These mean that they are illegal drugs in the UK</a:t>
            </a:r>
            <a:endPar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80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33</a:t>
            </a:r>
            <a:r>
              <a:rPr kumimoji="0" lang="en-US" sz="3600" i="0" u="none" strike="noStrike" kern="1200" cap="none" spc="0" normalizeH="0" baseline="0" noProof="0" dirty="0" smtClean="0">
                <a:ln>
                  <a:noFill/>
                </a:ln>
                <a:solidFill>
                  <a:srgbClr val="323232"/>
                </a:solidFill>
                <a:effectLst/>
                <a:uLnTx/>
                <a:uFillTx/>
                <a:latin typeface="Calibri" panose="020F0502020204030204"/>
                <a:ea typeface="+mn-ea"/>
                <a:cs typeface="+mn-cs"/>
              </a:rPr>
              <a:t> states that children and young people have the right to be protected from harmful drugs. To be protected, children should</a:t>
            </a:r>
            <a:r>
              <a:rPr kumimoji="0" lang="en-US" sz="3600" i="0" u="none" strike="noStrike" kern="1200" cap="none" spc="0" normalizeH="0" noProof="0" dirty="0" smtClean="0">
                <a:ln>
                  <a:noFill/>
                </a:ln>
                <a:solidFill>
                  <a:srgbClr val="323232"/>
                </a:solidFill>
                <a:effectLst/>
                <a:uLnTx/>
                <a:uFillTx/>
                <a:latin typeface="Calibri" panose="020F0502020204030204"/>
                <a:ea typeface="+mn-ea"/>
                <a:cs typeface="+mn-cs"/>
              </a:rPr>
              <a:t> be taught about the negative effects of drugs (including alcohol) on the body and mind.</a:t>
            </a:r>
            <a:endParaRPr kumimoji="0" lang="en-US" sz="36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8850015" y="3656079"/>
            <a:ext cx="2024813" cy="2628363"/>
          </a:xfrm>
          <a:prstGeom prst="rect">
            <a:avLst/>
          </a:prstGeom>
        </p:spPr>
      </p:pic>
    </p:spTree>
    <p:extLst>
      <p:ext uri="{BB962C8B-B14F-4D97-AF65-F5344CB8AC3E}">
        <p14:creationId xmlns:p14="http://schemas.microsoft.com/office/powerpoint/2010/main" val="397747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is alcohol?”</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alcohol?</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437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“What is alcohol?”</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alcohol?</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8894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5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1100</Words>
  <Application>Microsoft Office PowerPoint</Application>
  <PresentationFormat>Widescreen</PresentationFormat>
  <Paragraphs>137</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5_Office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What is alcohol?</vt:lpstr>
      <vt:lpstr>What is alcohol?</vt:lpstr>
      <vt:lpstr>What is alcohol?</vt:lpstr>
      <vt:lpstr>What are drugs?</vt:lpstr>
      <vt:lpstr>What are drugs?</vt:lpstr>
      <vt:lpstr>What are drugs?</vt:lpstr>
      <vt:lpstr>Myth or Fact</vt:lpstr>
      <vt:lpstr>Myth or Fact</vt:lpstr>
      <vt:lpstr>Myth or Fact</vt:lpstr>
      <vt:lpstr>Myth or Fact</vt:lpstr>
      <vt:lpstr>Myth or Fact</vt:lpstr>
      <vt:lpstr>Myth or Fact</vt:lpstr>
      <vt:lpstr>Myth or Fact</vt:lpstr>
      <vt:lpstr>Myth or Fact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30</cp:revision>
  <dcterms:created xsi:type="dcterms:W3CDTF">2024-08-15T13:31:51Z</dcterms:created>
  <dcterms:modified xsi:type="dcterms:W3CDTF">2024-11-05T16:25:12Z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