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</p:sldMasterIdLst>
  <p:notesMasterIdLst>
    <p:notesMasterId r:id="rId41"/>
  </p:notesMasterIdLst>
  <p:sldIdLst>
    <p:sldId id="515" r:id="rId4"/>
    <p:sldId id="516" r:id="rId5"/>
    <p:sldId id="517" r:id="rId6"/>
    <p:sldId id="313" r:id="rId7"/>
    <p:sldId id="519" r:id="rId8"/>
    <p:sldId id="521" r:id="rId9"/>
    <p:sldId id="522" r:id="rId10"/>
    <p:sldId id="520" r:id="rId11"/>
    <p:sldId id="523" r:id="rId12"/>
    <p:sldId id="524" r:id="rId13"/>
    <p:sldId id="525" r:id="rId14"/>
    <p:sldId id="526" r:id="rId15"/>
    <p:sldId id="528" r:id="rId16"/>
    <p:sldId id="529" r:id="rId17"/>
    <p:sldId id="530" r:id="rId18"/>
    <p:sldId id="531" r:id="rId19"/>
    <p:sldId id="532" r:id="rId20"/>
    <p:sldId id="533" r:id="rId21"/>
    <p:sldId id="534" r:id="rId22"/>
    <p:sldId id="535" r:id="rId23"/>
    <p:sldId id="536" r:id="rId24"/>
    <p:sldId id="537" r:id="rId25"/>
    <p:sldId id="538" r:id="rId26"/>
    <p:sldId id="539" r:id="rId27"/>
    <p:sldId id="540" r:id="rId28"/>
    <p:sldId id="541" r:id="rId29"/>
    <p:sldId id="542" r:id="rId30"/>
    <p:sldId id="543" r:id="rId31"/>
    <p:sldId id="544" r:id="rId32"/>
    <p:sldId id="545" r:id="rId33"/>
    <p:sldId id="546" r:id="rId34"/>
    <p:sldId id="547" r:id="rId35"/>
    <p:sldId id="506" r:id="rId36"/>
    <p:sldId id="505" r:id="rId37"/>
    <p:sldId id="513" r:id="rId38"/>
    <p:sldId id="548" r:id="rId39"/>
    <p:sldId id="303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DhIPwl9EG17QDWIWcErLQ==" hashData="Cn7j0hVV8GBM86WEgmMXFIdLbjGbArQM2bD3BcsQ+JvZe5h2fl6hZEgM5tpf262u6o2w0Aoqfz2EGDJZVZABN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7" d="100"/>
          <a:sy n="10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53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91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44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4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8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09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2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859" y="-8608"/>
            <a:ext cx="12190286" cy="978029"/>
            <a:chOff x="2" y="1383733"/>
            <a:chExt cx="12191998" cy="762000"/>
          </a:xfrm>
        </p:grpSpPr>
        <p:sp>
          <p:nvSpPr>
            <p:cNvPr id="5" name="Rectangle 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26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91236" y="1535991"/>
              <a:ext cx="8248524" cy="40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26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25" y="51188"/>
            <a:ext cx="6295162" cy="93216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59" y="965983"/>
            <a:ext cx="12190286" cy="1425002"/>
            <a:chOff x="1" y="2129870"/>
            <a:chExt cx="12191999" cy="791775"/>
          </a:xfrm>
        </p:grpSpPr>
        <p:sp>
          <p:nvSpPr>
            <p:cNvPr id="10" name="Rectangle 9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1235" y="2152099"/>
              <a:ext cx="10203803" cy="769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 and Golden Thread</a:t>
              </a: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Title –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Protected Characteristics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Golden Thread – </a:t>
              </a:r>
              <a:r>
                <a:rPr lang="en-US" sz="2800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Secure Your </a:t>
              </a:r>
              <a:r>
                <a:rPr lang="en-US" sz="2800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Relationships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84" y="2333958"/>
            <a:ext cx="12190288" cy="989572"/>
            <a:chOff x="0" y="3061424"/>
            <a:chExt cx="12192000" cy="518758"/>
          </a:xfrm>
        </p:grpSpPr>
        <p:sp>
          <p:nvSpPr>
            <p:cNvPr id="14" name="Rectangle 13"/>
            <p:cNvSpPr/>
            <p:nvPr/>
          </p:nvSpPr>
          <p:spPr>
            <a:xfrm>
              <a:off x="0" y="3061424"/>
              <a:ext cx="12192000" cy="518758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26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779" y="3098573"/>
              <a:ext cx="11105877" cy="274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26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both using your ruler &amp; take out your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245" y="3070535"/>
              <a:ext cx="500534" cy="500534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856" y="3327659"/>
            <a:ext cx="12190286" cy="3529860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26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3975" y="3390954"/>
            <a:ext cx="10444108" cy="3522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26"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described: </a:t>
            </a:r>
            <a:r>
              <a:rPr lang="en-US" sz="2400" dirty="0" smtClean="0"/>
              <a:t>“</a:t>
            </a:r>
            <a:r>
              <a:rPr lang="en-US" sz="2400" dirty="0"/>
              <a:t>the variety of differences among people”</a:t>
            </a: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True or False – </a:t>
            </a:r>
            <a:r>
              <a:rPr lang="en-US" sz="2426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“equality and equity are the same thing”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r>
              <a:rPr lang="en-US" sz="2426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impact can a negative online presence have?</a:t>
            </a:r>
            <a:endParaRPr lang="en-US" sz="2426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58" indent="-457158" defTabSz="914326">
              <a:buFont typeface="+mj-lt"/>
              <a:buAutoNum type="arabicPeriod"/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26">
              <a:defRPr/>
            </a:pPr>
            <a:endParaRPr lang="en-US" sz="194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89" y="3428598"/>
            <a:ext cx="484906" cy="6361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50738" y="3988949"/>
            <a:ext cx="11087909" cy="712141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Diversity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0737" y="4798120"/>
            <a:ext cx="11087909" cy="64099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False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50737" y="5536145"/>
            <a:ext cx="11087033" cy="912804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1940" b="1" kern="0" dirty="0" smtClean="0">
                <a:solidFill>
                  <a:prstClr val="white"/>
                </a:solidFill>
                <a:latin typeface="Calibri" panose="020F0502020204030204"/>
              </a:rPr>
              <a:t>It can affect future places at university and job applications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586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Direct Discrimination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“someone is treated worse than others because of a characteristic”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Indirect Discrimination is…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“a rule or policy that applies to everyone but unfairly disadvantages certain people”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26470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being described?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/>
              <a:t>“specific characteristics that are safeguarded against discrimination under the Equality Act 2010”</a:t>
            </a:r>
            <a:endParaRPr lang="en-US" sz="3600" dirty="0"/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Protected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18370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Golden Thread does today’s lesson relate to?</a:t>
            </a:r>
          </a:p>
          <a:p>
            <a:pPr marL="0" indent="0">
              <a:buNone/>
            </a:pPr>
            <a:endParaRPr lang="en-US" sz="291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– Secure your Voice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 – Secure your Relationships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– Secure your Wellbeing</a:t>
            </a:r>
          </a:p>
          <a:p>
            <a:pPr marL="0" indent="0">
              <a:buNone/>
            </a:pPr>
            <a:endParaRPr lang="en-US" sz="291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91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– Secure your Future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533" y="3391795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True or False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“The Equality Act (2010) outlines 9 protected characteristics”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False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885" y="354684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type of discrimination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dirty="0"/>
              <a:t>someone is treated worse than others because of a characteristic</a:t>
            </a:r>
            <a:r>
              <a:rPr lang="en-US" sz="3200" dirty="0" smtClean="0"/>
              <a:t>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Direct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Indirect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517" y="354684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7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b="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What type of discrimination is being described?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“a rule or policy that applies to everyone but unfairly disadvantages certain people”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A – Direct</a:t>
            </a:r>
          </a:p>
          <a:p>
            <a:pPr marL="0" indent="0">
              <a:buNone/>
            </a:pPr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B – Indirect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854" y="5086891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13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Despite the Equality Act being in place since 2010, discrimination against protected characteristics still exists. Examples of this include:</a:t>
            </a:r>
          </a:p>
          <a:p>
            <a:pPr marL="0" indent="0">
              <a:buNone/>
            </a:pPr>
            <a:endParaRPr lang="en-US" sz="3638" dirty="0"/>
          </a:p>
          <a:p>
            <a:pPr>
              <a:buFontTx/>
              <a:buChar char="-"/>
            </a:pPr>
            <a:r>
              <a:rPr lang="en-US" sz="3638" dirty="0" smtClean="0"/>
              <a:t>Women are still paid less than men and less likely to hold management positions</a:t>
            </a:r>
          </a:p>
          <a:p>
            <a:pPr>
              <a:buFontTx/>
              <a:buChar char="-"/>
            </a:pPr>
            <a:r>
              <a:rPr lang="en-US" sz="3638" dirty="0" smtClean="0"/>
              <a:t>Those from the LGBT community are more likely to bullied in school</a:t>
            </a:r>
          </a:p>
          <a:p>
            <a:pPr>
              <a:buFontTx/>
              <a:buChar char="-"/>
            </a:pPr>
            <a:r>
              <a:rPr lang="en-US" sz="3638" dirty="0" smtClean="0"/>
              <a:t>Ethnic minorities face racism within communities in the UK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In pairs work together to sort out the cards into: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The Protected Characteristics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definition of each characteristic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An example of the protected characteristic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1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While going through the correct answers, make sure you have sorted the cards into the right order as you will be using these to help make notes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9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Age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People belonging to a particular age group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 employer telling a person they are too old for the job despite them not being at retirement age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06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Gender Reassignment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People who propose to, are undergoing, or have completed a process to reassign their sex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Graffiti on toilet walls making threats against trans people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6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Marriage and Civil Partnership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People who have entered into a civil partnership or marriage, including same sex and mix sex couples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A person struggling to get a promotion. They have been told it is because they are married so may not work as hard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Pregnancy and Maternity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People who are pregnant or who have had a baby in the past 26 weeks. People who work are also entitled to maternity leave if they have a baby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Local cafes and restaurants having a safe space for women to breast feed babies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6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Disability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People with long term physical or mental conditions that have a substantial negative effect on the day to day activities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Being born with a condition that means they require a wheelchair to move around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1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Race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Includes a person’s skin </a:t>
            </a:r>
            <a:r>
              <a:rPr lang="en-US" sz="3638" dirty="0" err="1" smtClean="0"/>
              <a:t>colour</a:t>
            </a:r>
            <a:r>
              <a:rPr lang="en-US" sz="3638" dirty="0" smtClean="0"/>
              <a:t>, nationality or ethnic background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Graffiti in a local playground saying only people of a certain skin </a:t>
            </a:r>
            <a:r>
              <a:rPr lang="en-US" sz="3638" dirty="0" err="1" smtClean="0"/>
              <a:t>colour</a:t>
            </a:r>
            <a:r>
              <a:rPr lang="en-US" sz="3638" dirty="0" smtClean="0"/>
              <a:t> can use it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Religion or Belief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Any religion and religious or philosophical belief, or not having these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Schools having a multi faith prayer room for pupils of all religions to use during break times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Sex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Being a man or a woman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Overhearing a conversation between 2 males who were talking about jobs women should and should not do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7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Sexual Orientation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Whether a person is attracted to people of the same sex as them or of a different sex, or both.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r>
              <a:rPr lang="en-US" sz="3638" dirty="0" smtClean="0"/>
              <a:t>Schools including pictures of same sex and mixed sex couple in their lessons about healthy relationships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1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/>
              <a:t>Highlight “SYV</a:t>
            </a:r>
            <a:r>
              <a:rPr lang="en-US" sz="4000" dirty="0" smtClean="0"/>
              <a:t>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Write down 3 protected characteristics, their definition and an example of this protected characteristic. You should choose 3 that you feel are most applicable to you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2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Secure </a:t>
            </a:r>
            <a:r>
              <a:rPr kumimoji="0" lang="en-GB" sz="4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your </a:t>
            </a:r>
            <a:r>
              <a:rPr kumimoji="0" lang="en-GB" sz="4000" b="0" i="0" u="sng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Relationships: 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the difference between equality and equity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Celebrating culture and diversity in Birmingham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are Protected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Characteristics?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is a hate crime?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laws impact society?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noFill/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Current issues in the UK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4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Today we will look at</a:t>
            </a:r>
            <a:r>
              <a:rPr kumimoji="0" lang="en-US" sz="194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: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the protected characteristics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includes: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are the 9 Protected Characteristics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What law states the protected characteristics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Examples of why protected characteristics are needed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4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Please remember that during the lesson we should not be asking any pupil or teacher personal questions.</a:t>
            </a: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18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/>
              <a:ea typeface="+mn-ea"/>
              <a:cs typeface="+mn-cs"/>
            </a:endParaRPr>
          </a:p>
          <a:p>
            <a:pPr marL="0" marR="0" lvl="0" indent="0" algn="l" defTabSz="554499" rtl="0" eaLnBrk="1" fontAlgn="auto" latinLnBrk="0" hangingPunct="1">
              <a:lnSpc>
                <a:spcPct val="110000"/>
              </a:lnSpc>
              <a:spcBef>
                <a:spcPts val="60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8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5458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smtClean="0"/>
              <a:t>Although it may seem difficult, it is important to challenge discrimination whenever you see or hear it happening.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This includes if the person who is discriminating someone else is a friend or family member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Challenging discrimination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Ways to challenge discrimination are: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 smtClean="0"/>
              <a:t>Speaking up when witnessing discrimination</a:t>
            </a:r>
          </a:p>
          <a:p>
            <a:pPr>
              <a:buFontTx/>
              <a:buChar char="-"/>
            </a:pPr>
            <a:r>
              <a:rPr lang="en-US" sz="4000" dirty="0" smtClean="0"/>
              <a:t>Show support to the person who is being discriminated against, even if you do not know them</a:t>
            </a:r>
          </a:p>
          <a:p>
            <a:pPr>
              <a:buFontTx/>
              <a:buChar char="-"/>
            </a:pPr>
            <a:r>
              <a:rPr lang="en-US" sz="4000" dirty="0" smtClean="0"/>
              <a:t>Educate family and friends about discrimination and why it is important to be respectful</a:t>
            </a:r>
          </a:p>
          <a:p>
            <a:pPr>
              <a:buFontTx/>
              <a:buChar char="-"/>
            </a:pPr>
            <a:r>
              <a:rPr lang="en-US" sz="4000" dirty="0" smtClean="0"/>
              <a:t>Encourage inclusion in school and social spaces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Challenging discrimination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5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Ways to challenge discrimination are:</a:t>
            </a:r>
          </a:p>
          <a:p>
            <a:pPr marL="0" indent="0">
              <a:buNone/>
            </a:pPr>
            <a:endParaRPr lang="en-US" sz="4000" dirty="0"/>
          </a:p>
          <a:p>
            <a:pPr>
              <a:buFontTx/>
              <a:buChar char="-"/>
            </a:pPr>
            <a:r>
              <a:rPr lang="en-US" sz="4000" dirty="0" smtClean="0"/>
              <a:t>Speaking up when witnessing discrimination</a:t>
            </a:r>
          </a:p>
          <a:p>
            <a:pPr>
              <a:buFontTx/>
              <a:buChar char="-"/>
            </a:pPr>
            <a:r>
              <a:rPr lang="en-US" sz="4000" dirty="0" smtClean="0"/>
              <a:t>Show support to the person who is being discriminated against, even if you do not know them</a:t>
            </a:r>
          </a:p>
          <a:p>
            <a:pPr>
              <a:buFontTx/>
              <a:buChar char="-"/>
            </a:pPr>
            <a:r>
              <a:rPr lang="en-US" sz="4000" dirty="0" smtClean="0"/>
              <a:t>Educate family and friends about discrimination and why it is important to be respectful</a:t>
            </a:r>
          </a:p>
          <a:p>
            <a:pPr>
              <a:buFontTx/>
              <a:buChar char="-"/>
            </a:pPr>
            <a:r>
              <a:rPr lang="en-US" sz="4000" dirty="0" smtClean="0"/>
              <a:t>Encourage inclusion in school and social spaces</a:t>
            </a: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Challenging discrimination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23313" y="1261997"/>
            <a:ext cx="4985658" cy="5432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589" indent="-228589" algn="l" defTabSz="914358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68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947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126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305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483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62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41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20" indent="-228589" algn="l" defTabSz="91435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Highlight “SYV”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Complete the following sentence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“Ways to challenge discrimination are…”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Write down the 4 ways to challenge discrimination in order of what you think would be most effective</a:t>
            </a: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3638" dirty="0" smtClean="0"/>
          </a:p>
        </p:txBody>
      </p:sp>
    </p:spTree>
    <p:extLst>
      <p:ext uri="{BB962C8B-B14F-4D97-AF65-F5344CB8AC3E}">
        <p14:creationId xmlns:p14="http://schemas.microsoft.com/office/powerpoint/2010/main" val="108615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“What do you think is the most effective way to challenge discrimination?”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Challenging discrimination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Zara is 14 years old and is in a wheelchair. In school, they have been asked to get into groups to complete a project that will require moving around the school building. Zara asks if she can join a group that her best friend Emma is in. Another girl in the group says no to Zara joining as she will slow them down as she is in a wheelchair. Zara is upset and her best friend Emma remained silent throughout the exchange despite being able to hear everything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Challenging discrimination</a:t>
            </a:r>
            <a:endParaRPr sz="2426" spc="27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44566" y="1451370"/>
            <a:ext cx="5519089" cy="5108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78" indent="-228578" algn="l" defTabSz="91431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736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142894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600052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2057210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2514366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24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82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40" indent="-228578" algn="l" defTabSz="91431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In the margin write “SYV” – this stands for “Secure Your Voice”</a:t>
            </a:r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4000" dirty="0" smtClean="0"/>
              <a:t>Highlight “SYV”</a:t>
            </a:r>
            <a:endParaRPr lang="en-US" sz="3638" dirty="0" smtClean="0"/>
          </a:p>
          <a:p>
            <a:pPr marL="742950" indent="-742950">
              <a:buFont typeface="Arial" panose="020B0604020202020204" pitchFamily="34" charset="0"/>
              <a:buAutoNum type="arabicPeriod"/>
            </a:pPr>
            <a:r>
              <a:rPr lang="en-US" sz="3638" dirty="0" smtClean="0"/>
              <a:t>Write down how you think Zara’s best friend Emma should have reacted. Explain why.</a:t>
            </a:r>
            <a:endParaRPr lang="en-US" sz="3638" dirty="0"/>
          </a:p>
        </p:txBody>
      </p:sp>
    </p:spTree>
    <p:extLst>
      <p:ext uri="{BB962C8B-B14F-4D97-AF65-F5344CB8AC3E}">
        <p14:creationId xmlns:p14="http://schemas.microsoft.com/office/powerpoint/2010/main" val="8534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49"/>
            <a:ext cx="5873595" cy="535130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“How </a:t>
            </a:r>
            <a:r>
              <a:rPr lang="en-US" sz="3638" b="1" dirty="0" smtClean="0"/>
              <a:t>do you think Emma should have reacted?”</a:t>
            </a:r>
            <a:endParaRPr lang="en-US" sz="3638" b="1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</a:t>
            </a:r>
            <a:r>
              <a:rPr lang="en-US" sz="3638" dirty="0" smtClean="0"/>
              <a:t>class</a:t>
            </a: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Challenging discrimination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/>
          </a:bodyPr>
          <a:lstStyle/>
          <a:p>
            <a:r>
              <a:rPr lang="en-GB" sz="4851" dirty="0"/>
              <a:t>Support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79264" y="1514351"/>
            <a:ext cx="11275785" cy="988752"/>
          </a:xfrm>
          <a:prstGeom prst="rect">
            <a:avLst/>
          </a:prstGeom>
        </p:spPr>
        <p:txBody>
          <a:bodyPr vert="horz" lIns="55449" tIns="27725" rIns="55449" bIns="27725" rtlCol="0">
            <a:normAutofit fontScale="62500" lnSpcReduction="20000"/>
          </a:bodyPr>
          <a:lstStyle>
            <a:lvl1pPr marL="376961" indent="-376961" algn="l" defTabSz="1507846" rtl="0" eaLnBrk="1" latinLnBrk="0" hangingPunct="1">
              <a:lnSpc>
                <a:spcPct val="90000"/>
              </a:lnSpc>
              <a:spcBef>
                <a:spcPts val="1649"/>
              </a:spcBef>
              <a:buFont typeface="Arial" panose="020B0604020202020204" pitchFamily="34" charset="0"/>
              <a:buChar char="•"/>
              <a:defRPr sz="4617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113088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95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1884807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329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2638730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3392653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rgbClr val="142A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  <a:lvl6pPr marL="4146575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0498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4421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8344" indent="-376961" algn="l" defTabSz="1507846" rtl="0" eaLnBrk="1" latinLnBrk="0" hangingPunct="1">
              <a:lnSpc>
                <a:spcPct val="90000"/>
              </a:lnSpc>
              <a:spcBef>
                <a:spcPts val="824"/>
              </a:spcBef>
              <a:buFont typeface="Arial" panose="020B0604020202020204" pitchFamily="34" charset="0"/>
              <a:buChar char="•"/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366" dirty="0"/>
              <a:t>If you ever need support about </a:t>
            </a:r>
            <a:r>
              <a:rPr lang="en-US" sz="4366" dirty="0" smtClean="0"/>
              <a:t>discrimination/protected characteristics for yourself, a friend or family member it can be found here:</a:t>
            </a:r>
            <a:endParaRPr lang="en-US" sz="4366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64" y="2799109"/>
            <a:ext cx="4804620" cy="322201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769" y="2601762"/>
            <a:ext cx="2161767" cy="143855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9395" y="4551315"/>
            <a:ext cx="2011239" cy="201123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069311" y="2562422"/>
            <a:ext cx="2043935" cy="188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Childline.org.uk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Call – 08001111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Email or chat online for support</a:t>
            </a:r>
            <a:endParaRPr lang="en-GB" sz="19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05687" y="4644666"/>
            <a:ext cx="3949362" cy="2182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Themix.org.uk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You can email or have one-to-chat online.</a:t>
            </a:r>
          </a:p>
          <a:p>
            <a:endParaRPr lang="en-US" sz="194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40" dirty="0">
                <a:latin typeface="Calibri" panose="020F0502020204030204" pitchFamily="34" charset="0"/>
                <a:cs typeface="Calibri" panose="020F0502020204030204" pitchFamily="34" charset="0"/>
              </a:rPr>
              <a:t>There is also a crisis messenger which is available 24/7</a:t>
            </a:r>
            <a:endParaRPr lang="en-GB" sz="194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In your Personal Development Tutor Time activity, you started to look at protected characteristics.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In your books answer the following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“What are protected characteristics?”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 smtClean="0"/>
              <a:t>Sentence starter – </a:t>
            </a:r>
            <a:r>
              <a:rPr lang="en-US" sz="3638" dirty="0" smtClean="0"/>
              <a:t>“Protected characteristics are…”</a:t>
            </a:r>
            <a:endParaRPr lang="en-US" sz="3638" b="1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2679" y="1877745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Protected characteristics are…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00" dirty="0" smtClean="0"/>
              <a:t>“specific </a:t>
            </a:r>
            <a:r>
              <a:rPr lang="en-US" sz="3600" dirty="0"/>
              <a:t>characteristics that are safeguarded against discrimination under the Equality Act </a:t>
            </a:r>
            <a:r>
              <a:rPr lang="en-US" sz="3600" dirty="0" smtClean="0"/>
              <a:t>2010”</a:t>
            </a: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Task</a:t>
            </a:r>
            <a:r>
              <a:rPr lang="en-US" sz="3638" dirty="0"/>
              <a:t> – use your red pen to add to the </a:t>
            </a:r>
            <a:r>
              <a:rPr lang="en-US" sz="3638" dirty="0" smtClean="0"/>
              <a:t>definitions </a:t>
            </a:r>
            <a:r>
              <a:rPr lang="en-US" sz="3638" dirty="0"/>
              <a:t>you had written down.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2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You also looked at the 9 protected characteristics.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Make a list of the 9 protected characteristics.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2756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 9 Protected Characteristics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/>
              <a:t>Age</a:t>
            </a:r>
          </a:p>
          <a:p>
            <a:pPr marL="742950" indent="-742950">
              <a:buAutoNum type="arabicPeriod"/>
            </a:pPr>
            <a:r>
              <a:rPr lang="en-US" sz="3638" dirty="0"/>
              <a:t>Disability</a:t>
            </a:r>
          </a:p>
          <a:p>
            <a:pPr marL="742950" indent="-742950">
              <a:buAutoNum type="arabicPeriod"/>
            </a:pPr>
            <a:r>
              <a:rPr lang="en-US" sz="3638" dirty="0"/>
              <a:t>Gender reassignment</a:t>
            </a:r>
          </a:p>
          <a:p>
            <a:pPr marL="742950" indent="-742950">
              <a:buAutoNum type="arabicPeriod"/>
            </a:pPr>
            <a:r>
              <a:rPr lang="en-US" sz="3638" dirty="0"/>
              <a:t>Marriage and civil partnership</a:t>
            </a:r>
          </a:p>
          <a:p>
            <a:pPr marL="742950" indent="-742950">
              <a:buAutoNum type="arabicPeriod"/>
            </a:pPr>
            <a:r>
              <a:rPr lang="en-US" sz="3638" dirty="0"/>
              <a:t>Pregnancy and maternity</a:t>
            </a:r>
          </a:p>
          <a:p>
            <a:pPr marL="742950" indent="-742950">
              <a:buAutoNum type="arabicPeriod"/>
            </a:pPr>
            <a:r>
              <a:rPr lang="en-US" sz="3638" dirty="0"/>
              <a:t>Race</a:t>
            </a:r>
          </a:p>
          <a:p>
            <a:pPr marL="742950" indent="-742950">
              <a:buAutoNum type="arabicPeriod"/>
            </a:pPr>
            <a:r>
              <a:rPr lang="en-US" sz="3638" dirty="0"/>
              <a:t>Religion or belief</a:t>
            </a:r>
          </a:p>
          <a:p>
            <a:pPr marL="742950" indent="-742950">
              <a:buAutoNum type="arabicPeriod"/>
            </a:pPr>
            <a:r>
              <a:rPr lang="en-US" sz="3638" dirty="0"/>
              <a:t>Sex</a:t>
            </a:r>
          </a:p>
          <a:p>
            <a:pPr marL="742950" indent="-742950">
              <a:buAutoNum type="arabicPeriod"/>
            </a:pPr>
            <a:r>
              <a:rPr lang="en-US" sz="3638" dirty="0"/>
              <a:t>Sexual orientation</a:t>
            </a:r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b="1" dirty="0"/>
              <a:t>Task</a:t>
            </a:r>
            <a:r>
              <a:rPr lang="en-US" sz="3638" dirty="0"/>
              <a:t> – use your red pen to add to </a:t>
            </a:r>
            <a:r>
              <a:rPr lang="en-US" sz="3638" dirty="0" smtClean="0"/>
              <a:t>your list</a:t>
            </a:r>
            <a:endParaRPr lang="en-US" sz="3638" b="1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9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7095" y="937888"/>
            <a:ext cx="6494534" cy="61938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This links to the Golden Thread of </a:t>
            </a:r>
            <a:r>
              <a:rPr lang="en-US" sz="3638" b="1" dirty="0" smtClean="0"/>
              <a:t>“Secure your Relationships” </a:t>
            </a:r>
            <a:r>
              <a:rPr lang="en-US" sz="3638" dirty="0" smtClean="0"/>
              <a:t>as stronger relationships are formed if people understand and appreciate that everyone is different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Rule of Law </a:t>
            </a:r>
            <a:r>
              <a:rPr lang="en-US" sz="3638" dirty="0" smtClean="0"/>
              <a:t>is a British Value that means people are expected to follow the laws to keep everyone safe. Protected characteristics are outlined in the Equality Act (2010).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b="1" dirty="0" smtClean="0"/>
              <a:t>Article 2</a:t>
            </a:r>
            <a:r>
              <a:rPr lang="en-US" sz="3638" dirty="0" smtClean="0"/>
              <a:t> states that no child should be treated unfairly for any reason. This includes those who identify with 1 or more protected characteristics</a:t>
            </a:r>
            <a:endParaRPr lang="en-US" sz="3638" b="1" dirty="0" smtClean="0"/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The Equality Act (2010) sets out 9 Protected Characteristics which means people who identify with these characteristics should not be treated any differently and these differences should be celebrated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9213" t="27332" r="36219" b="59099"/>
          <a:stretch/>
        </p:blipFill>
        <p:spPr>
          <a:xfrm>
            <a:off x="7943508" y="2385982"/>
            <a:ext cx="2849715" cy="14930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3EBB9-3A7F-C565-EAA7-0BB380AF50A5}"/>
              </a:ext>
            </a:extLst>
          </p:cNvPr>
          <p:cNvGrpSpPr/>
          <p:nvPr/>
        </p:nvGrpSpPr>
        <p:grpSpPr>
          <a:xfrm>
            <a:off x="7909556" y="3864199"/>
            <a:ext cx="3169458" cy="1504578"/>
            <a:chOff x="3499167" y="641202"/>
            <a:chExt cx="3789882" cy="1638445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2B643A7-1D8B-9E38-C376-8F04E25E7DC7}"/>
                </a:ext>
              </a:extLst>
            </p:cNvPr>
            <p:cNvSpPr/>
            <p:nvPr/>
          </p:nvSpPr>
          <p:spPr>
            <a:xfrm>
              <a:off x="3541409" y="641202"/>
              <a:ext cx="3608995" cy="1638445"/>
            </a:xfrm>
            <a:custGeom>
              <a:avLst/>
              <a:gdLst>
                <a:gd name="connsiteX0" fmla="*/ 9241 w 3608995"/>
                <a:gd name="connsiteY0" fmla="*/ 224360 h 1553607"/>
                <a:gd name="connsiteX1" fmla="*/ 67675 w 3608995"/>
                <a:gd name="connsiteY1" fmla="*/ 68332 h 1553607"/>
                <a:gd name="connsiteX2" fmla="*/ 260887 w 3608995"/>
                <a:gd name="connsiteY2" fmla="*/ 32628 h 1553607"/>
                <a:gd name="connsiteX3" fmla="*/ 2647769 w 3608995"/>
                <a:gd name="connsiteY3" fmla="*/ 1118 h 1553607"/>
                <a:gd name="connsiteX4" fmla="*/ 3133148 w 3608995"/>
                <a:gd name="connsiteY4" fmla="*/ 4040 h 1553607"/>
                <a:gd name="connsiteX5" fmla="*/ 3578513 w 3608995"/>
                <a:gd name="connsiteY5" fmla="*/ 174680 h 1553607"/>
                <a:gd name="connsiteX6" fmla="*/ 3594519 w 3608995"/>
                <a:gd name="connsiteY6" fmla="*/ 1223805 h 1553607"/>
                <a:gd name="connsiteX7" fmla="*/ 3583594 w 3608995"/>
                <a:gd name="connsiteY7" fmla="*/ 1303598 h 1553607"/>
                <a:gd name="connsiteX8" fmla="*/ 2952004 w 3608995"/>
                <a:gd name="connsiteY8" fmla="*/ 1508798 h 1553607"/>
                <a:gd name="connsiteX9" fmla="*/ 788821 w 3608995"/>
                <a:gd name="connsiteY9" fmla="*/ 1541198 h 1553607"/>
                <a:gd name="connsiteX10" fmla="*/ 149482 w 3608995"/>
                <a:gd name="connsiteY10" fmla="*/ 1530525 h 1553607"/>
                <a:gd name="connsiteX11" fmla="*/ 62594 w 3608995"/>
                <a:gd name="connsiteY11" fmla="*/ 1470172 h 1553607"/>
                <a:gd name="connsiteX12" fmla="*/ 13814 w 3608995"/>
                <a:gd name="connsiteY12" fmla="*/ 1319861 h 1553607"/>
                <a:gd name="connsiteX13" fmla="*/ 4668 w 3608995"/>
                <a:gd name="connsiteY13" fmla="*/ 1003485 h 1553607"/>
                <a:gd name="connsiteX14" fmla="*/ 2382 w 3608995"/>
                <a:gd name="connsiteY14" fmla="*/ 517231 h 1553607"/>
                <a:gd name="connsiteX15" fmla="*/ 9241 w 3608995"/>
                <a:gd name="connsiteY15" fmla="*/ 224360 h 155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08995" h="1553607">
                  <a:moveTo>
                    <a:pt x="9241" y="224360"/>
                  </a:moveTo>
                  <a:cubicBezTo>
                    <a:pt x="8733" y="149395"/>
                    <a:pt x="32996" y="85104"/>
                    <a:pt x="67675" y="68332"/>
                  </a:cubicBezTo>
                  <a:cubicBezTo>
                    <a:pt x="108960" y="48384"/>
                    <a:pt x="172728" y="34026"/>
                    <a:pt x="260887" y="32628"/>
                  </a:cubicBezTo>
                  <a:cubicBezTo>
                    <a:pt x="840776" y="23353"/>
                    <a:pt x="2550083" y="3659"/>
                    <a:pt x="2647769" y="1118"/>
                  </a:cubicBezTo>
                  <a:cubicBezTo>
                    <a:pt x="2764382" y="-1932"/>
                    <a:pt x="2822180" y="2007"/>
                    <a:pt x="3133148" y="4040"/>
                  </a:cubicBezTo>
                  <a:cubicBezTo>
                    <a:pt x="3444116" y="6073"/>
                    <a:pt x="3549804" y="87899"/>
                    <a:pt x="3578513" y="174680"/>
                  </a:cubicBezTo>
                  <a:cubicBezTo>
                    <a:pt x="3634660" y="344558"/>
                    <a:pt x="3596424" y="1035123"/>
                    <a:pt x="3594519" y="1223805"/>
                  </a:cubicBezTo>
                  <a:cubicBezTo>
                    <a:pt x="3594265" y="1252139"/>
                    <a:pt x="3590962" y="1280219"/>
                    <a:pt x="3583594" y="1303598"/>
                  </a:cubicBezTo>
                  <a:cubicBezTo>
                    <a:pt x="3520079" y="1505494"/>
                    <a:pt x="3221052" y="1501682"/>
                    <a:pt x="2952004" y="1508798"/>
                  </a:cubicBezTo>
                  <a:cubicBezTo>
                    <a:pt x="2660217" y="1516548"/>
                    <a:pt x="1093183" y="1529889"/>
                    <a:pt x="788821" y="1541198"/>
                  </a:cubicBezTo>
                  <a:cubicBezTo>
                    <a:pt x="484458" y="1552506"/>
                    <a:pt x="229891" y="1566482"/>
                    <a:pt x="149482" y="1530525"/>
                  </a:cubicBezTo>
                  <a:cubicBezTo>
                    <a:pt x="133095" y="1523283"/>
                    <a:pt x="80124" y="1488341"/>
                    <a:pt x="62594" y="1470172"/>
                  </a:cubicBezTo>
                  <a:cubicBezTo>
                    <a:pt x="15974" y="1421635"/>
                    <a:pt x="6828" y="1373480"/>
                    <a:pt x="13814" y="1319861"/>
                  </a:cubicBezTo>
                  <a:cubicBezTo>
                    <a:pt x="14704" y="1312619"/>
                    <a:pt x="9622" y="1151254"/>
                    <a:pt x="4668" y="1003485"/>
                  </a:cubicBezTo>
                  <a:cubicBezTo>
                    <a:pt x="-667" y="841358"/>
                    <a:pt x="-1429" y="679104"/>
                    <a:pt x="2382" y="517231"/>
                  </a:cubicBezTo>
                  <a:lnTo>
                    <a:pt x="9241" y="224360"/>
                  </a:lnTo>
                  <a:close/>
                </a:path>
              </a:pathLst>
            </a:custGeom>
            <a:solidFill>
              <a:srgbClr val="3476B7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14427-990A-BDC5-82F7-26390A095568}"/>
                </a:ext>
              </a:extLst>
            </p:cNvPr>
            <p:cNvSpPr txBox="1"/>
            <p:nvPr/>
          </p:nvSpPr>
          <p:spPr>
            <a:xfrm rot="21548433">
              <a:off x="3499167" y="665738"/>
              <a:ext cx="3789882" cy="8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UN Rights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1C6E39-C95B-6EFD-F944-F6967525D7AA}"/>
                </a:ext>
              </a:extLst>
            </p:cNvPr>
            <p:cNvSpPr txBox="1"/>
            <p:nvPr/>
          </p:nvSpPr>
          <p:spPr>
            <a:xfrm rot="21548433">
              <a:off x="3602907" y="1414411"/>
              <a:ext cx="3379688" cy="8379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ndrinaSolid-Black"/>
                  <a:ea typeface="+mn-ea"/>
                  <a:cs typeface="+mn-cs"/>
                  <a:sym typeface="LondrinaSolid-Black"/>
                  <a:rtl val="0"/>
                </a:rPr>
                <a:t>of a Child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453" y="979989"/>
            <a:ext cx="3611772" cy="1364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7604" y="5255173"/>
            <a:ext cx="463336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108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The Equality Act (2010) which outlines the 9 protected characteristics is designed to stop discrimination.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Discrimination can either be:</a:t>
            </a:r>
          </a:p>
          <a:p>
            <a:pPr>
              <a:buFontTx/>
              <a:buChar char="-"/>
            </a:pPr>
            <a:r>
              <a:rPr lang="en-US" sz="3638" dirty="0" smtClean="0"/>
              <a:t>Direct</a:t>
            </a:r>
          </a:p>
          <a:p>
            <a:pPr>
              <a:buFontTx/>
              <a:buChar char="-"/>
            </a:pPr>
            <a:r>
              <a:rPr lang="en-US" sz="3638" dirty="0" smtClean="0"/>
              <a:t>Indirect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are the protected characteristics needed?</a:t>
            </a:r>
            <a:endParaRPr sz="2426" spc="27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2096097"/>
            <a:ext cx="4255377" cy="38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1819</Words>
  <Application>Microsoft Office PowerPoint</Application>
  <PresentationFormat>Widescreen</PresentationFormat>
  <Paragraphs>383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Comic Sans MS</vt:lpstr>
      <vt:lpstr>Franklin Gothic Book</vt:lpstr>
      <vt:lpstr>Lato</vt:lpstr>
      <vt:lpstr>LondrinaSolid-Black</vt:lpstr>
      <vt:lpstr>Office Theme</vt:lpstr>
      <vt:lpstr>6_Office Theme</vt:lpstr>
      <vt:lpstr>9_Office Theme</vt:lpstr>
      <vt:lpstr>PowerPoint Presentation</vt:lpstr>
      <vt:lpstr>PowerPoint Presentation</vt:lpstr>
      <vt:lpstr>PowerPoint Presentation</vt:lpstr>
      <vt:lpstr>Tutor Time Recap</vt:lpstr>
      <vt:lpstr>Tutor Time Recap</vt:lpstr>
      <vt:lpstr>Tutor Time Recap</vt:lpstr>
      <vt:lpstr>Tutor Time Recap</vt:lpstr>
      <vt:lpstr>Tutor Time Recap</vt:lpstr>
      <vt:lpstr>Why are the protected characteristics needed?</vt:lpstr>
      <vt:lpstr>Why are the protected characteristics needed?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Why are the protected characteristics needed?</vt:lpstr>
      <vt:lpstr>Challenging discrimination</vt:lpstr>
      <vt:lpstr>Challenging discrimination</vt:lpstr>
      <vt:lpstr>Challenging discrimination</vt:lpstr>
      <vt:lpstr>Challenging discrimination</vt:lpstr>
      <vt:lpstr>Challenging discrimination</vt:lpstr>
      <vt:lpstr>Challenging discrimination</vt:lpstr>
      <vt:lpstr>Support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111</cp:revision>
  <dcterms:created xsi:type="dcterms:W3CDTF">2024-08-15T13:31:51Z</dcterms:created>
  <dcterms:modified xsi:type="dcterms:W3CDTF">2025-04-14T10:31:52Z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