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32" r:id="rId3"/>
  </p:sldMasterIdLst>
  <p:notesMasterIdLst>
    <p:notesMasterId r:id="rId42"/>
  </p:notesMasterIdLst>
  <p:sldIdLst>
    <p:sldId id="515" r:id="rId4"/>
    <p:sldId id="516" r:id="rId5"/>
    <p:sldId id="517" r:id="rId6"/>
    <p:sldId id="313" r:id="rId7"/>
    <p:sldId id="519" r:id="rId8"/>
    <p:sldId id="520" r:id="rId9"/>
    <p:sldId id="549" r:id="rId10"/>
    <p:sldId id="550" r:id="rId11"/>
    <p:sldId id="506" r:id="rId12"/>
    <p:sldId id="525" r:id="rId13"/>
    <p:sldId id="526" r:id="rId14"/>
    <p:sldId id="528" r:id="rId15"/>
    <p:sldId id="529" r:id="rId16"/>
    <p:sldId id="554" r:id="rId17"/>
    <p:sldId id="555" r:id="rId18"/>
    <p:sldId id="556" r:id="rId19"/>
    <p:sldId id="557" r:id="rId20"/>
    <p:sldId id="552" r:id="rId21"/>
    <p:sldId id="558" r:id="rId22"/>
    <p:sldId id="559" r:id="rId23"/>
    <p:sldId id="560" r:id="rId24"/>
    <p:sldId id="561" r:id="rId25"/>
    <p:sldId id="563" r:id="rId26"/>
    <p:sldId id="567" r:id="rId27"/>
    <p:sldId id="564" r:id="rId28"/>
    <p:sldId id="565" r:id="rId29"/>
    <p:sldId id="568" r:id="rId30"/>
    <p:sldId id="569" r:id="rId31"/>
    <p:sldId id="570" r:id="rId32"/>
    <p:sldId id="571" r:id="rId33"/>
    <p:sldId id="566" r:id="rId34"/>
    <p:sldId id="572" r:id="rId35"/>
    <p:sldId id="573" r:id="rId36"/>
    <p:sldId id="574" r:id="rId37"/>
    <p:sldId id="575" r:id="rId38"/>
    <p:sldId id="576" r:id="rId39"/>
    <p:sldId id="577" r:id="rId40"/>
    <p:sldId id="30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bAbicWR/6xDbwfPItHgQ==" hashData="ccKpFVBVW9vAeSoJrzGBr6b8ud6htqwNCWrHgCP0WoxJxqao3OU1Vl/+W7BsA4jRvELsebMXqOihjrgLAp79D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9" autoAdjust="0"/>
    <p:restoredTop sz="87069" autoAdjust="0"/>
  </p:normalViewPr>
  <p:slideViewPr>
    <p:cSldViewPr snapToGrid="0">
      <p:cViewPr varScale="1">
        <p:scale>
          <a:sx n="107" d="100"/>
          <a:sy n="107" d="100"/>
        </p:scale>
        <p:origin x="7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1693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73133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66895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79127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3295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13583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52306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761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11889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8154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59113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036027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70929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spTree>
    <p:extLst>
      <p:ext uri="{BB962C8B-B14F-4D97-AF65-F5344CB8AC3E}">
        <p14:creationId xmlns:p14="http://schemas.microsoft.com/office/powerpoint/2010/main" val="3257053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136891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4149044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037114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61629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969588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304420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355935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76362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506374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37831250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859" y="-8608"/>
            <a:ext cx="12190286" cy="978029"/>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26">
                <a:defRPr/>
              </a:pPr>
              <a:endParaRPr lang="en-US" sz="1801">
                <a:solidFill>
                  <a:prstClr val="black"/>
                </a:solidFill>
                <a:latin typeface="Franklin Gothic Book" panose="020B0503020102020204" pitchFamily="34" charset="0"/>
              </a:endParaRPr>
            </a:p>
          </p:txBody>
        </p:sp>
        <p:sp>
          <p:nvSpPr>
            <p:cNvPr id="6" name="TextBox 5"/>
            <p:cNvSpPr txBox="1"/>
            <p:nvPr/>
          </p:nvSpPr>
          <p:spPr>
            <a:xfrm>
              <a:off x="591236" y="1535991"/>
              <a:ext cx="8248524" cy="407650"/>
            </a:xfrm>
            <a:prstGeom prst="rect">
              <a:avLst/>
            </a:prstGeom>
            <a:noFill/>
          </p:spPr>
          <p:txBody>
            <a:bodyPr wrap="square" rtlCol="0">
              <a:spAutoFit/>
            </a:bodyPr>
            <a:lstStyle/>
            <a:p>
              <a:pPr defTabSz="914326">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26">
                  <a:defRPr/>
                </a:pPr>
                <a:t>14 April 2025</a:t>
              </a:fld>
              <a:r>
                <a:rPr lang="en-US" sz="2800"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25" y="51188"/>
            <a:ext cx="6295162" cy="932167"/>
          </a:xfrm>
          <a:prstGeom prst="rect">
            <a:avLst/>
          </a:prstGeom>
        </p:spPr>
      </p:pic>
      <p:grpSp>
        <p:nvGrpSpPr>
          <p:cNvPr id="9" name="Group 8"/>
          <p:cNvGrpSpPr/>
          <p:nvPr/>
        </p:nvGrpSpPr>
        <p:grpSpPr>
          <a:xfrm>
            <a:off x="859" y="965983"/>
            <a:ext cx="12190286" cy="1425002"/>
            <a:chOff x="1" y="2129870"/>
            <a:chExt cx="12191999" cy="791775"/>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69546"/>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Write the Title and Golden Thread</a:t>
              </a:r>
            </a:p>
            <a:p>
              <a:pPr defTabSz="914326">
                <a:defRPr/>
              </a:pPr>
              <a:r>
                <a:rPr lang="en-US" sz="2800" b="1" kern="0" dirty="0">
                  <a:solidFill>
                    <a:prstClr val="black"/>
                  </a:solidFill>
                  <a:latin typeface="Franklin Gothic Book" panose="020B0503020102020204" pitchFamily="34" charset="0"/>
                </a:rPr>
                <a:t>Title – </a:t>
              </a:r>
              <a:r>
                <a:rPr lang="en-US" sz="2800" kern="0" dirty="0" smtClean="0">
                  <a:solidFill>
                    <a:prstClr val="black"/>
                  </a:solidFill>
                  <a:latin typeface="Franklin Gothic Book" panose="020B0503020102020204" pitchFamily="34" charset="0"/>
                </a:rPr>
                <a:t>What is a hate crime</a:t>
              </a:r>
              <a:endParaRPr lang="en-US" sz="2800" kern="0" dirty="0">
                <a:solidFill>
                  <a:prstClr val="black"/>
                </a:solidFill>
                <a:latin typeface="Franklin Gothic Book" panose="020B0503020102020204" pitchFamily="34" charset="0"/>
              </a:endParaRPr>
            </a:p>
            <a:p>
              <a:pPr defTabSz="914326">
                <a:defRPr/>
              </a:pPr>
              <a:r>
                <a:rPr lang="en-US" sz="2800" b="1" kern="0" dirty="0">
                  <a:solidFill>
                    <a:prstClr val="black"/>
                  </a:solidFill>
                  <a:latin typeface="Franklin Gothic Book" panose="020B0503020102020204" pitchFamily="34" charset="0"/>
                </a:rPr>
                <a:t>Golden Thread – </a:t>
              </a:r>
              <a:r>
                <a:rPr lang="en-US" sz="2800" kern="0" dirty="0">
                  <a:solidFill>
                    <a:prstClr val="black"/>
                  </a:solidFill>
                  <a:latin typeface="Franklin Gothic Book" panose="020B0503020102020204" pitchFamily="34" charset="0"/>
                </a:rPr>
                <a:t>Secure Your </a:t>
              </a:r>
              <a:r>
                <a:rPr lang="en-US" sz="2800" kern="0" dirty="0" smtClean="0">
                  <a:solidFill>
                    <a:prstClr val="black"/>
                  </a:solidFill>
                  <a:latin typeface="Franklin Gothic Book" panose="020B0503020102020204" pitchFamily="34" charset="0"/>
                </a:rPr>
                <a:t>Relationships</a:t>
              </a:r>
              <a:endParaRPr lang="en-US" sz="2800" kern="0" dirty="0">
                <a:solidFill>
                  <a:prstClr val="black"/>
                </a:solidFill>
                <a:latin typeface="Franklin Gothic Book" panose="020B0503020102020204" pitchFamily="34" charset="0"/>
              </a:endParaRPr>
            </a:p>
          </p:txBody>
        </p:sp>
      </p:grpSp>
      <p:grpSp>
        <p:nvGrpSpPr>
          <p:cNvPr id="13" name="Group 12"/>
          <p:cNvGrpSpPr/>
          <p:nvPr/>
        </p:nvGrpSpPr>
        <p:grpSpPr>
          <a:xfrm>
            <a:off x="1284" y="2333958"/>
            <a:ext cx="12190288" cy="989572"/>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74285"/>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Underline both using your ruler &amp; take out your </a:t>
              </a:r>
              <a:r>
                <a:rPr lang="en-US" sz="2800" b="1" kern="0" dirty="0" err="1">
                  <a:solidFill>
                    <a:prstClr val="black"/>
                  </a:solidFill>
                  <a:latin typeface="Franklin Gothic Book" panose="020B0503020102020204" pitchFamily="34" charset="0"/>
                </a:rPr>
                <a:t>oracy</a:t>
              </a:r>
              <a:r>
                <a:rPr lang="en-US" sz="2800" b="1" kern="0" dirty="0">
                  <a:solidFill>
                    <a:prstClr val="black"/>
                  </a:solidFill>
                  <a:latin typeface="Franklin Gothic Book" panose="020B0503020102020204" pitchFamily="34" charset="0"/>
                </a:rPr>
                <a:t> </a:t>
              </a:r>
              <a:r>
                <a:rPr lang="en-US" sz="2800" b="1" kern="0" dirty="0" err="1">
                  <a:solidFill>
                    <a:prstClr val="black"/>
                  </a:solidFill>
                  <a:latin typeface="Franklin Gothic Book" panose="020B0503020102020204" pitchFamily="34" charset="0"/>
                </a:rPr>
                <a:t>helpsheet</a:t>
              </a:r>
              <a:endParaRPr lang="en-US" sz="2800"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856" y="3327659"/>
            <a:ext cx="12190286" cy="352986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26">
              <a:defRPr/>
            </a:pPr>
            <a:endParaRPr lang="en-US" sz="1801" kern="0" dirty="0">
              <a:solidFill>
                <a:prstClr val="black"/>
              </a:solidFill>
              <a:latin typeface="Franklin Gothic Book" panose="020B0503020102020204" pitchFamily="34" charset="0"/>
            </a:endParaRPr>
          </a:p>
        </p:txBody>
      </p:sp>
      <p:sp>
        <p:nvSpPr>
          <p:cNvPr id="19" name="TextBox 18"/>
          <p:cNvSpPr txBox="1"/>
          <p:nvPr/>
        </p:nvSpPr>
        <p:spPr>
          <a:xfrm>
            <a:off x="633975" y="3390954"/>
            <a:ext cx="10444108" cy="3891706"/>
          </a:xfrm>
          <a:prstGeom prst="rect">
            <a:avLst/>
          </a:prstGeom>
          <a:noFill/>
        </p:spPr>
        <p:txBody>
          <a:bodyPr wrap="square" rtlCol="0">
            <a:spAutoFit/>
          </a:bodyPr>
          <a:lstStyle/>
          <a:p>
            <a:pPr defTabSz="914326">
              <a:defRPr/>
            </a:pPr>
            <a:r>
              <a:rPr lang="en-US" sz="2426" b="1" dirty="0">
                <a:solidFill>
                  <a:prstClr val="black"/>
                </a:solidFill>
                <a:latin typeface="Franklin Gothic Book" panose="020B0503020102020204" pitchFamily="34" charset="0"/>
              </a:rPr>
              <a:t>Complete the following questions:</a:t>
            </a: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What is being described: </a:t>
            </a:r>
            <a:r>
              <a:rPr lang="en-US" sz="2400" dirty="0"/>
              <a:t>“specific characteristics that are safeguarded against discrimination under the Equality Act 2010”</a:t>
            </a:r>
          </a:p>
          <a:p>
            <a:pPr marL="457158" indent="-457158" defTabSz="914326">
              <a:buFont typeface="+mj-lt"/>
              <a:buAutoNum type="arabicPeriod"/>
              <a:defRPr/>
            </a:pPr>
            <a:endParaRPr lang="en-US" sz="2400"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What is being described: </a:t>
            </a:r>
            <a:r>
              <a:rPr lang="en-US" sz="2426" dirty="0" smtClean="0">
                <a:solidFill>
                  <a:prstClr val="black"/>
                </a:solidFill>
                <a:latin typeface="Franklin Gothic Book" panose="020B0503020102020204" pitchFamily="34" charset="0"/>
              </a:rPr>
              <a:t>“a way of life for a group of people”</a:t>
            </a: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Explain the difference between equality and equity</a:t>
            </a:r>
            <a:endParaRPr lang="en-US" sz="2426"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1940"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141289" y="3428598"/>
            <a:ext cx="484906" cy="636130"/>
          </a:xfrm>
          <a:prstGeom prst="rect">
            <a:avLst/>
          </a:prstGeom>
        </p:spPr>
      </p:pic>
      <p:sp>
        <p:nvSpPr>
          <p:cNvPr id="21" name="Rectangle 20"/>
          <p:cNvSpPr/>
          <p:nvPr/>
        </p:nvSpPr>
        <p:spPr>
          <a:xfrm>
            <a:off x="650383" y="4041884"/>
            <a:ext cx="11087909" cy="81868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Protected characteristics</a:t>
            </a:r>
            <a:endParaRPr lang="en-GB" sz="1940" b="1" kern="0" dirty="0">
              <a:solidFill>
                <a:prstClr val="white"/>
              </a:solidFill>
              <a:latin typeface="Calibri" panose="020F0502020204030204"/>
            </a:endParaRPr>
          </a:p>
        </p:txBody>
      </p:sp>
      <p:sp>
        <p:nvSpPr>
          <p:cNvPr id="22" name="Rectangle 21"/>
          <p:cNvSpPr/>
          <p:nvPr/>
        </p:nvSpPr>
        <p:spPr>
          <a:xfrm>
            <a:off x="626195" y="4957763"/>
            <a:ext cx="11087909" cy="86944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Culture</a:t>
            </a:r>
            <a:endParaRPr lang="en-GB" sz="1940" b="1" kern="0" dirty="0">
              <a:solidFill>
                <a:prstClr val="white"/>
              </a:solidFill>
              <a:latin typeface="Calibri" panose="020F0502020204030204"/>
            </a:endParaRPr>
          </a:p>
        </p:txBody>
      </p:sp>
      <p:sp>
        <p:nvSpPr>
          <p:cNvPr id="24" name="Rectangle 23"/>
          <p:cNvSpPr/>
          <p:nvPr/>
        </p:nvSpPr>
        <p:spPr>
          <a:xfrm>
            <a:off x="651259" y="5868201"/>
            <a:ext cx="11087033"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Equality is treating everyone the same regardless of their needs, equity is allowing everyone to get the same access to something regardless of their needs</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405863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264706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is being described?</a:t>
            </a:r>
          </a:p>
          <a:p>
            <a:pPr marL="0" indent="0">
              <a:buNone/>
            </a:pPr>
            <a:endParaRPr lang="en-US" dirty="0" smtClean="0"/>
          </a:p>
          <a:p>
            <a:pPr marL="0" indent="0">
              <a:buNone/>
            </a:pPr>
            <a:r>
              <a:rPr lang="en-US" sz="3200" dirty="0"/>
              <a:t>“a criminal act motivated by prejudice, hostility or hatred towards a person’s race, religion, sexual orientation or gender identity”</a:t>
            </a:r>
            <a:endParaRPr lang="en-US" sz="3600" dirty="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Hate crime</a:t>
            </a:r>
          </a:p>
        </p:txBody>
      </p:sp>
    </p:spTree>
    <p:extLst>
      <p:ext uri="{BB962C8B-B14F-4D97-AF65-F5344CB8AC3E}">
        <p14:creationId xmlns:p14="http://schemas.microsoft.com/office/powerpoint/2010/main" val="418370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Golden Thread does today’s lesson relate to?</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Secure your Voice</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Secure your Relationships</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C – Secure your Wellbeing</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D – Secure your Future</a:t>
            </a:r>
          </a:p>
        </p:txBody>
      </p:sp>
      <p:pic>
        <p:nvPicPr>
          <p:cNvPr id="6" name="Picture 5"/>
          <p:cNvPicPr>
            <a:picLocks noChangeAspect="1"/>
          </p:cNvPicPr>
          <p:nvPr/>
        </p:nvPicPr>
        <p:blipFill>
          <a:blip r:embed="rId4"/>
          <a:stretch>
            <a:fillRect/>
          </a:stretch>
        </p:blipFill>
        <p:spPr>
          <a:xfrm>
            <a:off x="5091533" y="3391795"/>
            <a:ext cx="974684" cy="974684"/>
          </a:xfrm>
          <a:prstGeom prst="rect">
            <a:avLst/>
          </a:prstGeom>
        </p:spPr>
      </p:pic>
    </p:spTree>
    <p:extLst>
      <p:ext uri="{BB962C8B-B14F-4D97-AF65-F5344CB8AC3E}">
        <p14:creationId xmlns:p14="http://schemas.microsoft.com/office/powerpoint/2010/main" val="73875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85000" lnSpcReduction="20000"/>
          </a:bodyPr>
          <a:lstStyle/>
          <a:p>
            <a:pPr marL="0" indent="0">
              <a:buNone/>
            </a:pPr>
            <a:r>
              <a:rPr lang="en-US" sz="3200" dirty="0" smtClean="0"/>
              <a:t>What type of hate crime is being described?</a:t>
            </a:r>
          </a:p>
          <a:p>
            <a:pPr marL="0" indent="0">
              <a:buNone/>
            </a:pPr>
            <a:endParaRPr lang="en-US" sz="3200" dirty="0"/>
          </a:p>
          <a:p>
            <a:pPr marL="0" indent="0">
              <a:buNone/>
            </a:pPr>
            <a:r>
              <a:rPr lang="en-US" sz="3200" dirty="0" smtClean="0"/>
              <a:t>“someone being pushed and punched due to their race”</a:t>
            </a:r>
          </a:p>
          <a:p>
            <a:pPr marL="0" indent="0">
              <a:buNone/>
            </a:pPr>
            <a:endParaRPr lang="en-US" sz="3200" dirty="0" smtClean="0"/>
          </a:p>
          <a:p>
            <a:pPr marL="0" indent="0">
              <a:buNone/>
            </a:pPr>
            <a:r>
              <a:rPr lang="en-US" sz="3200" dirty="0" smtClean="0">
                <a:solidFill>
                  <a:srgbClr val="FF0000"/>
                </a:solidFill>
              </a:rPr>
              <a:t>A – Physical Attack</a:t>
            </a:r>
          </a:p>
          <a:p>
            <a:pPr marL="0" indent="0">
              <a:buNone/>
            </a:pPr>
            <a:endParaRPr lang="en-US" sz="3200" dirty="0">
              <a:solidFill>
                <a:srgbClr val="FF0000"/>
              </a:solidFill>
            </a:endParaRPr>
          </a:p>
          <a:p>
            <a:pPr marL="0" indent="0">
              <a:buNone/>
            </a:pPr>
            <a:r>
              <a:rPr lang="en-US" sz="3200" dirty="0" smtClean="0">
                <a:solidFill>
                  <a:srgbClr val="FF0000"/>
                </a:solidFill>
              </a:rPr>
              <a:t>B – Threats</a:t>
            </a:r>
          </a:p>
          <a:p>
            <a:pPr marL="0" indent="0">
              <a:buNone/>
            </a:pPr>
            <a:endParaRPr lang="en-US" sz="3200" dirty="0">
              <a:solidFill>
                <a:srgbClr val="FF0000"/>
              </a:solidFill>
            </a:endParaRPr>
          </a:p>
          <a:p>
            <a:pPr marL="0" indent="0">
              <a:buNone/>
            </a:pPr>
            <a:r>
              <a:rPr lang="en-US" sz="3200" dirty="0" smtClean="0">
                <a:solidFill>
                  <a:srgbClr val="FF0000"/>
                </a:solidFill>
              </a:rPr>
              <a:t>C – Vandalism</a:t>
            </a:r>
          </a:p>
          <a:p>
            <a:pPr marL="0" indent="0">
              <a:buNone/>
            </a:pPr>
            <a:endParaRPr lang="en-US" sz="3200" dirty="0">
              <a:solidFill>
                <a:srgbClr val="FF0000"/>
              </a:solidFill>
            </a:endParaRPr>
          </a:p>
          <a:p>
            <a:pPr marL="0" indent="0">
              <a:buNone/>
            </a:pPr>
            <a:r>
              <a:rPr lang="en-US" sz="3200" dirty="0" smtClean="0">
                <a:solidFill>
                  <a:srgbClr val="FF0000"/>
                </a:solidFill>
              </a:rPr>
              <a:t>D – Verbal abuse</a:t>
            </a:r>
          </a:p>
        </p:txBody>
      </p:sp>
      <p:pic>
        <p:nvPicPr>
          <p:cNvPr id="6" name="Picture 5"/>
          <p:cNvPicPr>
            <a:picLocks noChangeAspect="1"/>
          </p:cNvPicPr>
          <p:nvPr/>
        </p:nvPicPr>
        <p:blipFill>
          <a:blip r:embed="rId4"/>
          <a:stretch>
            <a:fillRect/>
          </a:stretch>
        </p:blipFill>
        <p:spPr>
          <a:xfrm>
            <a:off x="3179482" y="2921207"/>
            <a:ext cx="974684" cy="974684"/>
          </a:xfrm>
          <a:prstGeom prst="rect">
            <a:avLst/>
          </a:prstGeom>
        </p:spPr>
      </p:pic>
    </p:spTree>
    <p:extLst>
      <p:ext uri="{BB962C8B-B14F-4D97-AF65-F5344CB8AC3E}">
        <p14:creationId xmlns:p14="http://schemas.microsoft.com/office/powerpoint/2010/main" val="320137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85000" lnSpcReduction="20000"/>
          </a:bodyPr>
          <a:lstStyle/>
          <a:p>
            <a:pPr marL="0" indent="0">
              <a:buNone/>
            </a:pPr>
            <a:r>
              <a:rPr lang="en-US" sz="3200" dirty="0" smtClean="0"/>
              <a:t>What type of hate crime is being described?</a:t>
            </a:r>
          </a:p>
          <a:p>
            <a:pPr marL="0" indent="0">
              <a:buNone/>
            </a:pPr>
            <a:endParaRPr lang="en-US" sz="3200" dirty="0"/>
          </a:p>
          <a:p>
            <a:pPr marL="0" indent="0">
              <a:buNone/>
            </a:pPr>
            <a:r>
              <a:rPr lang="en-US" sz="3200" dirty="0" smtClean="0"/>
              <a:t>“someone who identifies as LGBT+ being sent an anonymous message on social media telling them to stay away from school the next day or else.”</a:t>
            </a:r>
          </a:p>
          <a:p>
            <a:pPr marL="0" indent="0">
              <a:buNone/>
            </a:pPr>
            <a:endParaRPr lang="en-US" sz="3200" dirty="0" smtClean="0"/>
          </a:p>
          <a:p>
            <a:pPr marL="0" indent="0">
              <a:buNone/>
            </a:pPr>
            <a:r>
              <a:rPr lang="en-US" sz="3200" dirty="0" smtClean="0">
                <a:solidFill>
                  <a:srgbClr val="FF0000"/>
                </a:solidFill>
              </a:rPr>
              <a:t>A – Physical Attack</a:t>
            </a:r>
          </a:p>
          <a:p>
            <a:pPr marL="0" indent="0">
              <a:buNone/>
            </a:pPr>
            <a:endParaRPr lang="en-US" sz="3200" dirty="0">
              <a:solidFill>
                <a:srgbClr val="FF0000"/>
              </a:solidFill>
            </a:endParaRPr>
          </a:p>
          <a:p>
            <a:pPr marL="0" indent="0">
              <a:buNone/>
            </a:pPr>
            <a:r>
              <a:rPr lang="en-US" sz="3200" dirty="0" smtClean="0">
                <a:solidFill>
                  <a:srgbClr val="FF0000"/>
                </a:solidFill>
              </a:rPr>
              <a:t>B – Threats</a:t>
            </a:r>
          </a:p>
          <a:p>
            <a:pPr marL="0" indent="0">
              <a:buNone/>
            </a:pPr>
            <a:endParaRPr lang="en-US" sz="3200" dirty="0">
              <a:solidFill>
                <a:srgbClr val="FF0000"/>
              </a:solidFill>
            </a:endParaRPr>
          </a:p>
          <a:p>
            <a:pPr marL="0" indent="0">
              <a:buNone/>
            </a:pPr>
            <a:r>
              <a:rPr lang="en-US" sz="3200" dirty="0" smtClean="0">
                <a:solidFill>
                  <a:srgbClr val="FF0000"/>
                </a:solidFill>
              </a:rPr>
              <a:t>C – Vandalism</a:t>
            </a:r>
          </a:p>
          <a:p>
            <a:pPr marL="0" indent="0">
              <a:buNone/>
            </a:pPr>
            <a:endParaRPr lang="en-US" sz="3200" dirty="0">
              <a:solidFill>
                <a:srgbClr val="FF0000"/>
              </a:solidFill>
            </a:endParaRPr>
          </a:p>
          <a:p>
            <a:pPr marL="0" indent="0">
              <a:buNone/>
            </a:pPr>
            <a:r>
              <a:rPr lang="en-US" sz="3200" dirty="0" smtClean="0">
                <a:solidFill>
                  <a:srgbClr val="FF0000"/>
                </a:solidFill>
              </a:rPr>
              <a:t>D – Verbal abuse</a:t>
            </a:r>
          </a:p>
        </p:txBody>
      </p:sp>
      <p:pic>
        <p:nvPicPr>
          <p:cNvPr id="6" name="Picture 5"/>
          <p:cNvPicPr>
            <a:picLocks noChangeAspect="1"/>
          </p:cNvPicPr>
          <p:nvPr/>
        </p:nvPicPr>
        <p:blipFill>
          <a:blip r:embed="rId4"/>
          <a:stretch>
            <a:fillRect/>
          </a:stretch>
        </p:blipFill>
        <p:spPr>
          <a:xfrm>
            <a:off x="2184871" y="4034191"/>
            <a:ext cx="974684" cy="974684"/>
          </a:xfrm>
          <a:prstGeom prst="rect">
            <a:avLst/>
          </a:prstGeom>
        </p:spPr>
      </p:pic>
    </p:spTree>
    <p:extLst>
      <p:ext uri="{BB962C8B-B14F-4D97-AF65-F5344CB8AC3E}">
        <p14:creationId xmlns:p14="http://schemas.microsoft.com/office/powerpoint/2010/main" val="322915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85000" lnSpcReduction="20000"/>
          </a:bodyPr>
          <a:lstStyle/>
          <a:p>
            <a:pPr marL="0" indent="0">
              <a:buNone/>
            </a:pPr>
            <a:r>
              <a:rPr lang="en-US" sz="3200" dirty="0" smtClean="0"/>
              <a:t>What type of hate crime is being described?</a:t>
            </a:r>
          </a:p>
          <a:p>
            <a:pPr marL="0" indent="0">
              <a:buNone/>
            </a:pPr>
            <a:endParaRPr lang="en-US" sz="3200" dirty="0"/>
          </a:p>
          <a:p>
            <a:pPr marL="0" indent="0">
              <a:buNone/>
            </a:pPr>
            <a:r>
              <a:rPr lang="en-US" sz="3200" dirty="0" smtClean="0"/>
              <a:t>“personal insults being shouted at a person due to their disability.”</a:t>
            </a:r>
          </a:p>
          <a:p>
            <a:pPr marL="0" indent="0">
              <a:buNone/>
            </a:pPr>
            <a:endParaRPr lang="en-US" sz="3200" dirty="0" smtClean="0"/>
          </a:p>
          <a:p>
            <a:pPr marL="0" indent="0">
              <a:buNone/>
            </a:pPr>
            <a:r>
              <a:rPr lang="en-US" sz="3200" dirty="0" smtClean="0">
                <a:solidFill>
                  <a:srgbClr val="FF0000"/>
                </a:solidFill>
              </a:rPr>
              <a:t>A – Online Harassment</a:t>
            </a:r>
          </a:p>
          <a:p>
            <a:pPr marL="0" indent="0">
              <a:buNone/>
            </a:pPr>
            <a:endParaRPr lang="en-US" sz="3200" dirty="0">
              <a:solidFill>
                <a:srgbClr val="FF0000"/>
              </a:solidFill>
            </a:endParaRPr>
          </a:p>
          <a:p>
            <a:pPr marL="0" indent="0">
              <a:buNone/>
            </a:pPr>
            <a:r>
              <a:rPr lang="en-US" sz="3200" dirty="0" smtClean="0">
                <a:solidFill>
                  <a:srgbClr val="FF0000"/>
                </a:solidFill>
              </a:rPr>
              <a:t>B – Vandalism</a:t>
            </a:r>
          </a:p>
          <a:p>
            <a:pPr marL="0" indent="0">
              <a:buNone/>
            </a:pPr>
            <a:endParaRPr lang="en-US" sz="3200" dirty="0">
              <a:solidFill>
                <a:srgbClr val="FF0000"/>
              </a:solidFill>
            </a:endParaRPr>
          </a:p>
          <a:p>
            <a:pPr marL="0" indent="0">
              <a:buNone/>
            </a:pPr>
            <a:r>
              <a:rPr lang="en-US" sz="3200" dirty="0" smtClean="0">
                <a:solidFill>
                  <a:srgbClr val="FF0000"/>
                </a:solidFill>
              </a:rPr>
              <a:t>C – Verbal Abuse</a:t>
            </a:r>
          </a:p>
          <a:p>
            <a:pPr marL="0" indent="0">
              <a:buNone/>
            </a:pPr>
            <a:endParaRPr lang="en-US" sz="3200" dirty="0">
              <a:solidFill>
                <a:srgbClr val="FF0000"/>
              </a:solidFill>
            </a:endParaRPr>
          </a:p>
          <a:p>
            <a:pPr marL="0" indent="0">
              <a:buNone/>
            </a:pPr>
            <a:r>
              <a:rPr lang="en-US" sz="3200" dirty="0" smtClean="0">
                <a:solidFill>
                  <a:srgbClr val="FF0000"/>
                </a:solidFill>
              </a:rPr>
              <a:t>D – Physical attack</a:t>
            </a:r>
          </a:p>
        </p:txBody>
      </p:sp>
      <p:pic>
        <p:nvPicPr>
          <p:cNvPr id="6" name="Picture 5"/>
          <p:cNvPicPr>
            <a:picLocks noChangeAspect="1"/>
          </p:cNvPicPr>
          <p:nvPr/>
        </p:nvPicPr>
        <p:blipFill>
          <a:blip r:embed="rId4"/>
          <a:stretch>
            <a:fillRect/>
          </a:stretch>
        </p:blipFill>
        <p:spPr>
          <a:xfrm>
            <a:off x="2973569" y="4547538"/>
            <a:ext cx="974684" cy="974684"/>
          </a:xfrm>
          <a:prstGeom prst="rect">
            <a:avLst/>
          </a:prstGeom>
        </p:spPr>
      </p:pic>
    </p:spTree>
    <p:extLst>
      <p:ext uri="{BB962C8B-B14F-4D97-AF65-F5344CB8AC3E}">
        <p14:creationId xmlns:p14="http://schemas.microsoft.com/office/powerpoint/2010/main" val="28117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85000" lnSpcReduction="20000"/>
          </a:bodyPr>
          <a:lstStyle/>
          <a:p>
            <a:pPr marL="0" indent="0">
              <a:buNone/>
            </a:pPr>
            <a:r>
              <a:rPr lang="en-US" sz="3200" dirty="0" smtClean="0"/>
              <a:t>What type of hate crime is being described?</a:t>
            </a:r>
          </a:p>
          <a:p>
            <a:pPr marL="0" indent="0">
              <a:buNone/>
            </a:pPr>
            <a:endParaRPr lang="en-US" sz="3200" dirty="0"/>
          </a:p>
          <a:p>
            <a:pPr marL="0" indent="0">
              <a:buNone/>
            </a:pPr>
            <a:r>
              <a:rPr lang="en-US" sz="3200" dirty="0" smtClean="0"/>
              <a:t>“windows of a religious building being smashed.”</a:t>
            </a:r>
          </a:p>
          <a:p>
            <a:pPr marL="0" indent="0">
              <a:buNone/>
            </a:pPr>
            <a:endParaRPr lang="en-US" sz="3200" dirty="0" smtClean="0"/>
          </a:p>
          <a:p>
            <a:pPr marL="0" indent="0">
              <a:buNone/>
            </a:pPr>
            <a:r>
              <a:rPr lang="en-US" sz="3200" dirty="0" smtClean="0">
                <a:solidFill>
                  <a:srgbClr val="FF0000"/>
                </a:solidFill>
              </a:rPr>
              <a:t>A – Online Harassment</a:t>
            </a:r>
          </a:p>
          <a:p>
            <a:pPr marL="0" indent="0">
              <a:buNone/>
            </a:pPr>
            <a:endParaRPr lang="en-US" sz="3200" dirty="0">
              <a:solidFill>
                <a:srgbClr val="FF0000"/>
              </a:solidFill>
            </a:endParaRPr>
          </a:p>
          <a:p>
            <a:pPr marL="0" indent="0">
              <a:buNone/>
            </a:pPr>
            <a:r>
              <a:rPr lang="en-US" sz="3200" dirty="0" smtClean="0">
                <a:solidFill>
                  <a:srgbClr val="FF0000"/>
                </a:solidFill>
              </a:rPr>
              <a:t>B – Vandalism</a:t>
            </a:r>
          </a:p>
          <a:p>
            <a:pPr marL="0" indent="0">
              <a:buNone/>
            </a:pPr>
            <a:endParaRPr lang="en-US" sz="3200" dirty="0">
              <a:solidFill>
                <a:srgbClr val="FF0000"/>
              </a:solidFill>
            </a:endParaRPr>
          </a:p>
          <a:p>
            <a:pPr marL="0" indent="0">
              <a:buNone/>
            </a:pPr>
            <a:r>
              <a:rPr lang="en-US" sz="3200" dirty="0" smtClean="0">
                <a:solidFill>
                  <a:srgbClr val="FF0000"/>
                </a:solidFill>
              </a:rPr>
              <a:t>C – Verbal Abuse</a:t>
            </a:r>
          </a:p>
          <a:p>
            <a:pPr marL="0" indent="0">
              <a:buNone/>
            </a:pPr>
            <a:endParaRPr lang="en-US" sz="3200" dirty="0">
              <a:solidFill>
                <a:srgbClr val="FF0000"/>
              </a:solidFill>
            </a:endParaRPr>
          </a:p>
          <a:p>
            <a:pPr marL="0" indent="0">
              <a:buNone/>
            </a:pPr>
            <a:r>
              <a:rPr lang="en-US" sz="3200" dirty="0" smtClean="0">
                <a:solidFill>
                  <a:srgbClr val="FF0000"/>
                </a:solidFill>
              </a:rPr>
              <a:t>D – Physical attack</a:t>
            </a:r>
          </a:p>
        </p:txBody>
      </p:sp>
      <p:pic>
        <p:nvPicPr>
          <p:cNvPr id="6" name="Picture 5"/>
          <p:cNvPicPr>
            <a:picLocks noChangeAspect="1"/>
          </p:cNvPicPr>
          <p:nvPr/>
        </p:nvPicPr>
        <p:blipFill>
          <a:blip r:embed="rId4"/>
          <a:stretch>
            <a:fillRect/>
          </a:stretch>
        </p:blipFill>
        <p:spPr>
          <a:xfrm>
            <a:off x="2700853" y="3734695"/>
            <a:ext cx="974684" cy="974684"/>
          </a:xfrm>
          <a:prstGeom prst="rect">
            <a:avLst/>
          </a:prstGeom>
        </p:spPr>
      </p:pic>
    </p:spTree>
    <p:extLst>
      <p:ext uri="{BB962C8B-B14F-4D97-AF65-F5344CB8AC3E}">
        <p14:creationId xmlns:p14="http://schemas.microsoft.com/office/powerpoint/2010/main" val="366807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77500" lnSpcReduction="20000"/>
          </a:bodyPr>
          <a:lstStyle/>
          <a:p>
            <a:pPr marL="0" indent="0">
              <a:buNone/>
            </a:pPr>
            <a:r>
              <a:rPr lang="en-US" sz="3200" dirty="0" smtClean="0"/>
              <a:t>What type of hate crime is being described?</a:t>
            </a:r>
          </a:p>
          <a:p>
            <a:pPr marL="0" indent="0">
              <a:buNone/>
            </a:pPr>
            <a:endParaRPr lang="en-US" sz="3200" dirty="0"/>
          </a:p>
          <a:p>
            <a:pPr marL="0" indent="0">
              <a:buNone/>
            </a:pPr>
            <a:r>
              <a:rPr lang="en-US" sz="3200" dirty="0" smtClean="0"/>
              <a:t>“a fake account being made mocking a person’s ethnic background. The person the account mocks, has been tagged in all the posts so they see the comments too”</a:t>
            </a:r>
          </a:p>
          <a:p>
            <a:pPr marL="0" indent="0">
              <a:buNone/>
            </a:pPr>
            <a:endParaRPr lang="en-US" sz="3200" dirty="0" smtClean="0"/>
          </a:p>
          <a:p>
            <a:pPr marL="0" indent="0">
              <a:buNone/>
            </a:pPr>
            <a:r>
              <a:rPr lang="en-US" sz="3200" dirty="0" smtClean="0">
                <a:solidFill>
                  <a:srgbClr val="FF0000"/>
                </a:solidFill>
              </a:rPr>
              <a:t>A – Online Harassment</a:t>
            </a:r>
          </a:p>
          <a:p>
            <a:pPr marL="0" indent="0">
              <a:buNone/>
            </a:pPr>
            <a:endParaRPr lang="en-US" sz="3200" dirty="0">
              <a:solidFill>
                <a:srgbClr val="FF0000"/>
              </a:solidFill>
            </a:endParaRPr>
          </a:p>
          <a:p>
            <a:pPr marL="0" indent="0">
              <a:buNone/>
            </a:pPr>
            <a:r>
              <a:rPr lang="en-US" sz="3200" dirty="0" smtClean="0">
                <a:solidFill>
                  <a:srgbClr val="FF0000"/>
                </a:solidFill>
              </a:rPr>
              <a:t>B – Vandalism</a:t>
            </a:r>
          </a:p>
          <a:p>
            <a:pPr marL="0" indent="0">
              <a:buNone/>
            </a:pPr>
            <a:endParaRPr lang="en-US" sz="3200" dirty="0">
              <a:solidFill>
                <a:srgbClr val="FF0000"/>
              </a:solidFill>
            </a:endParaRPr>
          </a:p>
          <a:p>
            <a:pPr marL="0" indent="0">
              <a:buNone/>
            </a:pPr>
            <a:r>
              <a:rPr lang="en-US" sz="3200" dirty="0" smtClean="0">
                <a:solidFill>
                  <a:srgbClr val="FF0000"/>
                </a:solidFill>
              </a:rPr>
              <a:t>C – Verbal Abuse</a:t>
            </a:r>
          </a:p>
          <a:p>
            <a:pPr marL="0" indent="0">
              <a:buNone/>
            </a:pPr>
            <a:endParaRPr lang="en-US" sz="3200" dirty="0">
              <a:solidFill>
                <a:srgbClr val="FF0000"/>
              </a:solidFill>
            </a:endParaRPr>
          </a:p>
          <a:p>
            <a:pPr marL="0" indent="0">
              <a:buNone/>
            </a:pPr>
            <a:r>
              <a:rPr lang="en-US" sz="3200" dirty="0" smtClean="0">
                <a:solidFill>
                  <a:srgbClr val="FF0000"/>
                </a:solidFill>
              </a:rPr>
              <a:t>D – Physical attack</a:t>
            </a:r>
          </a:p>
        </p:txBody>
      </p:sp>
      <p:pic>
        <p:nvPicPr>
          <p:cNvPr id="6" name="Picture 5"/>
          <p:cNvPicPr>
            <a:picLocks noChangeAspect="1"/>
          </p:cNvPicPr>
          <p:nvPr/>
        </p:nvPicPr>
        <p:blipFill>
          <a:blip r:embed="rId4"/>
          <a:stretch>
            <a:fillRect/>
          </a:stretch>
        </p:blipFill>
        <p:spPr>
          <a:xfrm>
            <a:off x="3491668" y="3226575"/>
            <a:ext cx="807616" cy="807616"/>
          </a:xfrm>
          <a:prstGeom prst="rect">
            <a:avLst/>
          </a:prstGeom>
        </p:spPr>
      </p:pic>
    </p:spTree>
    <p:extLst>
      <p:ext uri="{BB962C8B-B14F-4D97-AF65-F5344CB8AC3E}">
        <p14:creationId xmlns:p14="http://schemas.microsoft.com/office/powerpoint/2010/main" val="274950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In tutor time you looked at the table below which shows the number of reported hate crimes by category.</a:t>
            </a:r>
          </a:p>
          <a:p>
            <a:pPr marL="0" indent="0">
              <a:buNone/>
            </a:pPr>
            <a:endParaRPr lang="en-US" sz="3638" dirty="0"/>
          </a:p>
          <a:p>
            <a:pPr marL="0" indent="0">
              <a:buNone/>
            </a:pPr>
            <a:endParaRPr lang="en-US" sz="3638" b="1" dirty="0"/>
          </a:p>
          <a:p>
            <a:pPr marL="0" indent="0">
              <a:buNone/>
            </a:pPr>
            <a:endParaRPr lang="en-US" sz="3638" b="1"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Hate Crime</a:t>
            </a:r>
            <a:endParaRPr sz="2426" spc="27" dirty="0"/>
          </a:p>
        </p:txBody>
      </p:sp>
      <p:pic>
        <p:nvPicPr>
          <p:cNvPr id="4" name="Picture 3"/>
          <p:cNvPicPr>
            <a:picLocks noChangeAspect="1"/>
          </p:cNvPicPr>
          <p:nvPr/>
        </p:nvPicPr>
        <p:blipFill>
          <a:blip r:embed="rId4"/>
          <a:stretch>
            <a:fillRect/>
          </a:stretch>
        </p:blipFill>
        <p:spPr>
          <a:xfrm>
            <a:off x="197221" y="3517081"/>
            <a:ext cx="6726092" cy="3084843"/>
          </a:xfrm>
          <a:prstGeom prst="rect">
            <a:avLst/>
          </a:prstGeom>
        </p:spPr>
      </p:pic>
      <p:sp>
        <p:nvSpPr>
          <p:cNvPr id="11" name="Content Placeholder 2"/>
          <p:cNvSpPr txBox="1">
            <a:spLocks/>
          </p:cNvSpPr>
          <p:nvPr/>
        </p:nvSpPr>
        <p:spPr>
          <a:xfrm>
            <a:off x="7396682" y="1480348"/>
            <a:ext cx="4358367" cy="5108889"/>
          </a:xfrm>
          <a:prstGeom prst="rect">
            <a:avLst/>
          </a:prstGeom>
        </p:spPr>
        <p:txBody>
          <a:bodyPr vert="horz" lIns="91440" tIns="45720" rIns="91440" bIns="45720" rtlCol="0">
            <a:normAutofit fontScale="925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Despite these already high numbers of hate crimes, it is widely accepted that a lot of victims of hate crimes do not report this to Police.</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This means that these figures are actually much higher.</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b="1" dirty="0" smtClean="0"/>
          </a:p>
          <a:p>
            <a:pPr marL="0" indent="0">
              <a:buFont typeface="Arial" panose="020B0604020202020204" pitchFamily="34" charset="0"/>
              <a:buNone/>
            </a:pPr>
            <a:endParaRPr lang="en-US" sz="3638" b="1"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147949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742950" indent="-742950">
              <a:buFont typeface="Arial" panose="020B0604020202020204" pitchFamily="34" charset="0"/>
              <a:buAutoNum type="arabicPeriod"/>
            </a:pPr>
            <a:r>
              <a:rPr lang="en-US" sz="3600" dirty="0"/>
              <a:t>In the margin write “SYV” – this stands for “Secure Your Voice”</a:t>
            </a:r>
          </a:p>
          <a:p>
            <a:pPr marL="742950" indent="-742950">
              <a:buFont typeface="Arial" panose="020B0604020202020204" pitchFamily="34" charset="0"/>
              <a:buAutoNum type="arabicPeriod"/>
            </a:pPr>
            <a:r>
              <a:rPr lang="en-US" sz="3600" dirty="0"/>
              <a:t>Highlight “SYV”</a:t>
            </a:r>
          </a:p>
          <a:p>
            <a:pPr marL="742950" indent="-742950">
              <a:buFont typeface="Arial" panose="020B0604020202020204" pitchFamily="34" charset="0"/>
              <a:buAutoNum type="arabicPeriod"/>
            </a:pPr>
            <a:r>
              <a:rPr lang="en-US" sz="3600" dirty="0" smtClean="0"/>
              <a:t>Complete the following sentence…</a:t>
            </a:r>
          </a:p>
          <a:p>
            <a:pPr marL="0" indent="0">
              <a:buNone/>
            </a:pPr>
            <a:endParaRPr lang="en-US" sz="3600" dirty="0"/>
          </a:p>
          <a:p>
            <a:pPr marL="0" indent="0">
              <a:buNone/>
            </a:pPr>
            <a:r>
              <a:rPr lang="en-US" sz="3600" dirty="0" smtClean="0"/>
              <a:t>“I think people do not report hate crimes because…”</a:t>
            </a:r>
            <a:endParaRPr lang="en-US" sz="3600"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Hate Crime</a:t>
            </a:r>
            <a:endParaRPr sz="2426" spc="27" dirty="0"/>
          </a:p>
        </p:txBody>
      </p:sp>
      <p:pic>
        <p:nvPicPr>
          <p:cNvPr id="2" name="Picture 1"/>
          <p:cNvPicPr>
            <a:picLocks noChangeAspect="1"/>
          </p:cNvPicPr>
          <p:nvPr/>
        </p:nvPicPr>
        <p:blipFill>
          <a:blip r:embed="rId4"/>
          <a:stretch>
            <a:fillRect/>
          </a:stretch>
        </p:blipFill>
        <p:spPr>
          <a:xfrm>
            <a:off x="7805687" y="1472326"/>
            <a:ext cx="3846909" cy="4688230"/>
          </a:xfrm>
          <a:prstGeom prst="rect">
            <a:avLst/>
          </a:prstGeom>
        </p:spPr>
      </p:pic>
    </p:spTree>
    <p:extLst>
      <p:ext uri="{BB962C8B-B14F-4D97-AF65-F5344CB8AC3E}">
        <p14:creationId xmlns:p14="http://schemas.microsoft.com/office/powerpoint/2010/main" val="210337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07790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351301"/>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“Why do you think people do not report hate crimes?”</a:t>
            </a:r>
            <a:endParaRPr lang="en-US" sz="3638"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a:t>
            </a:r>
            <a:r>
              <a:rPr lang="en-US" sz="3638" dirty="0" smtClean="0"/>
              <a:t>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Hate crimes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2154105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6"/>
            <a:ext cx="6252723" cy="5459645"/>
          </a:xfrm>
        </p:spPr>
        <p:txBody>
          <a:bodyPr>
            <a:normAutofit fontScale="70000" lnSpcReduction="20000"/>
          </a:bodyPr>
          <a:lstStyle/>
          <a:p>
            <a:pPr marL="0" indent="0">
              <a:buNone/>
            </a:pPr>
            <a:r>
              <a:rPr lang="en-US" sz="3600" dirty="0" smtClean="0"/>
              <a:t>Some reasons why people do not always report hate crimes are:</a:t>
            </a:r>
          </a:p>
          <a:p>
            <a:pPr marL="0" indent="0">
              <a:buNone/>
            </a:pPr>
            <a:endParaRPr lang="en-US" sz="3600" dirty="0"/>
          </a:p>
          <a:p>
            <a:pPr marL="742950" indent="-742950">
              <a:buAutoNum type="arabicPeriod"/>
            </a:pPr>
            <a:r>
              <a:rPr lang="en-US" sz="3600" dirty="0" smtClean="0"/>
              <a:t>Lack of confidence of anything being done</a:t>
            </a:r>
          </a:p>
          <a:p>
            <a:pPr marL="742950" indent="-742950">
              <a:buAutoNum type="arabicPeriod"/>
            </a:pPr>
            <a:r>
              <a:rPr lang="en-US" sz="3600" dirty="0" smtClean="0"/>
              <a:t>Fear of retaliation if found out that they reported someone</a:t>
            </a:r>
          </a:p>
          <a:p>
            <a:pPr marL="742950" indent="-742950">
              <a:buAutoNum type="arabicPeriod"/>
            </a:pPr>
            <a:r>
              <a:rPr lang="en-US" sz="3600" dirty="0" smtClean="0"/>
              <a:t>Fear of being judged</a:t>
            </a:r>
          </a:p>
          <a:p>
            <a:pPr marL="742950" indent="-742950">
              <a:buAutoNum type="arabicPeriod"/>
            </a:pPr>
            <a:r>
              <a:rPr lang="en-US" sz="3600" dirty="0" smtClean="0"/>
              <a:t>Not understanding they have been a victim of hate crime due to language barriers</a:t>
            </a:r>
          </a:p>
          <a:p>
            <a:pPr marL="742950" indent="-742950">
              <a:buAutoNum type="arabicPeriod"/>
            </a:pPr>
            <a:r>
              <a:rPr lang="en-US" sz="3600" dirty="0" smtClean="0"/>
              <a:t>Some things classed as hate crime have become </a:t>
            </a:r>
            <a:r>
              <a:rPr lang="en-US" sz="3600" dirty="0" err="1" smtClean="0"/>
              <a:t>normalised</a:t>
            </a:r>
            <a:endParaRPr lang="en-US" sz="3600" dirty="0" smtClean="0"/>
          </a:p>
          <a:p>
            <a:pPr marL="742950" indent="-742950">
              <a:buAutoNum type="arabicPeriod"/>
            </a:pPr>
            <a:endParaRPr lang="en-US" sz="3600" dirty="0"/>
          </a:p>
          <a:p>
            <a:pPr marL="0" indent="0">
              <a:buNone/>
            </a:pPr>
            <a:r>
              <a:rPr lang="en-US" sz="3600" b="1" dirty="0" smtClean="0"/>
              <a:t>Task – </a:t>
            </a:r>
            <a:r>
              <a:rPr lang="en-US" sz="3600" dirty="0" smtClean="0"/>
              <a:t>Use your red pen to add to your previous sentence.</a:t>
            </a:r>
            <a:endParaRPr lang="en-US" sz="3600" b="1"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Hate Crime</a:t>
            </a:r>
            <a:endParaRPr sz="2426" spc="27" dirty="0"/>
          </a:p>
        </p:txBody>
      </p:sp>
      <p:pic>
        <p:nvPicPr>
          <p:cNvPr id="2" name="Picture 1"/>
          <p:cNvPicPr>
            <a:picLocks noChangeAspect="1"/>
          </p:cNvPicPr>
          <p:nvPr/>
        </p:nvPicPr>
        <p:blipFill>
          <a:blip r:embed="rId4"/>
          <a:stretch>
            <a:fillRect/>
          </a:stretch>
        </p:blipFill>
        <p:spPr>
          <a:xfrm>
            <a:off x="7805687" y="1472326"/>
            <a:ext cx="3846909" cy="4688230"/>
          </a:xfrm>
          <a:prstGeom prst="rect">
            <a:avLst/>
          </a:prstGeom>
        </p:spPr>
      </p:pic>
    </p:spTree>
    <p:extLst>
      <p:ext uri="{BB962C8B-B14F-4D97-AF65-F5344CB8AC3E}">
        <p14:creationId xmlns:p14="http://schemas.microsoft.com/office/powerpoint/2010/main" val="1579317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6"/>
            <a:ext cx="6252723" cy="5459645"/>
          </a:xfrm>
        </p:spPr>
        <p:txBody>
          <a:bodyPr>
            <a:normAutofit/>
          </a:bodyPr>
          <a:lstStyle/>
          <a:p>
            <a:pPr marL="0" indent="0">
              <a:buNone/>
            </a:pPr>
            <a:r>
              <a:rPr lang="en-US" sz="3600" dirty="0" smtClean="0"/>
              <a:t>It is important that hate crimes are reported in order for action to be take in order to stop hate crime happening at all.</a:t>
            </a:r>
          </a:p>
          <a:p>
            <a:pPr marL="0" indent="0">
              <a:buNone/>
            </a:pPr>
            <a:endParaRPr lang="en-US" sz="3600" b="1" dirty="0"/>
          </a:p>
          <a:p>
            <a:pPr marL="0" indent="0">
              <a:buNone/>
            </a:pPr>
            <a:r>
              <a:rPr lang="en-US" sz="3600" dirty="0" smtClean="0"/>
              <a:t>This is important because hate crime has a huge negative impact on victims.</a:t>
            </a:r>
            <a:endParaRPr lang="en-US" sz="3600"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Hate Crime</a:t>
            </a:r>
            <a:endParaRPr sz="2426" spc="27" dirty="0"/>
          </a:p>
        </p:txBody>
      </p:sp>
      <p:pic>
        <p:nvPicPr>
          <p:cNvPr id="2" name="Picture 1"/>
          <p:cNvPicPr>
            <a:picLocks noChangeAspect="1"/>
          </p:cNvPicPr>
          <p:nvPr/>
        </p:nvPicPr>
        <p:blipFill>
          <a:blip r:embed="rId4"/>
          <a:stretch>
            <a:fillRect/>
          </a:stretch>
        </p:blipFill>
        <p:spPr>
          <a:xfrm>
            <a:off x="7805687" y="1472326"/>
            <a:ext cx="3846909" cy="4688230"/>
          </a:xfrm>
          <a:prstGeom prst="rect">
            <a:avLst/>
          </a:prstGeom>
        </p:spPr>
      </p:pic>
    </p:spTree>
    <p:extLst>
      <p:ext uri="{BB962C8B-B14F-4D97-AF65-F5344CB8AC3E}">
        <p14:creationId xmlns:p14="http://schemas.microsoft.com/office/powerpoint/2010/main" val="878479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6"/>
            <a:ext cx="6252723" cy="5459645"/>
          </a:xfrm>
        </p:spPr>
        <p:txBody>
          <a:bodyPr>
            <a:normAutofit fontScale="92500"/>
          </a:bodyPr>
          <a:lstStyle/>
          <a:p>
            <a:pPr marL="0" indent="0">
              <a:buNone/>
            </a:pPr>
            <a:r>
              <a:rPr lang="en-US" sz="3600" dirty="0" smtClean="0"/>
              <a:t>Why should be reported</a:t>
            </a:r>
          </a:p>
          <a:p>
            <a:pPr lvl="0"/>
            <a:r>
              <a:rPr lang="en-GB" dirty="0"/>
              <a:t>Perpetrators can be bought to justice and be prevented from hurting someone else</a:t>
            </a:r>
          </a:p>
          <a:p>
            <a:pPr lvl="0"/>
            <a:r>
              <a:rPr lang="en-GB" dirty="0"/>
              <a:t>Vulnerable people in communities can be protected</a:t>
            </a:r>
          </a:p>
          <a:p>
            <a:pPr lvl="0"/>
            <a:r>
              <a:rPr lang="en-GB" dirty="0"/>
              <a:t>Authorities who the hate crime is reported to can help victims access support services which will help them to feel safe once more following a hate crime</a:t>
            </a:r>
          </a:p>
          <a:p>
            <a:pPr lvl="0"/>
            <a:r>
              <a:rPr lang="en-GB" dirty="0"/>
              <a:t>Some hate crimes begin as small incidents before they escalate into more serious and frequent attacks – every report matters and can save lives. </a:t>
            </a:r>
          </a:p>
          <a:p>
            <a:pPr marL="0" indent="0">
              <a:buNone/>
            </a:pPr>
            <a:endParaRPr lang="en-US" sz="3600" dirty="0" smtClean="0"/>
          </a:p>
          <a:p>
            <a:pPr marL="0" indent="0">
              <a:buNone/>
            </a:pPr>
            <a:endParaRPr lang="en-US" sz="3600" dirty="0"/>
          </a:p>
          <a:p>
            <a:pPr marL="0" indent="0">
              <a:buNone/>
            </a:pPr>
            <a:endParaRPr lang="en-US" sz="3600"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Hate Crime</a:t>
            </a:r>
            <a:endParaRPr sz="2426" spc="27" dirty="0"/>
          </a:p>
        </p:txBody>
      </p:sp>
      <p:sp>
        <p:nvSpPr>
          <p:cNvPr id="9" name="Content Placeholder 2"/>
          <p:cNvSpPr txBox="1">
            <a:spLocks/>
          </p:cNvSpPr>
          <p:nvPr/>
        </p:nvSpPr>
        <p:spPr>
          <a:xfrm>
            <a:off x="7347284" y="1437373"/>
            <a:ext cx="4844848"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Arial" panose="020B0604020202020204" pitchFamily="34" charset="0"/>
              <a:buAutoNum type="arabicPeriod"/>
            </a:pPr>
            <a:r>
              <a:rPr lang="en-US" sz="3600" dirty="0" smtClean="0"/>
              <a:t>In the margin write “SYV” – this stands for “Secure Your Voice”</a:t>
            </a:r>
          </a:p>
          <a:p>
            <a:pPr marL="742950" indent="-742950">
              <a:buFont typeface="Arial" panose="020B0604020202020204" pitchFamily="34" charset="0"/>
              <a:buAutoNum type="arabicPeriod"/>
            </a:pPr>
            <a:r>
              <a:rPr lang="en-US" sz="3600" dirty="0" smtClean="0"/>
              <a:t>Highlight “SYV”</a:t>
            </a:r>
          </a:p>
          <a:p>
            <a:pPr marL="742950" indent="-742950">
              <a:buFont typeface="Arial" panose="020B0604020202020204" pitchFamily="34" charset="0"/>
              <a:buAutoNum type="arabicPeriod"/>
            </a:pPr>
            <a:r>
              <a:rPr lang="en-US" sz="3600" dirty="0" smtClean="0"/>
              <a:t>Complete the following sentences…</a:t>
            </a:r>
          </a:p>
          <a:p>
            <a:pPr marL="0" indent="0">
              <a:buFont typeface="Arial" panose="020B0604020202020204" pitchFamily="34" charset="0"/>
              <a:buNone/>
            </a:pPr>
            <a:endParaRPr lang="en-US" sz="3600" dirty="0" smtClean="0"/>
          </a:p>
          <a:p>
            <a:pPr marL="0" indent="0">
              <a:buFont typeface="Arial" panose="020B0604020202020204" pitchFamily="34" charset="0"/>
              <a:buNone/>
            </a:pPr>
            <a:r>
              <a:rPr lang="en-US" sz="3600" dirty="0" smtClean="0"/>
              <a:t>1. “I think the most important reason hate crimes should be report is…”</a:t>
            </a:r>
          </a:p>
          <a:p>
            <a:pPr marL="0" indent="0">
              <a:buFont typeface="Arial" panose="020B0604020202020204" pitchFamily="34" charset="0"/>
              <a:buNone/>
            </a:pPr>
            <a:r>
              <a:rPr lang="en-US" sz="3600" dirty="0" smtClean="0"/>
              <a:t>2. “I think this because…”</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401218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351301"/>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“What do you think is the most important reason for hate crimes to be reported?”</a:t>
            </a:r>
            <a:endParaRPr lang="en-US" sz="3638"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a:t>
            </a:r>
            <a:r>
              <a:rPr lang="en-US" sz="3638" dirty="0" smtClean="0"/>
              <a:t>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Hate crimes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55411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97421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200" dirty="0" smtClean="0"/>
              <a:t>True or False</a:t>
            </a:r>
          </a:p>
          <a:p>
            <a:pPr marL="0" indent="0">
              <a:buNone/>
            </a:pPr>
            <a:endParaRPr lang="en-US" sz="3200" dirty="0"/>
          </a:p>
          <a:p>
            <a:pPr marL="0" indent="0">
              <a:buNone/>
            </a:pPr>
            <a:r>
              <a:rPr lang="en-US" sz="3200" dirty="0" smtClean="0"/>
              <a:t>“the numbers of reported hate crimes are accurate”</a:t>
            </a:r>
          </a:p>
          <a:p>
            <a:pPr marL="0" indent="0">
              <a:buNone/>
            </a:pPr>
            <a:endParaRPr lang="en-US" sz="3200" dirty="0" smtClean="0"/>
          </a:p>
          <a:p>
            <a:pPr marL="0" indent="0">
              <a:buNone/>
            </a:pPr>
            <a:r>
              <a:rPr lang="en-US" sz="3200" dirty="0" smtClean="0">
                <a:solidFill>
                  <a:srgbClr val="FF0000"/>
                </a:solidFill>
              </a:rPr>
              <a:t>A – True</a:t>
            </a:r>
          </a:p>
          <a:p>
            <a:pPr marL="0" indent="0">
              <a:buNone/>
            </a:pPr>
            <a:endParaRPr lang="en-US" sz="3200" dirty="0">
              <a:solidFill>
                <a:srgbClr val="FF0000"/>
              </a:solidFill>
            </a:endParaRPr>
          </a:p>
          <a:p>
            <a:pPr marL="0" indent="0">
              <a:buNone/>
            </a:pPr>
            <a:r>
              <a:rPr lang="en-US" sz="3200" dirty="0" smtClean="0">
                <a:solidFill>
                  <a:srgbClr val="FF0000"/>
                </a:solidFill>
              </a:rPr>
              <a:t>B – False</a:t>
            </a:r>
          </a:p>
        </p:txBody>
      </p:sp>
      <p:pic>
        <p:nvPicPr>
          <p:cNvPr id="6" name="Picture 5"/>
          <p:cNvPicPr>
            <a:picLocks noChangeAspect="1"/>
          </p:cNvPicPr>
          <p:nvPr/>
        </p:nvPicPr>
        <p:blipFill>
          <a:blip r:embed="rId4"/>
          <a:stretch>
            <a:fillRect/>
          </a:stretch>
        </p:blipFill>
        <p:spPr>
          <a:xfrm>
            <a:off x="1998885" y="4733965"/>
            <a:ext cx="974684" cy="974684"/>
          </a:xfrm>
          <a:prstGeom prst="rect">
            <a:avLst/>
          </a:prstGeom>
        </p:spPr>
      </p:pic>
    </p:spTree>
    <p:extLst>
      <p:ext uri="{BB962C8B-B14F-4D97-AF65-F5344CB8AC3E}">
        <p14:creationId xmlns:p14="http://schemas.microsoft.com/office/powerpoint/2010/main" val="4609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200" dirty="0" smtClean="0"/>
              <a:t>True or False</a:t>
            </a:r>
          </a:p>
          <a:p>
            <a:pPr marL="0" indent="0">
              <a:buNone/>
            </a:pPr>
            <a:endParaRPr lang="en-US" sz="3200" dirty="0"/>
          </a:p>
          <a:p>
            <a:pPr marL="0" indent="0">
              <a:buNone/>
            </a:pPr>
            <a:r>
              <a:rPr lang="en-US" sz="3200" dirty="0" smtClean="0"/>
              <a:t>“victims of hate crime do not report hate crimes as they don’t think anything will be done about it”</a:t>
            </a:r>
          </a:p>
          <a:p>
            <a:pPr marL="0" indent="0">
              <a:buNone/>
            </a:pPr>
            <a:endParaRPr lang="en-US" sz="3200" dirty="0" smtClean="0"/>
          </a:p>
          <a:p>
            <a:pPr marL="0" indent="0">
              <a:buNone/>
            </a:pPr>
            <a:r>
              <a:rPr lang="en-US" sz="3200" dirty="0" smtClean="0">
                <a:solidFill>
                  <a:srgbClr val="FF0000"/>
                </a:solidFill>
              </a:rPr>
              <a:t>A – True</a:t>
            </a:r>
          </a:p>
          <a:p>
            <a:pPr marL="0" indent="0">
              <a:buNone/>
            </a:pPr>
            <a:endParaRPr lang="en-US" sz="3200" dirty="0">
              <a:solidFill>
                <a:srgbClr val="FF0000"/>
              </a:solidFill>
            </a:endParaRPr>
          </a:p>
          <a:p>
            <a:pPr marL="0" indent="0">
              <a:buNone/>
            </a:pPr>
            <a:r>
              <a:rPr lang="en-US" sz="3200" dirty="0" smtClean="0">
                <a:solidFill>
                  <a:srgbClr val="FF0000"/>
                </a:solidFill>
              </a:rPr>
              <a:t>B – False</a:t>
            </a:r>
          </a:p>
        </p:txBody>
      </p:sp>
      <p:pic>
        <p:nvPicPr>
          <p:cNvPr id="6" name="Picture 5"/>
          <p:cNvPicPr>
            <a:picLocks noChangeAspect="1"/>
          </p:cNvPicPr>
          <p:nvPr/>
        </p:nvPicPr>
        <p:blipFill>
          <a:blip r:embed="rId4"/>
          <a:stretch>
            <a:fillRect/>
          </a:stretch>
        </p:blipFill>
        <p:spPr>
          <a:xfrm>
            <a:off x="1998885" y="4034191"/>
            <a:ext cx="974684" cy="974684"/>
          </a:xfrm>
          <a:prstGeom prst="rect">
            <a:avLst/>
          </a:prstGeom>
        </p:spPr>
      </p:pic>
    </p:spTree>
    <p:extLst>
      <p:ext uri="{BB962C8B-B14F-4D97-AF65-F5344CB8AC3E}">
        <p14:creationId xmlns:p14="http://schemas.microsoft.com/office/powerpoint/2010/main" val="119201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200" dirty="0" smtClean="0"/>
              <a:t>True or False</a:t>
            </a:r>
          </a:p>
          <a:p>
            <a:pPr marL="0" indent="0">
              <a:buNone/>
            </a:pPr>
            <a:endParaRPr lang="en-US" sz="3200" dirty="0"/>
          </a:p>
          <a:p>
            <a:pPr marL="0" indent="0">
              <a:buNone/>
            </a:pPr>
            <a:r>
              <a:rPr lang="en-US" sz="3200" dirty="0" smtClean="0"/>
              <a:t>“victims of hate crime do not report hate crimes as they don’t think what they have experienced is a hate crime”</a:t>
            </a:r>
          </a:p>
          <a:p>
            <a:pPr marL="0" indent="0">
              <a:buNone/>
            </a:pPr>
            <a:endParaRPr lang="en-US" sz="3200" dirty="0" smtClean="0"/>
          </a:p>
          <a:p>
            <a:pPr marL="0" indent="0">
              <a:buNone/>
            </a:pPr>
            <a:r>
              <a:rPr lang="en-US" sz="3200" dirty="0" smtClean="0">
                <a:solidFill>
                  <a:srgbClr val="FF0000"/>
                </a:solidFill>
              </a:rPr>
              <a:t>A – True</a:t>
            </a:r>
          </a:p>
          <a:p>
            <a:pPr marL="0" indent="0">
              <a:buNone/>
            </a:pPr>
            <a:endParaRPr lang="en-US" sz="3200" dirty="0">
              <a:solidFill>
                <a:srgbClr val="FF0000"/>
              </a:solidFill>
            </a:endParaRPr>
          </a:p>
          <a:p>
            <a:pPr marL="0" indent="0">
              <a:buNone/>
            </a:pPr>
            <a:r>
              <a:rPr lang="en-US" sz="3200" dirty="0" smtClean="0">
                <a:solidFill>
                  <a:srgbClr val="FF0000"/>
                </a:solidFill>
              </a:rPr>
              <a:t>B – False</a:t>
            </a:r>
          </a:p>
        </p:txBody>
      </p:sp>
      <p:pic>
        <p:nvPicPr>
          <p:cNvPr id="6" name="Picture 5"/>
          <p:cNvPicPr>
            <a:picLocks noChangeAspect="1"/>
          </p:cNvPicPr>
          <p:nvPr/>
        </p:nvPicPr>
        <p:blipFill>
          <a:blip r:embed="rId4"/>
          <a:stretch>
            <a:fillRect/>
          </a:stretch>
        </p:blipFill>
        <p:spPr>
          <a:xfrm>
            <a:off x="1998885" y="4034191"/>
            <a:ext cx="974684" cy="974684"/>
          </a:xfrm>
          <a:prstGeom prst="rect">
            <a:avLst/>
          </a:prstGeom>
        </p:spPr>
      </p:pic>
    </p:spTree>
    <p:extLst>
      <p:ext uri="{BB962C8B-B14F-4D97-AF65-F5344CB8AC3E}">
        <p14:creationId xmlns:p14="http://schemas.microsoft.com/office/powerpoint/2010/main" val="339869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200" dirty="0" smtClean="0"/>
              <a:t>True or False</a:t>
            </a:r>
          </a:p>
          <a:p>
            <a:pPr marL="0" indent="0">
              <a:buNone/>
            </a:pPr>
            <a:endParaRPr lang="en-US" sz="3200" dirty="0"/>
          </a:p>
          <a:p>
            <a:pPr marL="0" indent="0">
              <a:buNone/>
            </a:pPr>
            <a:r>
              <a:rPr lang="en-US" sz="3200" dirty="0" smtClean="0"/>
              <a:t>“hate crimes should be reported in order to support victims with what they have experienced”</a:t>
            </a:r>
          </a:p>
          <a:p>
            <a:pPr marL="0" indent="0">
              <a:buNone/>
            </a:pPr>
            <a:endParaRPr lang="en-US" sz="3200" dirty="0" smtClean="0"/>
          </a:p>
          <a:p>
            <a:pPr marL="0" indent="0">
              <a:buNone/>
            </a:pPr>
            <a:r>
              <a:rPr lang="en-US" sz="3200" dirty="0" smtClean="0">
                <a:solidFill>
                  <a:srgbClr val="FF0000"/>
                </a:solidFill>
              </a:rPr>
              <a:t>A – True</a:t>
            </a:r>
          </a:p>
          <a:p>
            <a:pPr marL="0" indent="0">
              <a:buNone/>
            </a:pPr>
            <a:endParaRPr lang="en-US" sz="3200" dirty="0">
              <a:solidFill>
                <a:srgbClr val="FF0000"/>
              </a:solidFill>
            </a:endParaRPr>
          </a:p>
          <a:p>
            <a:pPr marL="0" indent="0">
              <a:buNone/>
            </a:pPr>
            <a:r>
              <a:rPr lang="en-US" sz="3200" dirty="0" smtClean="0">
                <a:solidFill>
                  <a:srgbClr val="FF0000"/>
                </a:solidFill>
              </a:rPr>
              <a:t>B – False</a:t>
            </a:r>
          </a:p>
        </p:txBody>
      </p:sp>
      <p:pic>
        <p:nvPicPr>
          <p:cNvPr id="6" name="Picture 5"/>
          <p:cNvPicPr>
            <a:picLocks noChangeAspect="1"/>
          </p:cNvPicPr>
          <p:nvPr/>
        </p:nvPicPr>
        <p:blipFill>
          <a:blip r:embed="rId4"/>
          <a:stretch>
            <a:fillRect/>
          </a:stretch>
        </p:blipFill>
        <p:spPr>
          <a:xfrm>
            <a:off x="1998885" y="4034191"/>
            <a:ext cx="974684" cy="974684"/>
          </a:xfrm>
          <a:prstGeom prst="rect">
            <a:avLst/>
          </a:prstGeom>
        </p:spPr>
      </p:pic>
    </p:spTree>
    <p:extLst>
      <p:ext uri="{BB962C8B-B14F-4D97-AF65-F5344CB8AC3E}">
        <p14:creationId xmlns:p14="http://schemas.microsoft.com/office/powerpoint/2010/main" val="232401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a:t>
            </a:r>
            <a:r>
              <a:rPr kumimoji="0" lang="en-GB" sz="4000" b="0" i="0" u="sng" strike="noStrike" kern="1200" cap="none" spc="0" normalizeH="0" baseline="0" noProof="0">
                <a:ln>
                  <a:noFill/>
                </a:ln>
                <a:solidFill>
                  <a:prstClr val="black"/>
                </a:solidFill>
                <a:effectLst/>
                <a:uLnTx/>
                <a:uFillTx/>
                <a:latin typeface="Comic Sans MS" panose="030F0702030302020204" pitchFamily="66" charset="0"/>
                <a:ea typeface="+mn-ea"/>
                <a:cs typeface="+mn-cs"/>
              </a:rPr>
              <a:t>your </a:t>
            </a:r>
            <a:r>
              <a:rPr kumimoji="0" lang="en-GB" sz="4000" b="0" i="0" u="sng" strike="noStrike" kern="1200" cap="none" spc="0" normalizeH="0" baseline="0" noProof="0" smtClean="0">
                <a:ln>
                  <a:noFill/>
                </a:ln>
                <a:solidFill>
                  <a:prstClr val="black"/>
                </a:solidFill>
                <a:effectLst/>
                <a:uLnTx/>
                <a:uFillTx/>
                <a:latin typeface="Comic Sans MS" panose="030F0702030302020204" pitchFamily="66" charset="0"/>
                <a:ea typeface="+mn-ea"/>
                <a:cs typeface="+mn-cs"/>
              </a:rPr>
              <a:t>Relationships: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the difference between equality and equity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Celebrating culture and diversity in Birmingham</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are Protected</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Characteristics?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a hate crime?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laws impact society?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lang="en-US" sz="1400" dirty="0" smtClean="0">
                <a:solidFill>
                  <a:prstClr val="black"/>
                </a:solidFill>
                <a:latin typeface="Comic Sans MS" panose="030F0702030302020204" pitchFamily="66" charset="0"/>
              </a:rPr>
              <a:t>Current issues in the UK</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indent="0" defTabSz="554499">
              <a:lnSpc>
                <a:spcPct val="110000"/>
              </a:lnSpc>
              <a:spcBef>
                <a:spcPts val="607"/>
              </a:spcBef>
              <a:buNone/>
              <a:defRPr/>
            </a:pPr>
            <a:r>
              <a:rPr lang="en-US" sz="1940" b="1" dirty="0" smtClean="0">
                <a:solidFill>
                  <a:prstClr val="black"/>
                </a:solidFill>
                <a:latin typeface="Comic Sans MS"/>
              </a:rPr>
              <a:t>What is a hate crime</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r>
              <a:rPr lang="en-US" sz="1940" b="1" dirty="0" smtClean="0">
                <a:solidFill>
                  <a:prstClr val="black"/>
                </a:solidFill>
                <a:latin typeface="Comic Sans MS"/>
              </a:rPr>
              <a:t>:</a:t>
            </a:r>
          </a:p>
          <a:p>
            <a:pPr defTabSz="554499">
              <a:lnSpc>
                <a:spcPct val="110000"/>
              </a:lnSpc>
              <a:spcBef>
                <a:spcPts val="607"/>
              </a:spcBef>
              <a:buFontTx/>
              <a:buChar char="-"/>
              <a:defRPr/>
            </a:pPr>
            <a:r>
              <a:rPr lang="en-US" sz="1940" b="1" dirty="0" smtClean="0">
                <a:solidFill>
                  <a:prstClr val="black"/>
                </a:solidFill>
                <a:latin typeface="Comic Sans MS"/>
              </a:rPr>
              <a:t>What is classed as a hate crime</a:t>
            </a:r>
          </a:p>
          <a:p>
            <a:pPr defTabSz="554499">
              <a:lnSpc>
                <a:spcPct val="110000"/>
              </a:lnSpc>
              <a:spcBef>
                <a:spcPts val="607"/>
              </a:spcBef>
              <a:buFontTx/>
              <a:buChar char="-"/>
              <a:defRPr/>
            </a:pPr>
            <a:r>
              <a:rPr lang="en-US" sz="1940" b="1" dirty="0" smtClean="0">
                <a:solidFill>
                  <a:prstClr val="black"/>
                </a:solidFill>
                <a:latin typeface="Comic Sans MS"/>
              </a:rPr>
              <a:t>Why people do not report hate crime</a:t>
            </a:r>
          </a:p>
          <a:p>
            <a:pPr defTabSz="554499">
              <a:lnSpc>
                <a:spcPct val="110000"/>
              </a:lnSpc>
              <a:spcBef>
                <a:spcPts val="607"/>
              </a:spcBef>
              <a:buFontTx/>
              <a:buChar char="-"/>
              <a:defRPr/>
            </a:pPr>
            <a:r>
              <a:rPr lang="en-US" sz="1940" b="1" dirty="0" smtClean="0">
                <a:solidFill>
                  <a:prstClr val="black"/>
                </a:solidFill>
                <a:latin typeface="Comic Sans MS"/>
              </a:rPr>
              <a:t>Why hate crimes should </a:t>
            </a:r>
            <a:r>
              <a:rPr lang="en-US" sz="1940" b="1" smtClean="0">
                <a:solidFill>
                  <a:prstClr val="black"/>
                </a:solidFill>
                <a:latin typeface="Comic Sans MS"/>
              </a:rPr>
              <a:t>be reported</a:t>
            </a:r>
            <a:endParaRPr lang="en-US" sz="1940" b="1" dirty="0" smtClean="0">
              <a:solidFill>
                <a:prstClr val="black"/>
              </a:solidFill>
              <a:latin typeface="Comic Sans MS"/>
            </a:endParaRPr>
          </a:p>
          <a:p>
            <a:pPr defTabSz="554499">
              <a:lnSpc>
                <a:spcPct val="110000"/>
              </a:lnSpc>
              <a:spcBef>
                <a:spcPts val="607"/>
              </a:spcBef>
              <a:buFontTx/>
              <a:buChar char="-"/>
              <a:defRPr/>
            </a:pPr>
            <a:endParaRPr lang="en-US" sz="1940" b="1" dirty="0" smtClean="0">
              <a:solidFill>
                <a:prstClr val="black"/>
              </a:solidFill>
              <a:latin typeface="Comic Sans MS"/>
            </a:endParaRPr>
          </a:p>
          <a:p>
            <a:pPr defTabSz="554499">
              <a:lnSpc>
                <a:spcPct val="110000"/>
              </a:lnSpc>
              <a:spcBef>
                <a:spcPts val="607"/>
              </a:spcBef>
              <a:buFontTx/>
              <a:buChar char="-"/>
              <a:defRPr/>
            </a:pPr>
            <a:endParaRPr lang="en-US" sz="1940" b="1" dirty="0">
              <a:solidFill>
                <a:prstClr val="black"/>
              </a:solidFill>
              <a:latin typeface="Comic Sans M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545892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200" dirty="0" smtClean="0"/>
              <a:t>True or False</a:t>
            </a:r>
          </a:p>
          <a:p>
            <a:pPr marL="0" indent="0">
              <a:buNone/>
            </a:pPr>
            <a:endParaRPr lang="en-US" sz="3200" dirty="0"/>
          </a:p>
          <a:p>
            <a:pPr marL="0" indent="0">
              <a:buNone/>
            </a:pPr>
            <a:r>
              <a:rPr lang="en-US" sz="3200" dirty="0" smtClean="0"/>
              <a:t>“hate crimes should be reported in order to stop small incidents of hate crime escalating into more serious incidents”</a:t>
            </a:r>
          </a:p>
          <a:p>
            <a:pPr marL="0" indent="0">
              <a:buNone/>
            </a:pPr>
            <a:endParaRPr lang="en-US" sz="3200" dirty="0" smtClean="0"/>
          </a:p>
          <a:p>
            <a:pPr marL="0" indent="0">
              <a:buNone/>
            </a:pPr>
            <a:r>
              <a:rPr lang="en-US" sz="3200" dirty="0" smtClean="0">
                <a:solidFill>
                  <a:srgbClr val="FF0000"/>
                </a:solidFill>
              </a:rPr>
              <a:t>A – True</a:t>
            </a:r>
          </a:p>
          <a:p>
            <a:pPr marL="0" indent="0">
              <a:buNone/>
            </a:pPr>
            <a:endParaRPr lang="en-US" sz="3200" dirty="0">
              <a:solidFill>
                <a:srgbClr val="FF0000"/>
              </a:solidFill>
            </a:endParaRPr>
          </a:p>
          <a:p>
            <a:pPr marL="0" indent="0">
              <a:buNone/>
            </a:pPr>
            <a:r>
              <a:rPr lang="en-US" sz="3200" dirty="0" smtClean="0">
                <a:solidFill>
                  <a:srgbClr val="FF0000"/>
                </a:solidFill>
              </a:rPr>
              <a:t>B – False</a:t>
            </a:r>
          </a:p>
        </p:txBody>
      </p:sp>
      <p:pic>
        <p:nvPicPr>
          <p:cNvPr id="6" name="Picture 5"/>
          <p:cNvPicPr>
            <a:picLocks noChangeAspect="1"/>
          </p:cNvPicPr>
          <p:nvPr/>
        </p:nvPicPr>
        <p:blipFill>
          <a:blip r:embed="rId4"/>
          <a:stretch>
            <a:fillRect/>
          </a:stretch>
        </p:blipFill>
        <p:spPr>
          <a:xfrm>
            <a:off x="1998885" y="4034191"/>
            <a:ext cx="974684" cy="974684"/>
          </a:xfrm>
          <a:prstGeom prst="rect">
            <a:avLst/>
          </a:prstGeom>
        </p:spPr>
      </p:pic>
    </p:spTree>
    <p:extLst>
      <p:ext uri="{BB962C8B-B14F-4D97-AF65-F5344CB8AC3E}">
        <p14:creationId xmlns:p14="http://schemas.microsoft.com/office/powerpoint/2010/main" val="188499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6"/>
            <a:ext cx="6252723" cy="5459645"/>
          </a:xfrm>
        </p:spPr>
        <p:txBody>
          <a:bodyPr>
            <a:normAutofit/>
          </a:bodyPr>
          <a:lstStyle/>
          <a:p>
            <a:pPr marL="0" indent="0">
              <a:buNone/>
            </a:pPr>
            <a:r>
              <a:rPr lang="en-US" sz="3600" dirty="0"/>
              <a:t>Amir, a 14-year-old British Pakistani boy, plays for his school’s football team. During a match against another school, a group of students in the crowd start chanting racial slurs at him every time he gets the ball.</a:t>
            </a:r>
          </a:p>
          <a:p>
            <a:pPr marL="0" indent="0">
              <a:buNone/>
            </a:pPr>
            <a:endParaRPr lang="en-US" sz="3600"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Hate Crime - scenario</a:t>
            </a:r>
            <a:endParaRPr sz="2426" spc="27" dirty="0"/>
          </a:p>
        </p:txBody>
      </p:sp>
      <p:sp>
        <p:nvSpPr>
          <p:cNvPr id="9" name="Content Placeholder 2"/>
          <p:cNvSpPr txBox="1">
            <a:spLocks/>
          </p:cNvSpPr>
          <p:nvPr/>
        </p:nvSpPr>
        <p:spPr>
          <a:xfrm>
            <a:off x="7347284" y="1437373"/>
            <a:ext cx="4844848"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Arial" panose="020B0604020202020204" pitchFamily="34" charset="0"/>
              <a:buAutoNum type="arabicPeriod"/>
            </a:pPr>
            <a:r>
              <a:rPr lang="en-US" sz="3600" dirty="0" smtClean="0"/>
              <a:t>In the margin write “SYV” – this stands for “Secure Your Voice”</a:t>
            </a:r>
          </a:p>
          <a:p>
            <a:pPr marL="742950" indent="-742950">
              <a:buFont typeface="Arial" panose="020B0604020202020204" pitchFamily="34" charset="0"/>
              <a:buAutoNum type="arabicPeriod"/>
            </a:pPr>
            <a:r>
              <a:rPr lang="en-US" sz="3600" dirty="0" smtClean="0"/>
              <a:t>Highlight “SYV”</a:t>
            </a:r>
          </a:p>
          <a:p>
            <a:pPr marL="742950" indent="-742950">
              <a:buFont typeface="Arial" panose="020B0604020202020204" pitchFamily="34" charset="0"/>
              <a:buAutoNum type="arabicPeriod"/>
            </a:pPr>
            <a:r>
              <a:rPr lang="en-US" sz="3600" dirty="0" smtClean="0"/>
              <a:t>Complete the following questions</a:t>
            </a:r>
          </a:p>
          <a:p>
            <a:pPr marL="0" indent="0">
              <a:buFont typeface="Arial" panose="020B0604020202020204" pitchFamily="34" charset="0"/>
              <a:buNone/>
            </a:pPr>
            <a:endParaRPr lang="en-US" sz="3600" dirty="0" smtClean="0"/>
          </a:p>
          <a:p>
            <a:pPr marL="742950" indent="-742950">
              <a:buFont typeface="Arial" panose="020B0604020202020204" pitchFamily="34" charset="0"/>
              <a:buAutoNum type="arabicPeriod"/>
            </a:pPr>
            <a:r>
              <a:rPr lang="en-US" sz="3600" dirty="0" smtClean="0"/>
              <a:t>What hate crime has Amir experienced?</a:t>
            </a:r>
          </a:p>
          <a:p>
            <a:pPr marL="742950" indent="-742950">
              <a:buFont typeface="Arial" panose="020B0604020202020204" pitchFamily="34" charset="0"/>
              <a:buAutoNum type="arabicPeriod"/>
            </a:pPr>
            <a:r>
              <a:rPr lang="en-US" sz="3600" dirty="0" smtClean="0"/>
              <a:t>What advice would you give Amir about what to do next?</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930416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351301"/>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“What hate crime has Amir experienced? What advice would you give Amir about what to do next?”</a:t>
            </a:r>
            <a:endParaRPr lang="en-US" sz="3638"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a:t>
            </a:r>
            <a:r>
              <a:rPr lang="en-US" sz="3638" dirty="0" smtClean="0"/>
              <a:t>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Hate crimes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924196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6"/>
            <a:ext cx="6252723" cy="5459645"/>
          </a:xfrm>
        </p:spPr>
        <p:txBody>
          <a:bodyPr>
            <a:normAutofit lnSpcReduction="10000"/>
          </a:bodyPr>
          <a:lstStyle/>
          <a:p>
            <a:pPr marL="0" indent="0">
              <a:buNone/>
            </a:pPr>
            <a:r>
              <a:rPr lang="en-US" sz="3600" dirty="0"/>
              <a:t>Hana, a 13-year-old Muslim girl, wears a hijab as part of her faith. One day after school, she gets on the bus with her friends. A group of older teenagers sitting at the back of the bus start whispering and laughing while looking at her. </a:t>
            </a:r>
            <a:r>
              <a:rPr lang="en-US" sz="3600" dirty="0" smtClean="0"/>
              <a:t>One </a:t>
            </a:r>
            <a:r>
              <a:rPr lang="en-US" sz="3600" dirty="0"/>
              <a:t>of them pulls at her hijab before running off the bus. Hana is left feeling scared and embarrassed.</a:t>
            </a:r>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Hate Crime - scenario</a:t>
            </a:r>
            <a:endParaRPr sz="2426" spc="27" dirty="0"/>
          </a:p>
        </p:txBody>
      </p:sp>
      <p:sp>
        <p:nvSpPr>
          <p:cNvPr id="9" name="Content Placeholder 2"/>
          <p:cNvSpPr txBox="1">
            <a:spLocks/>
          </p:cNvSpPr>
          <p:nvPr/>
        </p:nvSpPr>
        <p:spPr>
          <a:xfrm>
            <a:off x="7347284" y="1437373"/>
            <a:ext cx="4844848"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Arial" panose="020B0604020202020204" pitchFamily="34" charset="0"/>
              <a:buAutoNum type="arabicPeriod"/>
            </a:pPr>
            <a:r>
              <a:rPr lang="en-US" sz="3600" dirty="0" smtClean="0"/>
              <a:t>In the margin write “SYV” – this stands for “Secure Your Voice”</a:t>
            </a:r>
          </a:p>
          <a:p>
            <a:pPr marL="742950" indent="-742950">
              <a:buFont typeface="Arial" panose="020B0604020202020204" pitchFamily="34" charset="0"/>
              <a:buAutoNum type="arabicPeriod"/>
            </a:pPr>
            <a:r>
              <a:rPr lang="en-US" sz="3600" dirty="0" smtClean="0"/>
              <a:t>Highlight “SYV”</a:t>
            </a:r>
          </a:p>
          <a:p>
            <a:pPr marL="742950" indent="-742950">
              <a:buFont typeface="Arial" panose="020B0604020202020204" pitchFamily="34" charset="0"/>
              <a:buAutoNum type="arabicPeriod"/>
            </a:pPr>
            <a:r>
              <a:rPr lang="en-US" sz="3600" dirty="0" smtClean="0"/>
              <a:t>Complete the following questions</a:t>
            </a:r>
          </a:p>
          <a:p>
            <a:pPr marL="0" indent="0">
              <a:buFont typeface="Arial" panose="020B0604020202020204" pitchFamily="34" charset="0"/>
              <a:buNone/>
            </a:pPr>
            <a:endParaRPr lang="en-US" sz="3600" dirty="0" smtClean="0"/>
          </a:p>
          <a:p>
            <a:pPr marL="742950" indent="-742950">
              <a:buFont typeface="Arial" panose="020B0604020202020204" pitchFamily="34" charset="0"/>
              <a:buAutoNum type="arabicPeriod"/>
            </a:pPr>
            <a:r>
              <a:rPr lang="en-US" sz="3600" dirty="0" smtClean="0"/>
              <a:t>What hate crime has Hana experienced?</a:t>
            </a:r>
          </a:p>
          <a:p>
            <a:pPr marL="742950" indent="-742950">
              <a:buFont typeface="Arial" panose="020B0604020202020204" pitchFamily="34" charset="0"/>
              <a:buAutoNum type="arabicPeriod"/>
            </a:pPr>
            <a:r>
              <a:rPr lang="en-US" sz="3600" dirty="0" smtClean="0"/>
              <a:t>What advice would you give Hana about what to do next?</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1855776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351301"/>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“What hate crime has Hana experienced? What advice would you give Hana about what to do next?”</a:t>
            </a:r>
            <a:endParaRPr lang="en-US" sz="3638"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a:t>
            </a:r>
            <a:r>
              <a:rPr lang="en-US" sz="3638" dirty="0" smtClean="0"/>
              <a:t>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Hate crimes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133060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6"/>
            <a:ext cx="6252723" cy="5459645"/>
          </a:xfrm>
        </p:spPr>
        <p:txBody>
          <a:bodyPr>
            <a:normAutofit fontScale="92500" lnSpcReduction="20000"/>
          </a:bodyPr>
          <a:lstStyle/>
          <a:p>
            <a:pPr marL="0" indent="0">
              <a:buNone/>
            </a:pPr>
            <a:r>
              <a:rPr lang="en-US" sz="4000" dirty="0"/>
              <a:t>Leo, a 14-year-old student, recently told his close friends that he is gay. One day in class, his friend group gets into an argument. One of the boys, who is angry, shouts across the room, </a:t>
            </a:r>
            <a:r>
              <a:rPr lang="en-US" sz="4000" i="1" dirty="0"/>
              <a:t>"Shut up, no one cares what you think. You’re just a freak anyway!"</a:t>
            </a:r>
            <a:r>
              <a:rPr lang="en-US" sz="4000" dirty="0"/>
              <a:t> Other students in the class start laughing, and someone whispers, </a:t>
            </a:r>
            <a:r>
              <a:rPr lang="en-US" sz="4000" i="1" dirty="0"/>
              <a:t>"He’s probably got a crush on you!"</a:t>
            </a:r>
            <a:r>
              <a:rPr lang="en-US" sz="4000" dirty="0"/>
              <a:t> </a:t>
            </a: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Hate Crime - scenario</a:t>
            </a:r>
            <a:endParaRPr sz="2426" spc="27" dirty="0"/>
          </a:p>
        </p:txBody>
      </p:sp>
      <p:sp>
        <p:nvSpPr>
          <p:cNvPr id="9" name="Content Placeholder 2"/>
          <p:cNvSpPr txBox="1">
            <a:spLocks/>
          </p:cNvSpPr>
          <p:nvPr/>
        </p:nvSpPr>
        <p:spPr>
          <a:xfrm>
            <a:off x="7347284" y="1437373"/>
            <a:ext cx="4844848"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Arial" panose="020B0604020202020204" pitchFamily="34" charset="0"/>
              <a:buAutoNum type="arabicPeriod"/>
            </a:pPr>
            <a:r>
              <a:rPr lang="en-US" sz="3600" dirty="0" smtClean="0"/>
              <a:t>In the margin write “SYV” – this stands for “Secure Your Voice”</a:t>
            </a:r>
          </a:p>
          <a:p>
            <a:pPr marL="742950" indent="-742950">
              <a:buFont typeface="Arial" panose="020B0604020202020204" pitchFamily="34" charset="0"/>
              <a:buAutoNum type="arabicPeriod"/>
            </a:pPr>
            <a:r>
              <a:rPr lang="en-US" sz="3600" dirty="0" smtClean="0"/>
              <a:t>Highlight “SYV”</a:t>
            </a:r>
          </a:p>
          <a:p>
            <a:pPr marL="742950" indent="-742950">
              <a:buFont typeface="Arial" panose="020B0604020202020204" pitchFamily="34" charset="0"/>
              <a:buAutoNum type="arabicPeriod"/>
            </a:pPr>
            <a:r>
              <a:rPr lang="en-US" sz="3600" dirty="0" smtClean="0"/>
              <a:t>Complete the following questions</a:t>
            </a:r>
          </a:p>
          <a:p>
            <a:pPr marL="0" indent="0">
              <a:buFont typeface="Arial" panose="020B0604020202020204" pitchFamily="34" charset="0"/>
              <a:buNone/>
            </a:pPr>
            <a:endParaRPr lang="en-US" sz="3600" dirty="0" smtClean="0"/>
          </a:p>
          <a:p>
            <a:pPr marL="742950" indent="-742950">
              <a:buFont typeface="Arial" panose="020B0604020202020204" pitchFamily="34" charset="0"/>
              <a:buAutoNum type="arabicPeriod"/>
            </a:pPr>
            <a:r>
              <a:rPr lang="en-US" sz="3600" dirty="0" smtClean="0"/>
              <a:t>What hate crime has Leo experienced?</a:t>
            </a:r>
          </a:p>
          <a:p>
            <a:pPr marL="742950" indent="-742950">
              <a:buFont typeface="Arial" panose="020B0604020202020204" pitchFamily="34" charset="0"/>
              <a:buAutoNum type="arabicPeriod"/>
            </a:pPr>
            <a:r>
              <a:rPr lang="en-US" sz="3600" dirty="0" smtClean="0"/>
              <a:t>What advice would you give Leo about what to do next?</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10660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351301"/>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“What hate crime has Leo experienced? What advice would you give Leo about what to do next?”</a:t>
            </a:r>
            <a:endParaRPr lang="en-US" sz="3638"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a:t>
            </a:r>
            <a:r>
              <a:rPr lang="en-US" sz="3638" dirty="0" smtClean="0"/>
              <a:t>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Hate crimes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115705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366" b="0" i="0" u="none" strike="noStrike" kern="1200" cap="none" spc="0" normalizeH="0" baseline="0" noProof="0" dirty="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If you ever need support about </a:t>
            </a:r>
            <a:r>
              <a:rPr kumimoji="0" lang="en-US" sz="4366"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hate crimes for yourself, a friend or family member you can find it here:</a:t>
            </a:r>
            <a:endParaRPr kumimoji="0" lang="en-US" sz="4366" b="0" i="0" u="none" strike="noStrike" kern="1200" cap="none" spc="0" normalizeH="0" baseline="0" noProof="0" dirty="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Childline.org.uk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Call – 08001111</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Email or chat online for support</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sp>
        <p:nvSpPr>
          <p:cNvPr id="31" name="TextBox 30"/>
          <p:cNvSpPr txBox="1"/>
          <p:nvPr/>
        </p:nvSpPr>
        <p:spPr>
          <a:xfrm>
            <a:off x="7934023" y="5307577"/>
            <a:ext cx="3949362" cy="689420"/>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smtClean="0">
                <a:ln>
                  <a:noFill/>
                </a:ln>
                <a:solidFill>
                  <a:srgbClr val="2A2C65"/>
                </a:solidFill>
                <a:effectLst/>
                <a:uLnTx/>
                <a:uFillTx/>
                <a:latin typeface="Calibri" panose="020F0502020204030204" pitchFamily="34" charset="0"/>
                <a:ea typeface="+mn-ea"/>
                <a:cs typeface="Calibri" panose="020F0502020204030204" pitchFamily="34" charset="0"/>
              </a:rPr>
              <a:t>Call 99</a:t>
            </a:r>
            <a:r>
              <a:rPr lang="en-US" sz="1940" dirty="0" smtClean="0">
                <a:solidFill>
                  <a:srgbClr val="2A2C65"/>
                </a:solidFill>
                <a:latin typeface="Calibri" panose="020F0502020204030204" pitchFamily="34" charset="0"/>
                <a:cs typeface="Calibri" panose="020F0502020204030204" pitchFamily="34" charset="0"/>
              </a:rPr>
              <a:t>9 if you or a friend is a victim of a hate crime</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pic>
        <p:nvPicPr>
          <p:cNvPr id="2" name="Picture 1"/>
          <p:cNvPicPr>
            <a:picLocks noChangeAspect="1"/>
          </p:cNvPicPr>
          <p:nvPr/>
        </p:nvPicPr>
        <p:blipFill>
          <a:blip r:embed="rId6"/>
          <a:stretch>
            <a:fillRect/>
          </a:stretch>
        </p:blipFill>
        <p:spPr>
          <a:xfrm>
            <a:off x="5410701" y="5128462"/>
            <a:ext cx="2394986" cy="1010601"/>
          </a:xfrm>
          <a:prstGeom prst="rect">
            <a:avLst/>
          </a:prstGeom>
        </p:spPr>
      </p:pic>
    </p:spTree>
    <p:extLst>
      <p:ext uri="{BB962C8B-B14F-4D97-AF65-F5344CB8AC3E}">
        <p14:creationId xmlns:p14="http://schemas.microsoft.com/office/powerpoint/2010/main" val="43680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079445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10000"/>
          </a:bodyPr>
          <a:lstStyle/>
          <a:p>
            <a:pPr marL="0" indent="0">
              <a:buNone/>
            </a:pPr>
            <a:r>
              <a:rPr lang="en-US" sz="3638" dirty="0" smtClean="0"/>
              <a:t>In your Personal Development Tutor Time activity, you started to look at hate crime.</a:t>
            </a:r>
          </a:p>
          <a:p>
            <a:pPr marL="0" indent="0">
              <a:buNone/>
            </a:pPr>
            <a:endParaRPr lang="en-US" sz="3638" dirty="0"/>
          </a:p>
          <a:p>
            <a:pPr marL="0" indent="0">
              <a:buNone/>
            </a:pPr>
            <a:r>
              <a:rPr lang="en-US" sz="3638" dirty="0" smtClean="0"/>
              <a:t>In your books answer the following question:</a:t>
            </a:r>
          </a:p>
          <a:p>
            <a:pPr marL="0" indent="0">
              <a:buNone/>
            </a:pPr>
            <a:endParaRPr lang="en-US" sz="3638" dirty="0"/>
          </a:p>
          <a:p>
            <a:pPr marL="0" indent="0">
              <a:buNone/>
            </a:pPr>
            <a:r>
              <a:rPr lang="en-US" sz="3638" dirty="0" smtClean="0"/>
              <a:t>“What is a hate crime?” This should include the 5 categories of hate crime</a:t>
            </a:r>
          </a:p>
          <a:p>
            <a:pPr marL="0" indent="0">
              <a:buNone/>
            </a:pPr>
            <a:endParaRPr lang="en-US" sz="3638" dirty="0"/>
          </a:p>
          <a:p>
            <a:pPr marL="0" indent="0">
              <a:buNone/>
            </a:pPr>
            <a:r>
              <a:rPr lang="en-US" sz="3638" b="1" dirty="0" smtClean="0"/>
              <a:t>Sentence starter – </a:t>
            </a:r>
            <a:r>
              <a:rPr lang="en-US" sz="3638" dirty="0" smtClean="0"/>
              <a:t>“A hate crime is…”</a:t>
            </a:r>
            <a:endParaRPr lang="en-US" sz="3638" b="1"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2" name="Picture 1"/>
          <p:cNvPicPr>
            <a:picLocks noChangeAspect="1"/>
          </p:cNvPicPr>
          <p:nvPr/>
        </p:nvPicPr>
        <p:blipFill>
          <a:blip r:embed="rId4"/>
          <a:stretch>
            <a:fillRect/>
          </a:stretch>
        </p:blipFill>
        <p:spPr>
          <a:xfrm>
            <a:off x="7805687" y="1472326"/>
            <a:ext cx="3846909" cy="4688230"/>
          </a:xfrm>
          <a:prstGeom prst="rect">
            <a:avLst/>
          </a:prstGeom>
        </p:spPr>
      </p:pic>
    </p:spTree>
    <p:extLst>
      <p:ext uri="{BB962C8B-B14F-4D97-AF65-F5344CB8AC3E}">
        <p14:creationId xmlns:p14="http://schemas.microsoft.com/office/powerpoint/2010/main" val="26689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Hate crime is…</a:t>
            </a:r>
          </a:p>
          <a:p>
            <a:pPr marL="0" indent="0">
              <a:buNone/>
            </a:pPr>
            <a:endParaRPr lang="en-US" sz="3638" dirty="0"/>
          </a:p>
          <a:p>
            <a:pPr marL="0" indent="0">
              <a:buNone/>
            </a:pPr>
            <a:r>
              <a:rPr lang="en-US" sz="3600" dirty="0"/>
              <a:t>“a criminal act motivated by prejudice, hostility or hatred towards a person’s race, religion, sexual orientation or gender identity”</a:t>
            </a:r>
            <a:endParaRPr lang="en-US" sz="3638" dirty="0" smtClean="0"/>
          </a:p>
          <a:p>
            <a:pPr marL="0" indent="0">
              <a:buNone/>
            </a:pPr>
            <a:endParaRPr lang="en-US" sz="3638" dirty="0"/>
          </a:p>
          <a:p>
            <a:pPr marL="0" indent="0">
              <a:buNone/>
            </a:pPr>
            <a:r>
              <a:rPr lang="en-US" sz="3638" b="1" dirty="0"/>
              <a:t>Task</a:t>
            </a:r>
            <a:r>
              <a:rPr lang="en-US" sz="3638" dirty="0"/>
              <a:t> – use your red pen to add to the </a:t>
            </a:r>
            <a:r>
              <a:rPr lang="en-US" sz="3638" dirty="0" smtClean="0"/>
              <a:t>definitions </a:t>
            </a:r>
            <a:r>
              <a:rPr lang="en-US" sz="3638" dirty="0"/>
              <a:t>you had written down.</a:t>
            </a:r>
            <a:endParaRPr lang="en-US" sz="3638" b="1"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2" name="Picture 1"/>
          <p:cNvPicPr>
            <a:picLocks noChangeAspect="1"/>
          </p:cNvPicPr>
          <p:nvPr/>
        </p:nvPicPr>
        <p:blipFill>
          <a:blip r:embed="rId4"/>
          <a:stretch>
            <a:fillRect/>
          </a:stretch>
        </p:blipFill>
        <p:spPr>
          <a:xfrm>
            <a:off x="7805687" y="1472326"/>
            <a:ext cx="3846909" cy="4688230"/>
          </a:xfrm>
          <a:prstGeom prst="rect">
            <a:avLst/>
          </a:prstGeom>
        </p:spPr>
      </p:pic>
    </p:spTree>
    <p:extLst>
      <p:ext uri="{BB962C8B-B14F-4D97-AF65-F5344CB8AC3E}">
        <p14:creationId xmlns:p14="http://schemas.microsoft.com/office/powerpoint/2010/main" val="1894921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417095" y="937888"/>
            <a:ext cx="6494534" cy="6193809"/>
          </a:xfrm>
        </p:spPr>
        <p:txBody>
          <a:bodyPr>
            <a:normAutofit fontScale="70000" lnSpcReduction="20000"/>
          </a:bodyPr>
          <a:lstStyle/>
          <a:p>
            <a:pPr marL="0" indent="0">
              <a:buNone/>
            </a:pPr>
            <a:r>
              <a:rPr lang="en-US" sz="3638" dirty="0" smtClean="0"/>
              <a:t>This links to the Golden Thread of </a:t>
            </a:r>
            <a:r>
              <a:rPr lang="en-US" sz="3638" b="1" dirty="0" smtClean="0"/>
              <a:t>“Secure your Relationships” </a:t>
            </a:r>
            <a:r>
              <a:rPr lang="en-US" sz="3638" dirty="0" smtClean="0"/>
              <a:t>as celebrating, and not hating, differences builds better and stronger relationships between people</a:t>
            </a:r>
          </a:p>
          <a:p>
            <a:pPr marL="0" indent="0">
              <a:buNone/>
            </a:pPr>
            <a:endParaRPr lang="en-US" sz="3638" b="1" dirty="0"/>
          </a:p>
          <a:p>
            <a:pPr marL="0" indent="0">
              <a:buNone/>
            </a:pPr>
            <a:r>
              <a:rPr lang="en-US" sz="3638" b="1" dirty="0" smtClean="0"/>
              <a:t>Rule of Law </a:t>
            </a:r>
            <a:r>
              <a:rPr lang="en-US" sz="3638" dirty="0" smtClean="0"/>
              <a:t>is a British Value that means people are expected to follow the laws to keep everyone safe. Hate crimes are against the law – Criminal Justice Act 2003</a:t>
            </a:r>
          </a:p>
          <a:p>
            <a:pPr marL="0" indent="0">
              <a:buNone/>
            </a:pPr>
            <a:endParaRPr lang="en-US" sz="3638" b="1" dirty="0"/>
          </a:p>
          <a:p>
            <a:pPr marL="0" indent="0">
              <a:buNone/>
            </a:pPr>
            <a:r>
              <a:rPr lang="en-US" sz="3638" b="1" dirty="0" smtClean="0"/>
              <a:t>Article 2</a:t>
            </a:r>
            <a:r>
              <a:rPr lang="en-US" sz="3638" dirty="0" smtClean="0"/>
              <a:t> states that no child should be treated unfairly for any reason. </a:t>
            </a:r>
          </a:p>
          <a:p>
            <a:pPr marL="0" indent="0">
              <a:buNone/>
            </a:pPr>
            <a:endParaRPr lang="en-US" sz="3638" b="1" dirty="0"/>
          </a:p>
          <a:p>
            <a:pPr marL="0" indent="0">
              <a:buNone/>
            </a:pPr>
            <a:r>
              <a:rPr lang="en-US" sz="3638" dirty="0" smtClean="0"/>
              <a:t>The Equality Act (2010) sets out 9 Protected Characteristics which means people who identify with these characteristics should not be treated any differently. Unfortunately many hate crimes happen to people who identify with 1 or more of the protected characteristics.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11" name="Picture 10"/>
          <p:cNvPicPr>
            <a:picLocks noChangeAspect="1"/>
          </p:cNvPicPr>
          <p:nvPr/>
        </p:nvPicPr>
        <p:blipFill rotWithShape="1">
          <a:blip r:embed="rId4"/>
          <a:srcRect l="49213" t="27332" r="36219" b="59099"/>
          <a:stretch/>
        </p:blipFill>
        <p:spPr>
          <a:xfrm>
            <a:off x="7943508" y="2385982"/>
            <a:ext cx="2849715" cy="1493012"/>
          </a:xfrm>
          <a:prstGeom prst="rect">
            <a:avLst/>
          </a:prstGeom>
        </p:spPr>
      </p:pic>
      <p:grpSp>
        <p:nvGrpSpPr>
          <p:cNvPr id="12" name="Group 11">
            <a:extLst>
              <a:ext uri="{FF2B5EF4-FFF2-40B4-BE49-F238E27FC236}">
                <a16:creationId xmlns:a16="http://schemas.microsoft.com/office/drawing/2014/main" id="{3223EBB9-3A7F-C565-EAA7-0BB380AF50A5}"/>
              </a:ext>
            </a:extLst>
          </p:cNvPr>
          <p:cNvGrpSpPr/>
          <p:nvPr/>
        </p:nvGrpSpPr>
        <p:grpSpPr>
          <a:xfrm>
            <a:off x="7909556" y="3864199"/>
            <a:ext cx="3169458" cy="1504578"/>
            <a:chOff x="3499167" y="641202"/>
            <a:chExt cx="3789882" cy="1638445"/>
          </a:xfrm>
        </p:grpSpPr>
        <p:sp>
          <p:nvSpPr>
            <p:cNvPr id="13" name="Freeform 12">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499167" y="665738"/>
              <a:ext cx="3789882" cy="83790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02907" y="1414411"/>
              <a:ext cx="3379688" cy="83790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pic>
        <p:nvPicPr>
          <p:cNvPr id="16" name="Picture 15"/>
          <p:cNvPicPr>
            <a:picLocks noChangeAspect="1"/>
          </p:cNvPicPr>
          <p:nvPr/>
        </p:nvPicPr>
        <p:blipFill>
          <a:blip r:embed="rId5"/>
          <a:stretch>
            <a:fillRect/>
          </a:stretch>
        </p:blipFill>
        <p:spPr>
          <a:xfrm>
            <a:off x="7527453" y="979989"/>
            <a:ext cx="3611772" cy="1364020"/>
          </a:xfrm>
          <a:prstGeom prst="rect">
            <a:avLst/>
          </a:prstGeom>
        </p:spPr>
      </p:pic>
      <p:pic>
        <p:nvPicPr>
          <p:cNvPr id="2" name="Picture 1"/>
          <p:cNvPicPr>
            <a:picLocks noChangeAspect="1"/>
          </p:cNvPicPr>
          <p:nvPr/>
        </p:nvPicPr>
        <p:blipFill>
          <a:blip r:embed="rId6"/>
          <a:stretch>
            <a:fillRect/>
          </a:stretch>
        </p:blipFill>
        <p:spPr>
          <a:xfrm>
            <a:off x="7177604" y="5255173"/>
            <a:ext cx="4633362" cy="1603387"/>
          </a:xfrm>
          <a:prstGeom prst="rect">
            <a:avLst/>
          </a:prstGeom>
        </p:spPr>
      </p:pic>
    </p:spTree>
    <p:extLst>
      <p:ext uri="{BB962C8B-B14F-4D97-AF65-F5344CB8AC3E}">
        <p14:creationId xmlns:p14="http://schemas.microsoft.com/office/powerpoint/2010/main" val="264195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Hate crimes include:</a:t>
            </a:r>
          </a:p>
          <a:p>
            <a:pPr marL="0" indent="0">
              <a:buNone/>
            </a:pPr>
            <a:endParaRPr lang="en-US" sz="3638" b="1" dirty="0"/>
          </a:p>
          <a:p>
            <a:pPr marL="742950" indent="-742950">
              <a:buAutoNum type="arabicPeriod"/>
            </a:pPr>
            <a:r>
              <a:rPr lang="en-US" sz="3638" b="1" dirty="0" smtClean="0"/>
              <a:t>Physical attacks</a:t>
            </a:r>
          </a:p>
          <a:p>
            <a:pPr marL="742950" indent="-742950">
              <a:buAutoNum type="arabicPeriod"/>
            </a:pPr>
            <a:r>
              <a:rPr lang="en-US" sz="3638" b="1" dirty="0" smtClean="0"/>
              <a:t>Threats – offline and online</a:t>
            </a:r>
          </a:p>
          <a:p>
            <a:pPr marL="742950" indent="-742950">
              <a:buAutoNum type="arabicPeriod"/>
            </a:pPr>
            <a:r>
              <a:rPr lang="en-US" sz="3638" b="1" dirty="0" smtClean="0"/>
              <a:t>Vandalism </a:t>
            </a:r>
          </a:p>
          <a:p>
            <a:pPr marL="742950" indent="-742950">
              <a:buAutoNum type="arabicPeriod"/>
            </a:pPr>
            <a:r>
              <a:rPr lang="en-US" sz="3638" b="1" dirty="0" smtClean="0"/>
              <a:t>Verbal abuse</a:t>
            </a:r>
          </a:p>
          <a:p>
            <a:pPr marL="742950" indent="-742950">
              <a:buAutoNum type="arabicPeriod"/>
            </a:pPr>
            <a:r>
              <a:rPr lang="en-US" sz="3638" b="1" dirty="0" smtClean="0"/>
              <a:t>Online Harassment</a:t>
            </a:r>
          </a:p>
          <a:p>
            <a:pPr marL="742950" indent="-742950">
              <a:buAutoNum type="arabicPeriod"/>
            </a:pPr>
            <a:endParaRPr lang="en-US" sz="3638" b="1" dirty="0"/>
          </a:p>
          <a:p>
            <a:pPr marL="0" indent="0">
              <a:buNone/>
            </a:pPr>
            <a:r>
              <a:rPr lang="en-US" sz="3638" dirty="0" smtClean="0"/>
              <a:t>Hate crimes can be committed by adults and young people. Young people can still face severe punishments for committing a hate crime</a:t>
            </a:r>
            <a:endParaRPr lang="en-US" sz="3638"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classed as a hate crime?</a:t>
            </a:r>
            <a:endParaRPr sz="2426" spc="27" dirty="0"/>
          </a:p>
        </p:txBody>
      </p:sp>
      <p:pic>
        <p:nvPicPr>
          <p:cNvPr id="2" name="Picture 1"/>
          <p:cNvPicPr>
            <a:picLocks noChangeAspect="1"/>
          </p:cNvPicPr>
          <p:nvPr/>
        </p:nvPicPr>
        <p:blipFill>
          <a:blip r:embed="rId4"/>
          <a:stretch>
            <a:fillRect/>
          </a:stretch>
        </p:blipFill>
        <p:spPr>
          <a:xfrm>
            <a:off x="7805687" y="1472326"/>
            <a:ext cx="3846909" cy="4688230"/>
          </a:xfrm>
          <a:prstGeom prst="rect">
            <a:avLst/>
          </a:prstGeom>
        </p:spPr>
      </p:pic>
    </p:spTree>
    <p:extLst>
      <p:ext uri="{BB962C8B-B14F-4D97-AF65-F5344CB8AC3E}">
        <p14:creationId xmlns:p14="http://schemas.microsoft.com/office/powerpoint/2010/main" val="2610758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Hate crimes include:</a:t>
            </a:r>
          </a:p>
          <a:p>
            <a:pPr marL="0" indent="0">
              <a:buNone/>
            </a:pPr>
            <a:endParaRPr lang="en-US" sz="3638" b="1" dirty="0"/>
          </a:p>
          <a:p>
            <a:pPr marL="742950" indent="-742950">
              <a:buAutoNum type="arabicPeriod"/>
            </a:pPr>
            <a:r>
              <a:rPr lang="en-US" sz="3638" b="1" dirty="0" smtClean="0"/>
              <a:t>Physical attacks</a:t>
            </a:r>
          </a:p>
          <a:p>
            <a:pPr marL="742950" indent="-742950">
              <a:buAutoNum type="arabicPeriod"/>
            </a:pPr>
            <a:r>
              <a:rPr lang="en-US" sz="3638" b="1" dirty="0" smtClean="0"/>
              <a:t>Threats – offline and online</a:t>
            </a:r>
          </a:p>
          <a:p>
            <a:pPr marL="742950" indent="-742950">
              <a:buAutoNum type="arabicPeriod"/>
            </a:pPr>
            <a:r>
              <a:rPr lang="en-US" sz="3638" b="1" dirty="0" smtClean="0"/>
              <a:t>Vandalism </a:t>
            </a:r>
          </a:p>
          <a:p>
            <a:pPr marL="742950" indent="-742950">
              <a:buAutoNum type="arabicPeriod"/>
            </a:pPr>
            <a:r>
              <a:rPr lang="en-US" sz="3638" b="1" dirty="0" smtClean="0"/>
              <a:t>Verbal abuse</a:t>
            </a:r>
          </a:p>
          <a:p>
            <a:pPr marL="742950" indent="-742950">
              <a:buAutoNum type="arabicPeriod"/>
            </a:pPr>
            <a:r>
              <a:rPr lang="en-US" sz="3638" b="1" dirty="0" smtClean="0"/>
              <a:t>Online Harassment</a:t>
            </a:r>
            <a:endParaRPr lang="en-US" sz="3638" b="1"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classed as a hate crime?</a:t>
            </a:r>
            <a:endParaRPr sz="2426" spc="27" dirty="0"/>
          </a:p>
        </p:txBody>
      </p:sp>
      <p:sp>
        <p:nvSpPr>
          <p:cNvPr id="9" name="Content Placeholder 2"/>
          <p:cNvSpPr txBox="1">
            <a:spLocks/>
          </p:cNvSpPr>
          <p:nvPr/>
        </p:nvSpPr>
        <p:spPr>
          <a:xfrm>
            <a:off x="7086600" y="1576593"/>
            <a:ext cx="5105532"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Arial" panose="020B0604020202020204" pitchFamily="34" charset="0"/>
              <a:buAutoNum type="arabicPeriod"/>
            </a:pPr>
            <a:r>
              <a:rPr lang="en-US" sz="4000" dirty="0" smtClean="0"/>
              <a:t>In the margin write “SYV” – this stands for “Secure Your Voice”</a:t>
            </a:r>
          </a:p>
          <a:p>
            <a:pPr marL="742950" indent="-742950">
              <a:buFont typeface="Arial" panose="020B0604020202020204" pitchFamily="34" charset="0"/>
              <a:buAutoNum type="arabicPeriod"/>
            </a:pPr>
            <a:r>
              <a:rPr lang="en-US" sz="4000" dirty="0" smtClean="0"/>
              <a:t>Highlight “SYV”</a:t>
            </a:r>
          </a:p>
          <a:p>
            <a:pPr marL="742950" indent="-742950">
              <a:buFont typeface="Arial" panose="020B0604020202020204" pitchFamily="34" charset="0"/>
              <a:buAutoNum type="arabicPeriod"/>
            </a:pPr>
            <a:r>
              <a:rPr lang="en-US" sz="4000" dirty="0" smtClean="0"/>
              <a:t>Write down the 5 types of hate crime. These should be in order of what you think is most common.</a:t>
            </a: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207882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351301"/>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“What type of hate crime do you think is most common? Why?”</a:t>
            </a:r>
            <a:endParaRPr lang="en-US" sz="3638"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a:t>
            </a:r>
            <a:r>
              <a:rPr lang="en-US" sz="3638" dirty="0" smtClean="0"/>
              <a:t>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classed as a hate crime?</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658220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2133</TotalTime>
  <Words>2320</Words>
  <Application>Microsoft Office PowerPoint</Application>
  <PresentationFormat>Widescreen</PresentationFormat>
  <Paragraphs>423</Paragraphs>
  <Slides>38</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Arial</vt:lpstr>
      <vt:lpstr>Calibri</vt:lpstr>
      <vt:lpstr>Calibri Light</vt:lpstr>
      <vt:lpstr>Comic Sans MS</vt:lpstr>
      <vt:lpstr>Franklin Gothic Book</vt:lpstr>
      <vt:lpstr>Lato</vt:lpstr>
      <vt:lpstr>LondrinaSolid-Black</vt:lpstr>
      <vt:lpstr>Office Theme</vt:lpstr>
      <vt:lpstr>6_Office Theme</vt:lpstr>
      <vt:lpstr>9_Office Theme</vt:lpstr>
      <vt:lpstr>PowerPoint Presentation</vt:lpstr>
      <vt:lpstr>PowerPoint Presentation</vt:lpstr>
      <vt:lpstr>PowerPoint Presentation</vt:lpstr>
      <vt:lpstr>Tutor Time Recap</vt:lpstr>
      <vt:lpstr>Tutor Time Recap</vt:lpstr>
      <vt:lpstr>Tutor Time Recap</vt:lpstr>
      <vt:lpstr>What is classed as a hate crime?</vt:lpstr>
      <vt:lpstr>What is classed as a hate crime?</vt:lpstr>
      <vt:lpstr>What is classed as a hate crime?</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Hate Crime</vt:lpstr>
      <vt:lpstr>Hate Crime</vt:lpstr>
      <vt:lpstr>Hate crimes</vt:lpstr>
      <vt:lpstr>Hate Crime</vt:lpstr>
      <vt:lpstr>Hate Crime</vt:lpstr>
      <vt:lpstr>Hate Crime</vt:lpstr>
      <vt:lpstr>Hate crimes</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Hate Crime - scenario</vt:lpstr>
      <vt:lpstr>Hate crimes</vt:lpstr>
      <vt:lpstr>Hate Crime - scenario</vt:lpstr>
      <vt:lpstr>Hate crimes</vt:lpstr>
      <vt:lpstr>Hate Crime - scenario</vt:lpstr>
      <vt:lpstr>Hate crimes</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122</cp:revision>
  <dcterms:created xsi:type="dcterms:W3CDTF">2024-08-15T13:31:51Z</dcterms:created>
  <dcterms:modified xsi:type="dcterms:W3CDTF">2025-04-14T10:32:19Z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