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0"/>
  </p:notesMasterIdLst>
  <p:sldIdLst>
    <p:sldId id="409" r:id="rId3"/>
    <p:sldId id="410" r:id="rId4"/>
    <p:sldId id="416" r:id="rId5"/>
    <p:sldId id="259" r:id="rId6"/>
    <p:sldId id="313" r:id="rId7"/>
    <p:sldId id="448" r:id="rId8"/>
    <p:sldId id="449" r:id="rId9"/>
    <p:sldId id="418" r:id="rId10"/>
    <p:sldId id="419" r:id="rId11"/>
    <p:sldId id="450" r:id="rId12"/>
    <p:sldId id="451" r:id="rId13"/>
    <p:sldId id="428" r:id="rId14"/>
    <p:sldId id="429" r:id="rId15"/>
    <p:sldId id="452" r:id="rId16"/>
    <p:sldId id="430" r:id="rId17"/>
    <p:sldId id="453" r:id="rId18"/>
    <p:sldId id="454" r:id="rId19"/>
    <p:sldId id="435" r:id="rId20"/>
    <p:sldId id="455" r:id="rId21"/>
    <p:sldId id="456" r:id="rId22"/>
    <p:sldId id="457" r:id="rId23"/>
    <p:sldId id="458" r:id="rId24"/>
    <p:sldId id="465" r:id="rId25"/>
    <p:sldId id="468" r:id="rId26"/>
    <p:sldId id="469" r:id="rId27"/>
    <p:sldId id="470" r:id="rId28"/>
    <p:sldId id="471" r:id="rId29"/>
    <p:sldId id="472" r:id="rId30"/>
    <p:sldId id="459" r:id="rId31"/>
    <p:sldId id="460" r:id="rId32"/>
    <p:sldId id="461" r:id="rId33"/>
    <p:sldId id="462" r:id="rId34"/>
    <p:sldId id="463" r:id="rId35"/>
    <p:sldId id="464" r:id="rId36"/>
    <p:sldId id="473" r:id="rId37"/>
    <p:sldId id="373" r:id="rId38"/>
    <p:sldId id="30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RfhtVetUGVR77qZgv/sRA==" hashData="jkWJtPAEnoExQOMY8htOtDkk+4XOzWMHodjv+p9N0nSiZhRlGYcudhOM4gpXvBnhKQFi5Yv9zNbazxu6d9wPg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Civil and Criminal Law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Future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426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00" dirty="0"/>
              <a:t>““rules created by the government to ensure safety, fairness and order in society</a:t>
            </a:r>
            <a:r>
              <a:rPr lang="en-US" sz="2400" dirty="0" smtClean="0"/>
              <a:t>”</a:t>
            </a:r>
            <a:endParaRPr lang="en-US" sz="2800" dirty="0" smtClean="0"/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one implication of racist banter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False: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 the Protected Characteristics are found in the Equality Act (2010)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26195" y="4044000"/>
            <a:ext cx="11220992" cy="87570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Laws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7650" y="4881471"/>
            <a:ext cx="11228342" cy="86944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Reinforces negative stereotypes, promotes a culture of exclusion, </a:t>
            </a:r>
            <a:r>
              <a:rPr lang="en-US" sz="1940" b="1" kern="0" dirty="0" err="1" smtClean="0">
                <a:solidFill>
                  <a:prstClr val="white"/>
                </a:solidFill>
                <a:latin typeface="Calibri" panose="020F0502020204030204"/>
              </a:rPr>
              <a:t>normalises</a:t>
            </a: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 racism, impacts relationships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2616" y="5754691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True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8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3" y="1305348"/>
            <a:ext cx="6308624" cy="581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civil law include: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Broken contracts such as employment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Family disputes such as divorce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Injury claims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Disputes with </a:t>
            </a:r>
            <a:r>
              <a:rPr lang="en-US" sz="3638" dirty="0" err="1" smtClean="0"/>
              <a:t>neighbours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Civil Law?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3" y="1305348"/>
            <a:ext cx="6308624" cy="581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When a civil case has begun, the individuals or </a:t>
            </a:r>
            <a:r>
              <a:rPr lang="en-US" sz="3638" dirty="0" err="1" smtClean="0"/>
              <a:t>organsations</a:t>
            </a:r>
            <a:r>
              <a:rPr lang="en-US" sz="3638" dirty="0" smtClean="0"/>
              <a:t> are defined as either </a:t>
            </a:r>
            <a:r>
              <a:rPr lang="en-US" sz="3638" b="1" dirty="0" smtClean="0"/>
              <a:t>claimant</a:t>
            </a:r>
            <a:r>
              <a:rPr lang="en-US" sz="3638" dirty="0" smtClean="0"/>
              <a:t> or </a:t>
            </a:r>
            <a:r>
              <a:rPr lang="en-US" sz="3638" b="1" dirty="0" smtClean="0"/>
              <a:t>defendant</a:t>
            </a:r>
            <a:r>
              <a:rPr lang="en-US" sz="3638" dirty="0" smtClean="0"/>
              <a:t>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person bringing the case is the </a:t>
            </a:r>
            <a:r>
              <a:rPr lang="en-US" sz="3638" b="1" dirty="0" smtClean="0"/>
              <a:t>claimant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person defending is the </a:t>
            </a:r>
            <a:r>
              <a:rPr lang="en-US" sz="3638" b="1" dirty="0" smtClean="0"/>
              <a:t>defendant.</a:t>
            </a:r>
            <a:r>
              <a:rPr lang="en-US" sz="3638" dirty="0" smtClean="0"/>
              <a:t>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Civil Law?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9156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3600" dirty="0"/>
              <a:t>disputes between individuals or </a:t>
            </a:r>
            <a:r>
              <a:rPr lang="en-US" sz="3600" dirty="0" err="1"/>
              <a:t>organisations</a:t>
            </a:r>
            <a:r>
              <a:rPr lang="en-US" sz="3638" dirty="0" smtClean="0"/>
              <a:t>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Civil Law</a:t>
            </a: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3600" dirty="0"/>
              <a:t>a body of law that relates to crime that harms others or society</a:t>
            </a:r>
            <a:r>
              <a:rPr lang="en-US" sz="3638" dirty="0" smtClean="0"/>
              <a:t>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Criminal Law</a:t>
            </a: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person bringing the civil case to court is called the </a:t>
            </a:r>
            <a:r>
              <a:rPr lang="en-US" sz="3638" b="1" dirty="0" smtClean="0"/>
              <a:t>defendant?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341" y="5454947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 example of civil law is family disputes such as divorce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15" y="3754484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0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</a:t>
            </a:r>
            <a:r>
              <a:rPr lang="en-US" sz="3638" dirty="0" smtClean="0"/>
              <a:t>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outcome of civil cases is normally compensation or action”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131" y="4222037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6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0590" y="1261997"/>
            <a:ext cx="6628568" cy="53313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Criminal law deals with people who break the law in a way that harms others or society.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The state (government) brings the case against the person.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This means that the state is the </a:t>
            </a:r>
            <a:r>
              <a:rPr lang="en-US" sz="3638" b="1" dirty="0" smtClean="0"/>
              <a:t>prosecutor</a:t>
            </a:r>
            <a:r>
              <a:rPr lang="en-US" sz="3638" dirty="0" smtClean="0"/>
              <a:t> and the person charged is the </a:t>
            </a:r>
            <a:r>
              <a:rPr lang="en-US" sz="3638" b="1" dirty="0" smtClean="0"/>
              <a:t>defendant.</a:t>
            </a: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3453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0590" y="1261997"/>
            <a:ext cx="6628568" cy="533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Examples of criminal offences include: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Theft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Assault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Vandalism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Drug dealing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Murder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12495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0590" y="1261997"/>
            <a:ext cx="6628568" cy="53313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For a person to be convicted of breaking a criminal law, the proof has to be “beyond reasonable doubt”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Depending on the offence, people can either be: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Fined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Given community service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Sent to prison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45631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Match the crime to the punishment. Remember that some of these punishments will be based on the severity of the crime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0074" y="2082394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Spray painting graffiti on a shop window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90074" y="2950087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Assault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90074" y="3719266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Selling drugs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28066" y="4488445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Carrying a knife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8066" y="5356138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Shoplifting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674104" y="2397879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prison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74104" y="3527402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Community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04360" y="4643709"/>
            <a:ext cx="3388064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Fine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cxnSp>
        <p:nvCxnSpPr>
          <p:cNvPr id="4" name="Straight Arrow Connector 3"/>
          <p:cNvCxnSpPr>
            <a:stCxn id="11" idx="3"/>
          </p:cNvCxnSpPr>
          <p:nvPr/>
        </p:nvCxnSpPr>
        <p:spPr>
          <a:xfrm>
            <a:off x="4078138" y="2397880"/>
            <a:ext cx="3595966" cy="132138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114196" y="2713364"/>
            <a:ext cx="5691371" cy="5366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56919" y="2694302"/>
            <a:ext cx="4648648" cy="13319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39260" y="2643055"/>
            <a:ext cx="4166307" cy="21332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734658" y="4959194"/>
            <a:ext cx="5049361" cy="755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1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0590" y="1261997"/>
            <a:ext cx="6628568" cy="5331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People involved in criminal law are: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Police</a:t>
            </a:r>
            <a:r>
              <a:rPr lang="en-US" sz="3638" dirty="0" smtClean="0"/>
              <a:t> – they investigate the crime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Prosecutor – </a:t>
            </a:r>
            <a:r>
              <a:rPr lang="en-US" sz="3638" dirty="0" smtClean="0"/>
              <a:t>they try to prove guilt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Judge</a:t>
            </a:r>
            <a:r>
              <a:rPr lang="en-US" sz="3638" dirty="0" smtClean="0"/>
              <a:t> – runs the courtroom and ensure law is followed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b="1" dirty="0" smtClean="0"/>
              <a:t>Jury</a:t>
            </a:r>
            <a:r>
              <a:rPr lang="en-US" sz="3638" dirty="0" smtClean="0"/>
              <a:t> - </a:t>
            </a:r>
            <a:r>
              <a:rPr lang="en-US" sz="3638" b="1" dirty="0" smtClean="0"/>
              <a:t> </a:t>
            </a:r>
            <a:r>
              <a:rPr lang="en-US" sz="3638" dirty="0" smtClean="0"/>
              <a:t>these are the people who decide if the person is guilty or not.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11896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240670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 person accused of a criminal offence is called </a:t>
            </a:r>
            <a:r>
              <a:rPr lang="en-US" sz="3638" b="1" dirty="0" smtClean="0"/>
              <a:t>defendant?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57" y="4222037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 example of criminal law is carrying a knife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215" y="3754484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0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</a:t>
            </a:r>
            <a:r>
              <a:rPr lang="en-US" sz="3638" dirty="0" smtClean="0"/>
              <a:t>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outcome of criminal cases is always prison”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047" y="4951038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</a:t>
            </a:r>
            <a:r>
              <a:rPr lang="en-US" sz="3638" dirty="0" smtClean="0"/>
              <a:t>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“In a court there is a judge who makes sure laws are followed and a jury who decides if a person is guilty or not”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57" y="4222037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True or </a:t>
            </a:r>
            <a:r>
              <a:rPr lang="en-US" sz="3638" dirty="0" smtClean="0"/>
              <a:t>False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state who brings the criminal law case to court is called the persecutor”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>
                <a:solidFill>
                  <a:srgbClr val="FF0000"/>
                </a:solidFill>
              </a:rPr>
              <a:t>B – False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57" y="4222037"/>
            <a:ext cx="1204700" cy="120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7" y="1210863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Complete the comparison table below using the word bank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03200" y="5150162"/>
            <a:ext cx="11551452" cy="1507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Word bank – state vs individual, claimant, defendant, judge, jury, prosecutor, person vs person, beyond reasonable doubt, balance of probabilities, compensation, actions, prison, fine, community service, claim, persecution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916645"/>
              </p:ext>
            </p:extLst>
          </p:nvPr>
        </p:nvGraphicFramePr>
        <p:xfrm>
          <a:off x="203200" y="2021952"/>
          <a:ext cx="11551452" cy="2999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4">
                  <a:extLst>
                    <a:ext uri="{9D8B030D-6E8A-4147-A177-3AD203B41FA5}">
                      <a16:colId xmlns:a16="http://schemas.microsoft.com/office/drawing/2014/main" val="18034289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90099433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719784897"/>
                    </a:ext>
                  </a:extLst>
                </a:gridCol>
              </a:tblGrid>
              <a:tr h="499871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Civil Law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Criminal Law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61769"/>
                  </a:ext>
                </a:extLst>
              </a:tr>
              <a:tr h="499871">
                <a:tc>
                  <a:txBody>
                    <a:bodyPr/>
                    <a:lstStyle/>
                    <a:p>
                      <a:r>
                        <a:rPr lang="en-GB" dirty="0" smtClean="0"/>
                        <a:t>Involves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2691"/>
                  </a:ext>
                </a:extLst>
              </a:tr>
              <a:tr h="499871">
                <a:tc>
                  <a:txBody>
                    <a:bodyPr/>
                    <a:lstStyle/>
                    <a:p>
                      <a:r>
                        <a:rPr lang="en-GB" dirty="0" smtClean="0"/>
                        <a:t>Purpose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229230"/>
                  </a:ext>
                </a:extLst>
              </a:tr>
              <a:tr h="499871">
                <a:tc>
                  <a:txBody>
                    <a:bodyPr/>
                    <a:lstStyle/>
                    <a:p>
                      <a:r>
                        <a:rPr lang="en-GB" dirty="0" smtClean="0"/>
                        <a:t>People involved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59091"/>
                  </a:ext>
                </a:extLst>
              </a:tr>
              <a:tr h="499871">
                <a:tc>
                  <a:txBody>
                    <a:bodyPr/>
                    <a:lstStyle/>
                    <a:p>
                      <a:r>
                        <a:rPr lang="en-GB" dirty="0" smtClean="0"/>
                        <a:t>Proof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84227"/>
                  </a:ext>
                </a:extLst>
              </a:tr>
              <a:tr h="499871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97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 </a:t>
            </a:r>
            <a:r>
              <a:rPr kumimoji="0" lang="en-GB" sz="4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Relationships: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are laws made?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FFFF0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difference between civil and criminal law?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court and how does it work?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role of police in dealing with crime?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youth crime really a problem?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can communities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do to help</a:t>
            </a: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prevent crime?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</a:t>
            </a: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</a:rPr>
              <a:t>The difference between civil and criminal law</a:t>
            </a:r>
            <a:endParaRPr lang="en-US" sz="20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endParaRPr lang="en-US" sz="2000" b="1" dirty="0">
              <a:solidFill>
                <a:prstClr val="black"/>
              </a:solidFill>
              <a:latin typeface="Comic Sans MS"/>
            </a:endParaRPr>
          </a:p>
          <a:p>
            <a:pPr marL="0" indent="0" defTabSz="914369">
              <a:lnSpc>
                <a:spcPct val="110000"/>
              </a:lnSpc>
              <a:spcBef>
                <a:spcPts val="1001"/>
              </a:spcBef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</a:rPr>
              <a:t>Differences between civil and criminal law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</a:rPr>
              <a:t>Examples of civil and criminal law</a:t>
            </a:r>
          </a:p>
          <a:p>
            <a:pPr marL="228589" indent="-228589" defTabSz="914369">
              <a:lnSpc>
                <a:spcPct val="110000"/>
              </a:lnSpc>
              <a:spcBef>
                <a:spcPts val="1001"/>
              </a:spcBef>
              <a:buFontTx/>
              <a:buChar char="-"/>
              <a:defRPr/>
            </a:pPr>
            <a:endParaRPr lang="en-US" sz="200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3248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7" y="1210863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Use your red pen to add to your table or mark your work as correct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98211"/>
              </p:ext>
            </p:extLst>
          </p:nvPr>
        </p:nvGraphicFramePr>
        <p:xfrm>
          <a:off x="203200" y="2021948"/>
          <a:ext cx="11551452" cy="178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4">
                  <a:extLst>
                    <a:ext uri="{9D8B030D-6E8A-4147-A177-3AD203B41FA5}">
                      <a16:colId xmlns:a16="http://schemas.microsoft.com/office/drawing/2014/main" val="18034289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90099433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719784897"/>
                    </a:ext>
                  </a:extLst>
                </a:gridCol>
              </a:tblGrid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Civil Law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Criminal Law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61769"/>
                  </a:ext>
                </a:extLst>
              </a:tr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Involves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2691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962399" y="2911963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Person vs Person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924800" y="2895277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State vs individual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6146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7" y="1210863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/>
              <a:t>Use your red pen to add to your table or mark your work as correct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9949"/>
              </p:ext>
            </p:extLst>
          </p:nvPr>
        </p:nvGraphicFramePr>
        <p:xfrm>
          <a:off x="203200" y="2021948"/>
          <a:ext cx="11551452" cy="178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4">
                  <a:extLst>
                    <a:ext uri="{9D8B030D-6E8A-4147-A177-3AD203B41FA5}">
                      <a16:colId xmlns:a16="http://schemas.microsoft.com/office/drawing/2014/main" val="18034289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90099433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719784897"/>
                    </a:ext>
                  </a:extLst>
                </a:gridCol>
              </a:tblGrid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Civil Law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Criminal Law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61769"/>
                  </a:ext>
                </a:extLst>
              </a:tr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Purpose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2691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962399" y="2911963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Claim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924800" y="2895277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Prosecution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4374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7" y="1210863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/>
              <a:t>Use your red pen to add to your table or mark your work as correct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38319"/>
              </p:ext>
            </p:extLst>
          </p:nvPr>
        </p:nvGraphicFramePr>
        <p:xfrm>
          <a:off x="203200" y="2021948"/>
          <a:ext cx="11551452" cy="178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4">
                  <a:extLst>
                    <a:ext uri="{9D8B030D-6E8A-4147-A177-3AD203B41FA5}">
                      <a16:colId xmlns:a16="http://schemas.microsoft.com/office/drawing/2014/main" val="18034289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90099433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719784897"/>
                    </a:ext>
                  </a:extLst>
                </a:gridCol>
              </a:tblGrid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Civil Law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Criminal Law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61769"/>
                  </a:ext>
                </a:extLst>
              </a:tr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People involved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2691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962399" y="2911963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Claimant, defendant, judge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924800" y="2895277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Prosecutor, defendant, judge, jury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47341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7" y="1210863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/>
              <a:t>Use your red pen to add to your table or mark your work as correct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39445"/>
              </p:ext>
            </p:extLst>
          </p:nvPr>
        </p:nvGraphicFramePr>
        <p:xfrm>
          <a:off x="203200" y="2021948"/>
          <a:ext cx="11551452" cy="178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4">
                  <a:extLst>
                    <a:ext uri="{9D8B030D-6E8A-4147-A177-3AD203B41FA5}">
                      <a16:colId xmlns:a16="http://schemas.microsoft.com/office/drawing/2014/main" val="18034289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90099433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719784897"/>
                    </a:ext>
                  </a:extLst>
                </a:gridCol>
              </a:tblGrid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Civil Law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Criminal Law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61769"/>
                  </a:ext>
                </a:extLst>
              </a:tr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 of proof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2691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962399" y="2911963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Balance of probabilities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924800" y="2895277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Beyond reasonable doubt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37610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7" y="1210863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Criminal Law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0589" y="1261997"/>
            <a:ext cx="11328905" cy="630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38" dirty="0"/>
              <a:t>Use your red pen to add to your table or mark your work as correct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8032"/>
              </p:ext>
            </p:extLst>
          </p:nvPr>
        </p:nvGraphicFramePr>
        <p:xfrm>
          <a:off x="203200" y="2021948"/>
          <a:ext cx="11551452" cy="178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484">
                  <a:extLst>
                    <a:ext uri="{9D8B030D-6E8A-4147-A177-3AD203B41FA5}">
                      <a16:colId xmlns:a16="http://schemas.microsoft.com/office/drawing/2014/main" val="18034289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90099433"/>
                    </a:ext>
                  </a:extLst>
                </a:gridCol>
                <a:gridCol w="3850484">
                  <a:extLst>
                    <a:ext uri="{9D8B030D-6E8A-4147-A177-3AD203B41FA5}">
                      <a16:colId xmlns:a16="http://schemas.microsoft.com/office/drawing/2014/main" val="1719784897"/>
                    </a:ext>
                  </a:extLst>
                </a:gridCol>
              </a:tblGrid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Feature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Civil Law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Criminal Law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961769"/>
                  </a:ext>
                </a:extLst>
              </a:tr>
              <a:tr h="890015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592691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962399" y="2911963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Compensation, action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924800" y="2895277"/>
            <a:ext cx="3962401" cy="890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Fine, community service, prison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9513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this matters?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70590" y="1261997"/>
            <a:ext cx="6628568" cy="5331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Laws protect people regardless of their age.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Understanding the differences helps you know what to do if you or someone else is in trouble or a dispute.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Civil law helps people solve problems without fighting or taking revenge.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38" dirty="0" smtClean="0"/>
              <a:t>Criminal law keeps everyone safe.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2272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92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8">
              <a:spcBef>
                <a:spcPts val="1000"/>
              </a:spcBef>
              <a:buNone/>
            </a:pPr>
            <a:r>
              <a:rPr lang="en-US" sz="4366" dirty="0"/>
              <a:t>If </a:t>
            </a:r>
            <a:r>
              <a:rPr lang="en-US" sz="4366" dirty="0" smtClean="0"/>
              <a:t>you, a friend or a family member </a:t>
            </a:r>
            <a:r>
              <a:rPr lang="en-US" sz="4366" dirty="0"/>
              <a:t>need any support about </a:t>
            </a:r>
            <a:r>
              <a:rPr lang="en-US" sz="4366" dirty="0" smtClean="0"/>
              <a:t>any laws being broken, support is available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pPr defTabSz="277246"/>
            <a:endParaRPr lang="en-US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277246"/>
            <a:r>
              <a:rPr lang="en-US" sz="1940" dirty="0">
                <a:solidFill>
                  <a:srgbClr val="2A2C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solidFill>
                <a:srgbClr val="2A2C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In your Personal Development Tutor Time activity, you started to look at </a:t>
            </a:r>
            <a:r>
              <a:rPr lang="en-US" sz="3638" dirty="0" smtClean="0"/>
              <a:t>what the difference between civil and criminal law.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are civil laws?”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Sentence starter – </a:t>
            </a:r>
            <a:r>
              <a:rPr lang="en-US" sz="3638" dirty="0" smtClean="0"/>
              <a:t>“Civil laws are…”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4030752" cy="52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Civil laws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 smtClean="0"/>
              <a:t>“disputes between individuals or </a:t>
            </a:r>
            <a:r>
              <a:rPr lang="en-US" sz="4000" dirty="0" err="1" smtClean="0"/>
              <a:t>organisations</a:t>
            </a:r>
            <a:r>
              <a:rPr lang="en-US" sz="4000" dirty="0" smtClean="0"/>
              <a:t>”</a:t>
            </a:r>
          </a:p>
          <a:p>
            <a:pPr marL="0" indent="0">
              <a:buNone/>
            </a:pPr>
            <a:r>
              <a:rPr lang="en-US" sz="3638" dirty="0" smtClean="0"/>
              <a:t> </a:t>
            </a:r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the definitions 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4030752" cy="52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are criminal laws?”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Sentence starter – </a:t>
            </a:r>
            <a:r>
              <a:rPr lang="en-US" sz="3638" dirty="0" smtClean="0"/>
              <a:t>“Criminal laws are…”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4030752" cy="52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Criminal laws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 smtClean="0"/>
              <a:t>“a body of law that relates to crime that harms others or society”</a:t>
            </a:r>
          </a:p>
          <a:p>
            <a:pPr marL="0" indent="0">
              <a:buNone/>
            </a:pPr>
            <a:r>
              <a:rPr lang="en-US" sz="3638" dirty="0" smtClean="0"/>
              <a:t> </a:t>
            </a:r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the definitions 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211027"/>
            <a:ext cx="4030752" cy="522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8271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/>
              <a:t>This links to the Golden Thread of </a:t>
            </a:r>
            <a:r>
              <a:rPr lang="en-US" sz="3638" b="1" dirty="0"/>
              <a:t>“Secure your </a:t>
            </a:r>
            <a:r>
              <a:rPr lang="en-US" sz="3638" b="1" dirty="0" smtClean="0"/>
              <a:t>Future” </a:t>
            </a:r>
            <a:r>
              <a:rPr lang="en-US" sz="3638" dirty="0" smtClean="0"/>
              <a:t>as breaking the law can lead to criminal records which can negatively impact job opportunities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Rule of Law</a:t>
            </a:r>
            <a:r>
              <a:rPr lang="en-US" sz="3638" dirty="0" smtClean="0"/>
              <a:t> is a British Value which means everyone living in the UK is required to follow the law.</a:t>
            </a:r>
            <a:endParaRPr lang="en-US" sz="3638" b="1" dirty="0" smtClean="0"/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>
                <a:solidFill>
                  <a:srgbClr val="323232"/>
                </a:solidFill>
                <a:latin typeface="Calibri" panose="020F0502020204030204"/>
              </a:rPr>
              <a:t>The UN Rights of a Child</a:t>
            </a:r>
            <a:r>
              <a:rPr lang="en-US" sz="3638" dirty="0" smtClean="0">
                <a:solidFill>
                  <a:srgbClr val="323232"/>
                </a:solidFill>
                <a:latin typeface="Calibri" panose="020F0502020204030204"/>
              </a:rPr>
              <a:t> is an example of international law which is designed to keep all children safe.</a:t>
            </a:r>
          </a:p>
          <a:p>
            <a:pPr marL="0" indent="0">
              <a:buNone/>
            </a:pPr>
            <a:endParaRPr lang="en-US" sz="3638" dirty="0" smtClean="0">
              <a:solidFill>
                <a:srgbClr val="323232"/>
              </a:solidFill>
              <a:latin typeface="Calibri" panose="020F0502020204030204"/>
            </a:endParaRPr>
          </a:p>
          <a:p>
            <a:pPr marL="0" indent="0">
              <a:buNone/>
            </a:pPr>
            <a:r>
              <a:rPr lang="en-US" sz="3600" b="1" dirty="0"/>
              <a:t>Protected characteristics</a:t>
            </a:r>
            <a:r>
              <a:rPr lang="en-US" sz="3600" dirty="0"/>
              <a:t> is an example of a law in the UK called the Equality Act (2010) which stops people being discriminated against due to any of the characteristics. </a:t>
            </a:r>
            <a:endParaRPr lang="en-US" sz="3600" b="1" dirty="0"/>
          </a:p>
          <a:p>
            <a:pPr marL="0" indent="0">
              <a:buNone/>
            </a:pPr>
            <a:endParaRPr lang="en-US" sz="3638" b="1" dirty="0">
              <a:solidFill>
                <a:srgbClr val="323232"/>
              </a:solidFill>
              <a:latin typeface="Calibri" panose="020F0502020204030204"/>
            </a:endParaRP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Tutor Time Recap</a:t>
            </a:r>
            <a:endParaRPr sz="2426" spc="27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7579710" y="3731268"/>
            <a:ext cx="3466689" cy="1519971"/>
            <a:chOff x="3431928" y="641202"/>
            <a:chExt cx="3924360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431928" y="662261"/>
              <a:ext cx="3924360" cy="84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549770" y="1410933"/>
              <a:ext cx="3485959" cy="8448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3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6" name="Picture 15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7004625" y="5251560"/>
            <a:ext cx="4633962" cy="1606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710" y="1072571"/>
            <a:ext cx="3953378" cy="12989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5072" y="2463886"/>
            <a:ext cx="2450804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>
              <a:defRPr/>
            </a:pPr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3" y="1305348"/>
            <a:ext cx="6308624" cy="58165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Civil law is about disputes between individuals or </a:t>
            </a:r>
            <a:r>
              <a:rPr lang="en-US" sz="3638" dirty="0" err="1" smtClean="0"/>
              <a:t>organisations</a:t>
            </a:r>
            <a:r>
              <a:rPr lang="en-US" sz="3638" dirty="0" smtClean="0"/>
              <a:t>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Civil laws helps people solve disagreements fairly, usually with compensation or action.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Proof needed in civil law cases is based on probabilities (what is more likely)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Civil Law?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878" y="1211183"/>
            <a:ext cx="3999448" cy="51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1543</Words>
  <Application>Microsoft Office PowerPoint</Application>
  <PresentationFormat>Widescreen</PresentationFormat>
  <Paragraphs>389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Office Theme</vt:lpstr>
      <vt:lpstr>6_Office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Tutor Time Recap</vt:lpstr>
      <vt:lpstr>Tutor Time Recap</vt:lpstr>
      <vt:lpstr>What is Civil Law?</vt:lpstr>
      <vt:lpstr>What is Civil Law?</vt:lpstr>
      <vt:lpstr>What is Civil Law?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Criminal Law</vt:lpstr>
      <vt:lpstr>Criminal Law</vt:lpstr>
      <vt:lpstr>Criminal Law</vt:lpstr>
      <vt:lpstr>Criminal Law</vt:lpstr>
      <vt:lpstr>Criminal Law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Criminal Law</vt:lpstr>
      <vt:lpstr>Criminal Law</vt:lpstr>
      <vt:lpstr>Criminal Law</vt:lpstr>
      <vt:lpstr>Criminal Law</vt:lpstr>
      <vt:lpstr>Criminal Law</vt:lpstr>
      <vt:lpstr>Criminal Law</vt:lpstr>
      <vt:lpstr>Why this matters?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82</cp:revision>
  <dcterms:created xsi:type="dcterms:W3CDTF">2024-08-15T13:31:51Z</dcterms:created>
  <dcterms:modified xsi:type="dcterms:W3CDTF">2025-04-14T10:34:31Z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