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54" r:id="rId8"/>
  </p:sldMasterIdLst>
  <p:notesMasterIdLst>
    <p:notesMasterId r:id="rId45"/>
  </p:notesMasterIdLst>
  <p:handoutMasterIdLst>
    <p:handoutMasterId r:id="rId46"/>
  </p:handoutMasterIdLst>
  <p:sldIdLst>
    <p:sldId id="332" r:id="rId9"/>
    <p:sldId id="333" r:id="rId10"/>
    <p:sldId id="545" r:id="rId11"/>
    <p:sldId id="573" r:id="rId12"/>
    <p:sldId id="638" r:id="rId13"/>
    <p:sldId id="639" r:id="rId14"/>
    <p:sldId id="568" r:id="rId15"/>
    <p:sldId id="323" r:id="rId16"/>
    <p:sldId id="494" r:id="rId17"/>
    <p:sldId id="562"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6" r:id="rId35"/>
    <p:sldId id="657" r:id="rId36"/>
    <p:sldId id="658" r:id="rId37"/>
    <p:sldId id="659" r:id="rId38"/>
    <p:sldId id="660" r:id="rId39"/>
    <p:sldId id="661" r:id="rId40"/>
    <p:sldId id="662" r:id="rId41"/>
    <p:sldId id="663" r:id="rId42"/>
    <p:sldId id="664" r:id="rId43"/>
    <p:sldId id="355" r:id="rId44"/>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a5yrxeB6I5ZVEXmKiQv+w==" hashData="QByMq90MB+kZ6yKIHpt/x5ZDC2fyJpnyMMnQLSJzNG4ZhPCpzXf05VkRQdfh/aiZnAKB/EGOBn5T5OfJUuB9+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1146" autoAdjust="0"/>
  </p:normalViewPr>
  <p:slideViewPr>
    <p:cSldViewPr>
      <p:cViewPr varScale="1">
        <p:scale>
          <a:sx n="67" d="100"/>
          <a:sy n="67" d="100"/>
        </p:scale>
        <p:origin x="492" y="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https://www.youtube.com/watch?v=i0QfCZjASX8</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16</a:t>
            </a:fld>
            <a:endParaRPr lang="en-US"/>
          </a:p>
        </p:txBody>
      </p:sp>
    </p:spTree>
    <p:extLst>
      <p:ext uri="{BB962C8B-B14F-4D97-AF65-F5344CB8AC3E}">
        <p14:creationId xmlns:p14="http://schemas.microsoft.com/office/powerpoint/2010/main" val="21228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ideo" Target="https://www.youtube.com/embed/i0QfCZjASX8?si=1bfmlHJGKUwnsyM-&amp;start=0&amp;end=228" TargetMode="Externa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British Value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Mutual Respect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Tolerance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Individual Liberty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Democracy</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6811690"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“improving science grades in the next assessment”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Financial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147394" y="4790579"/>
            <a:ext cx="1986639" cy="1987656"/>
          </a:xfrm>
          <a:prstGeom prst="rect">
            <a:avLst/>
          </a:prstGeom>
        </p:spPr>
      </p:pic>
    </p:spTree>
    <p:extLst>
      <p:ext uri="{BB962C8B-B14F-4D97-AF65-F5344CB8AC3E}">
        <p14:creationId xmlns:p14="http://schemas.microsoft.com/office/powerpoint/2010/main" val="1887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“helping to </a:t>
            </a:r>
            <a:r>
              <a:rPr lang="en-US" sz="6000" dirty="0" err="1" smtClean="0"/>
              <a:t>organise</a:t>
            </a:r>
            <a:r>
              <a:rPr lang="en-US" sz="6000" dirty="0" smtClean="0"/>
              <a:t> a charity event”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548315" y="7382867"/>
            <a:ext cx="1986639" cy="1987656"/>
          </a:xfrm>
          <a:prstGeom prst="rect">
            <a:avLst/>
          </a:prstGeom>
        </p:spPr>
      </p:pic>
    </p:spTree>
    <p:extLst>
      <p:ext uri="{BB962C8B-B14F-4D97-AF65-F5344CB8AC3E}">
        <p14:creationId xmlns:p14="http://schemas.microsoft.com/office/powerpoint/2010/main" val="28340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“learning to swim”</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427314" y="5968624"/>
            <a:ext cx="1986639" cy="1987656"/>
          </a:xfrm>
          <a:prstGeom prst="rect">
            <a:avLst/>
          </a:prstGeom>
        </p:spPr>
      </p:pic>
    </p:spTree>
    <p:extLst>
      <p:ext uri="{BB962C8B-B14F-4D97-AF65-F5344CB8AC3E}">
        <p14:creationId xmlns:p14="http://schemas.microsoft.com/office/powerpoint/2010/main" val="3446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“saving pocket money to buy a new pair of trainers”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719953" y="8751019"/>
            <a:ext cx="1986639" cy="1987656"/>
          </a:xfrm>
          <a:prstGeom prst="rect">
            <a:avLst/>
          </a:prstGeom>
        </p:spPr>
      </p:pic>
    </p:spTree>
    <p:extLst>
      <p:ext uri="{BB962C8B-B14F-4D97-AF65-F5344CB8AC3E}">
        <p14:creationId xmlns:p14="http://schemas.microsoft.com/office/powerpoint/2010/main" val="30833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To set goals, people should follow the SMART rule. This rule is:</a:t>
            </a:r>
          </a:p>
          <a:p>
            <a:pPr marL="0" indent="0">
              <a:buNone/>
            </a:pPr>
            <a:endParaRPr lang="en-US" sz="6000" b="1" dirty="0"/>
          </a:p>
          <a:p>
            <a:pPr marL="0" indent="0">
              <a:buNone/>
            </a:pPr>
            <a:r>
              <a:rPr lang="en-US" sz="6000" b="1" dirty="0" smtClean="0"/>
              <a:t>S – Specific</a:t>
            </a:r>
          </a:p>
          <a:p>
            <a:pPr marL="0" indent="0">
              <a:buNone/>
            </a:pPr>
            <a:r>
              <a:rPr lang="en-US" sz="6000" b="1" dirty="0" smtClean="0"/>
              <a:t>M – Measureable</a:t>
            </a:r>
          </a:p>
          <a:p>
            <a:pPr marL="0" indent="0">
              <a:buNone/>
            </a:pPr>
            <a:r>
              <a:rPr lang="en-US" sz="6000" b="1" dirty="0" smtClean="0"/>
              <a:t>A – Achievable</a:t>
            </a:r>
          </a:p>
          <a:p>
            <a:pPr marL="0" indent="0">
              <a:buNone/>
            </a:pPr>
            <a:r>
              <a:rPr lang="en-US" sz="6000" b="1" dirty="0" smtClean="0"/>
              <a:t>R – Relevant</a:t>
            </a:r>
          </a:p>
          <a:p>
            <a:pPr marL="0" indent="0">
              <a:buNone/>
            </a:pPr>
            <a:r>
              <a:rPr lang="en-US" sz="6000" b="1" dirty="0" smtClean="0"/>
              <a:t>T – Time bound</a:t>
            </a:r>
          </a:p>
          <a:p>
            <a:pPr marL="0" indent="0">
              <a:buNone/>
            </a:pPr>
            <a:endParaRPr lang="en-US" sz="6000" b="1" dirty="0" smtClean="0"/>
          </a:p>
          <a:p>
            <a:pPr marL="0" indent="0">
              <a:buNone/>
            </a:pPr>
            <a:r>
              <a:rPr lang="en-US" sz="6000" b="1" dirty="0" smtClean="0"/>
              <a:t>Task </a:t>
            </a:r>
            <a:r>
              <a:rPr lang="en-US" sz="6000" dirty="0" smtClean="0"/>
              <a:t> - Write out the SMART rule leaving </a:t>
            </a:r>
            <a:r>
              <a:rPr lang="en-US" sz="6000" b="1" dirty="0" smtClean="0"/>
              <a:t>2 lines</a:t>
            </a:r>
            <a:r>
              <a:rPr lang="en-US" sz="6000" dirty="0" smtClean="0"/>
              <a:t> between each word</a:t>
            </a:r>
            <a:endParaRPr lang="en-US" sz="6000" b="1" dirty="0"/>
          </a:p>
          <a:p>
            <a:pPr marL="0" indent="0">
              <a:buNone/>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37681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6316746" y="2041122"/>
            <a:ext cx="3774749" cy="8870138"/>
          </a:xfrm>
        </p:spPr>
        <p:txBody>
          <a:bodyPr>
            <a:normAutofit lnSpcReduction="10000"/>
          </a:bodyPr>
          <a:lstStyle/>
          <a:p>
            <a:pPr marL="0" indent="0" algn="ctr">
              <a:buNone/>
            </a:pPr>
            <a:r>
              <a:rPr lang="en-US" sz="6000" b="1" dirty="0" smtClean="0"/>
              <a:t>Task</a:t>
            </a:r>
          </a:p>
          <a:p>
            <a:pPr marL="0" indent="0" algn="ctr">
              <a:buNone/>
            </a:pPr>
            <a:endParaRPr lang="en-US" sz="6000" b="1" dirty="0"/>
          </a:p>
          <a:p>
            <a:pPr marL="0" indent="0" algn="ctr">
              <a:buNone/>
            </a:pPr>
            <a:r>
              <a:rPr lang="en-US" sz="6000" dirty="0" smtClean="0"/>
              <a:t>While watching the video write down the meaning of each part of SMART goal setting</a:t>
            </a:r>
            <a:endParaRPr lang="en-US" sz="6000" dirty="0"/>
          </a:p>
          <a:p>
            <a:pPr marL="0" indent="0">
              <a:buNone/>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3" name="i0QfCZjASX8"/>
          <p:cNvPicPr>
            <a:picLocks noRot="1" noChangeAspect="1"/>
          </p:cNvPicPr>
          <p:nvPr>
            <a:videoFile r:link="rId1"/>
          </p:nvPr>
        </p:nvPicPr>
        <p:blipFill>
          <a:blip r:embed="rId6"/>
          <a:stretch>
            <a:fillRect/>
          </a:stretch>
        </p:blipFill>
        <p:spPr>
          <a:xfrm>
            <a:off x="146618" y="1922181"/>
            <a:ext cx="15980585" cy="8989079"/>
          </a:xfrm>
          <a:prstGeom prst="rect">
            <a:avLst/>
          </a:prstGeom>
        </p:spPr>
      </p:pic>
    </p:spTree>
    <p:extLst>
      <p:ext uri="{BB962C8B-B14F-4D97-AF65-F5344CB8AC3E}">
        <p14:creationId xmlns:p14="http://schemas.microsoft.com/office/powerpoint/2010/main" val="272234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S – Specific – </a:t>
            </a:r>
            <a:r>
              <a:rPr lang="en-US" sz="6000" dirty="0" smtClean="0"/>
              <a:t>should include what, when and why to make sure the goal is not vague</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91354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M – Measurable </a:t>
            </a:r>
            <a:r>
              <a:rPr lang="en-US" sz="6000" dirty="0" smtClean="0"/>
              <a:t> - metrics attached to the goal so it is easy to see if goal has been achieved</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56592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A – Achievable – </a:t>
            </a:r>
            <a:r>
              <a:rPr lang="en-US" sz="6000" dirty="0" smtClean="0"/>
              <a:t>break the goal down to show how it will be completed</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13752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is goal setting?</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4339650"/>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Name 3 things you learnt about in Personal Development before the Christmas holidays.</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552341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R – relevant – </a:t>
            </a:r>
            <a:r>
              <a:rPr lang="en-US" sz="6000" dirty="0" smtClean="0"/>
              <a:t>does the goal fit with your life right now? If it doesn’t then this is not a good goal</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5205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T – Time Bound</a:t>
            </a:r>
            <a:r>
              <a:rPr lang="en-US" sz="6000" dirty="0" smtClean="0"/>
              <a:t> – set a deadline to achieve the goal</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06216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77500" lnSpcReduction="20000"/>
          </a:bodyPr>
          <a:lstStyle/>
          <a:p>
            <a:pPr marL="0" indent="0">
              <a:buNone/>
            </a:pPr>
            <a:r>
              <a:rPr lang="en-US" sz="6000" dirty="0" smtClean="0"/>
              <a:t>Example – “do better in science” is not a SMART goal.</a:t>
            </a:r>
          </a:p>
          <a:p>
            <a:pPr marL="0" indent="0">
              <a:buNone/>
            </a:pPr>
            <a:endParaRPr lang="en-US" sz="6000" b="1" dirty="0"/>
          </a:p>
          <a:p>
            <a:pPr marL="0" indent="0">
              <a:buNone/>
            </a:pPr>
            <a:r>
              <a:rPr lang="en-US" sz="6000" dirty="0" smtClean="0"/>
              <a:t>To be SMART this would be:</a:t>
            </a:r>
          </a:p>
          <a:p>
            <a:pPr marL="0" indent="0">
              <a:buNone/>
            </a:pPr>
            <a:endParaRPr lang="en-US" sz="6000" dirty="0"/>
          </a:p>
          <a:p>
            <a:pPr marL="0" indent="0">
              <a:buNone/>
            </a:pPr>
            <a:r>
              <a:rPr lang="en-US" sz="6000" b="1" dirty="0" smtClean="0"/>
              <a:t>S</a:t>
            </a:r>
            <a:r>
              <a:rPr lang="en-US" sz="6000" dirty="0" smtClean="0"/>
              <a:t> – score 1 grade higher in the next science assessment</a:t>
            </a:r>
          </a:p>
          <a:p>
            <a:pPr marL="0" indent="0">
              <a:buNone/>
            </a:pPr>
            <a:r>
              <a:rPr lang="en-US" sz="6000" b="1" dirty="0" smtClean="0"/>
              <a:t>M</a:t>
            </a:r>
            <a:r>
              <a:rPr lang="en-US" sz="6000" dirty="0" smtClean="0"/>
              <a:t> – measured through grade/percentage score</a:t>
            </a:r>
          </a:p>
          <a:p>
            <a:pPr marL="0" indent="0">
              <a:buNone/>
            </a:pPr>
            <a:r>
              <a:rPr lang="en-US" sz="6000" b="1" dirty="0" smtClean="0"/>
              <a:t>A</a:t>
            </a:r>
            <a:r>
              <a:rPr lang="en-US" sz="6000" dirty="0" smtClean="0"/>
              <a:t> – complete all homework, revise for 30 minutes each night for a week before assessment</a:t>
            </a:r>
          </a:p>
          <a:p>
            <a:pPr marL="0" indent="0">
              <a:buNone/>
            </a:pPr>
            <a:r>
              <a:rPr lang="en-US" sz="6000" b="1" dirty="0" smtClean="0"/>
              <a:t>R</a:t>
            </a:r>
            <a:r>
              <a:rPr lang="en-US" sz="6000" dirty="0" smtClean="0"/>
              <a:t> – yes – want to get into a higher class set</a:t>
            </a:r>
          </a:p>
          <a:p>
            <a:pPr marL="0" indent="0">
              <a:buNone/>
            </a:pPr>
            <a:r>
              <a:rPr lang="en-US" sz="6000" b="1" dirty="0" smtClean="0"/>
              <a:t>T</a:t>
            </a:r>
            <a:r>
              <a:rPr lang="en-US" sz="6000" dirty="0" smtClean="0"/>
              <a:t> – date of next assessment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71280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Set yourself a SMART goal.</a:t>
            </a:r>
          </a:p>
          <a:p>
            <a:pPr marL="0" indent="0">
              <a:buNone/>
            </a:pPr>
            <a:endParaRPr lang="en-US" sz="6000" dirty="0"/>
          </a:p>
          <a:p>
            <a:pPr marL="0" indent="0">
              <a:buNone/>
            </a:pPr>
            <a:r>
              <a:rPr lang="en-US" sz="6000" dirty="0" smtClean="0"/>
              <a:t>You should:</a:t>
            </a:r>
          </a:p>
          <a:p>
            <a:pPr>
              <a:buFontTx/>
              <a:buChar char="-"/>
            </a:pPr>
            <a:r>
              <a:rPr lang="en-US" sz="6000" dirty="0" smtClean="0"/>
              <a:t>Identify what type of goal it is</a:t>
            </a:r>
          </a:p>
          <a:p>
            <a:pPr>
              <a:buFontTx/>
              <a:buChar char="-"/>
            </a:pPr>
            <a:r>
              <a:rPr lang="en-US" sz="6000" dirty="0" smtClean="0"/>
              <a:t>Use SMART to make sure your goal is not vague</a:t>
            </a:r>
          </a:p>
          <a:p>
            <a:pPr>
              <a:buFontTx/>
              <a:buChar char="-"/>
            </a:pPr>
            <a:endParaRPr lang="en-US" sz="6000" dirty="0"/>
          </a:p>
          <a:p>
            <a:pPr marL="0" indent="0">
              <a:buNone/>
            </a:pPr>
            <a:r>
              <a:rPr lang="en-US" sz="6000" dirty="0" smtClean="0"/>
              <a:t>You should write this goal in your books.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23167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smtClean="0"/>
              <a:t>“What SMART goal did you set?”</a:t>
            </a:r>
            <a:endParaRPr lang="en-US" sz="5999" dirty="0"/>
          </a:p>
          <a:p>
            <a:pPr marL="0" indent="0">
              <a:buNone/>
            </a:pPr>
            <a:endParaRPr lang="en-US" sz="5999" dirty="0"/>
          </a:p>
          <a:p>
            <a:pPr marL="0" indent="0">
              <a:buNone/>
            </a:pPr>
            <a:r>
              <a:rPr lang="en-US" sz="5999" dirty="0" smtClean="0"/>
              <a:t>You will not be able to challenge anyone’s goal but you can add or build if you think they have missed part of SMART out.</a:t>
            </a:r>
            <a:endParaRPr lang="en-US" sz="5999" dirty="0"/>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22966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35022" y="1922181"/>
            <a:ext cx="10403389" cy="9591979"/>
          </a:xfrm>
        </p:spPr>
        <p:txBody>
          <a:bodyPr>
            <a:normAutofit fontScale="92500"/>
          </a:bodyPr>
          <a:lstStyle/>
          <a:p>
            <a:pPr marL="0" indent="0">
              <a:buNone/>
            </a:pPr>
            <a:r>
              <a:rPr lang="en-US" sz="6000" dirty="0" smtClean="0"/>
              <a:t>Setting SMART goal does not always mean that achieving the goal will be easy.</a:t>
            </a:r>
          </a:p>
          <a:p>
            <a:pPr marL="0" indent="0">
              <a:buNone/>
            </a:pPr>
            <a:endParaRPr lang="en-US" sz="6000" dirty="0"/>
          </a:p>
          <a:p>
            <a:pPr marL="0" indent="0">
              <a:buNone/>
            </a:pPr>
            <a:r>
              <a:rPr lang="en-US" sz="6000" dirty="0" smtClean="0"/>
              <a:t>There will be many obstacles and challenges to overcome on the journey to achieving the goal.</a:t>
            </a:r>
          </a:p>
          <a:p>
            <a:pPr marL="0" indent="0">
              <a:buNone/>
            </a:pPr>
            <a:endParaRPr lang="en-US" sz="6000" dirty="0"/>
          </a:p>
          <a:p>
            <a:pPr marL="0" indent="0">
              <a:buNone/>
            </a:pPr>
            <a:r>
              <a:rPr lang="en-US" sz="6000" dirty="0" smtClean="0"/>
              <a:t>It is important to not give up on a goal when faced with an obstacle or challenge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428204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fontScale="92500" lnSpcReduction="10000"/>
          </a:bodyPr>
          <a:lstStyle/>
          <a:p>
            <a:pPr marL="0" indent="0">
              <a:buNone/>
            </a:pPr>
            <a:r>
              <a:rPr lang="en-US" sz="6000" dirty="0" smtClean="0"/>
              <a:t>There are different types of obstacles and challenges:</a:t>
            </a:r>
          </a:p>
          <a:p>
            <a:pPr marL="0" indent="0">
              <a:buNone/>
            </a:pPr>
            <a:endParaRPr lang="en-US" sz="6000" dirty="0"/>
          </a:p>
          <a:p>
            <a:pPr>
              <a:buFontTx/>
              <a:buChar char="-"/>
            </a:pPr>
            <a:r>
              <a:rPr lang="en-US" sz="6000" b="1" dirty="0" smtClean="0"/>
              <a:t>Procrastination</a:t>
            </a:r>
            <a:r>
              <a:rPr lang="en-US" sz="6000" dirty="0" smtClean="0"/>
              <a:t> – putting off tasking until the last minute</a:t>
            </a:r>
          </a:p>
          <a:p>
            <a:pPr>
              <a:buFontTx/>
              <a:buChar char="-"/>
            </a:pPr>
            <a:r>
              <a:rPr lang="en-US" sz="6000" b="1" dirty="0" smtClean="0"/>
              <a:t>Distractions</a:t>
            </a:r>
            <a:r>
              <a:rPr lang="en-US" sz="6000" dirty="0" smtClean="0"/>
              <a:t> – losing focus to things like social media</a:t>
            </a:r>
          </a:p>
          <a:p>
            <a:pPr>
              <a:buFontTx/>
              <a:buChar char="-"/>
            </a:pPr>
            <a:r>
              <a:rPr lang="en-US" sz="6000" b="1" dirty="0" smtClean="0"/>
              <a:t>Loss of motivation</a:t>
            </a:r>
            <a:r>
              <a:rPr lang="en-US" sz="6000" dirty="0" smtClean="0"/>
              <a:t> – feeling like progress is slow or goal is to hard</a:t>
            </a:r>
          </a:p>
          <a:p>
            <a:pPr>
              <a:buFontTx/>
              <a:buChar char="-"/>
            </a:pPr>
            <a:r>
              <a:rPr lang="en-US" sz="6000" b="1" dirty="0" smtClean="0"/>
              <a:t>Fear of failure</a:t>
            </a:r>
            <a:r>
              <a:rPr lang="en-US" sz="6000" dirty="0" smtClean="0"/>
              <a:t> – avoiding a task due to a fear of making a mistake </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60158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8326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Jamie has been meaning to start a school project but keeps putting it off, saying, "I’ll do it tomorrow." The deadline is now only two days </a:t>
            </a:r>
            <a:r>
              <a:rPr lang="en-US" sz="6000" dirty="0" smtClean="0"/>
              <a:t>away”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Procrastination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Distractions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Loss of motivation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Fear of Failure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155506" y="4974796"/>
            <a:ext cx="1986639" cy="1987656"/>
          </a:xfrm>
          <a:prstGeom prst="rect">
            <a:avLst/>
          </a:prstGeom>
        </p:spPr>
      </p:pic>
    </p:spTree>
    <p:extLst>
      <p:ext uri="{BB962C8B-B14F-4D97-AF65-F5344CB8AC3E}">
        <p14:creationId xmlns:p14="http://schemas.microsoft.com/office/powerpoint/2010/main" val="42548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Alex wanted to learn to play the piano but stopped practicing after a week because they didn’t feel they were improving fast enough</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Fear of failure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Procrastination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Distractions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Loss of motivation</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731570" y="8751019"/>
            <a:ext cx="1986639" cy="1987656"/>
          </a:xfrm>
          <a:prstGeom prst="rect">
            <a:avLst/>
          </a:prstGeom>
        </p:spPr>
      </p:pic>
    </p:spTree>
    <p:extLst>
      <p:ext uri="{BB962C8B-B14F-4D97-AF65-F5344CB8AC3E}">
        <p14:creationId xmlns:p14="http://schemas.microsoft.com/office/powerpoint/2010/main" val="16205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Goal Setting is…</a:t>
            </a:r>
          </a:p>
          <a:p>
            <a:pPr marL="0" indent="0">
              <a:buNone/>
            </a:pPr>
            <a:endParaRPr lang="en-US" sz="6000" dirty="0"/>
          </a:p>
          <a:p>
            <a:pPr marL="0" indent="0">
              <a:buNone/>
            </a:pPr>
            <a:r>
              <a:rPr lang="en-US" sz="6000" dirty="0" smtClean="0"/>
              <a:t>“a process of deciding what you want to achieve and planning steps to make it happen”</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goal setting?</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Sarah didn’t sign up for the school talent show because she was worried she wouldn’t perform well in front of others</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Fear of failure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Procrastination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Distractions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Loss of motivation</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713273" y="4974796"/>
            <a:ext cx="1986639" cy="1987656"/>
          </a:xfrm>
          <a:prstGeom prst="rect">
            <a:avLst/>
          </a:prstGeom>
        </p:spPr>
      </p:pic>
    </p:spTree>
    <p:extLst>
      <p:ext uri="{BB962C8B-B14F-4D97-AF65-F5344CB8AC3E}">
        <p14:creationId xmlns:p14="http://schemas.microsoft.com/office/powerpoint/2010/main" val="4797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Mia sits down to study but keeps getting distracted by her phone notifications. She ends up scrolling through social media for an hour</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Procrastination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Distractions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Loss of motivation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Fear of Failure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147394" y="6230739"/>
            <a:ext cx="1986639" cy="1987656"/>
          </a:xfrm>
          <a:prstGeom prst="rect">
            <a:avLst/>
          </a:prstGeom>
        </p:spPr>
      </p:pic>
    </p:spTree>
    <p:extLst>
      <p:ext uri="{BB962C8B-B14F-4D97-AF65-F5344CB8AC3E}">
        <p14:creationId xmlns:p14="http://schemas.microsoft.com/office/powerpoint/2010/main" val="219503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7578121" cy="8830651"/>
          </a:xfrm>
        </p:spPr>
        <p:txBody>
          <a:bodyPr>
            <a:normAutofit fontScale="92500" lnSpcReduction="20000"/>
          </a:bodyPr>
          <a:lstStyle/>
          <a:p>
            <a:pPr marL="0" indent="0" algn="ctr">
              <a:buNone/>
            </a:pPr>
            <a:r>
              <a:rPr lang="en-US" sz="5999" b="1" dirty="0" smtClean="0"/>
              <a:t>Task</a:t>
            </a:r>
          </a:p>
          <a:p>
            <a:pPr marL="0" indent="0" algn="ctr">
              <a:buNone/>
            </a:pPr>
            <a:endParaRPr lang="en-US" sz="5999" b="1" dirty="0"/>
          </a:p>
          <a:p>
            <a:pPr marL="0" indent="0">
              <a:buNone/>
            </a:pPr>
            <a:r>
              <a:rPr lang="en-US" sz="5999" dirty="0" smtClean="0"/>
              <a:t>Choose one of the scenarios on the right and suggest one way that the obstacle could be avoided or overcome.</a:t>
            </a:r>
          </a:p>
          <a:p>
            <a:pPr marL="0" indent="0">
              <a:buNone/>
            </a:pPr>
            <a:endParaRPr lang="en-US" sz="5999" dirty="0"/>
          </a:p>
          <a:p>
            <a:pPr marL="0" indent="0">
              <a:buNone/>
            </a:pPr>
            <a:r>
              <a:rPr lang="en-US" sz="5999" b="1" dirty="0" smtClean="0"/>
              <a:t>Sentence starter</a:t>
            </a:r>
          </a:p>
          <a:p>
            <a:pPr marL="0" indent="0">
              <a:buNone/>
            </a:pPr>
            <a:endParaRPr lang="en-US" sz="5999" dirty="0"/>
          </a:p>
          <a:p>
            <a:pPr marL="0" indent="0">
              <a:buNone/>
            </a:pPr>
            <a:r>
              <a:rPr lang="en-US" sz="5999" dirty="0" smtClean="0"/>
              <a:t>One way of overcoming the obstacle is…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Obstacles/Challenges </a:t>
            </a:r>
            <a:endParaRPr sz="4000" spc="45" dirty="0"/>
          </a:p>
        </p:txBody>
      </p:sp>
      <p:sp>
        <p:nvSpPr>
          <p:cNvPr id="11" name="Content Placeholder 2"/>
          <p:cNvSpPr txBox="1">
            <a:spLocks/>
          </p:cNvSpPr>
          <p:nvPr/>
        </p:nvSpPr>
        <p:spPr>
          <a:xfrm>
            <a:off x="10124058" y="2185295"/>
            <a:ext cx="9259528" cy="883065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5999" b="1" dirty="0" smtClean="0"/>
              <a:t>Scenarios</a:t>
            </a:r>
          </a:p>
          <a:p>
            <a:pPr marL="0" indent="0" algn="ctr">
              <a:buFont typeface="Arial" panose="020B0604020202020204" pitchFamily="34" charset="0"/>
              <a:buNone/>
            </a:pPr>
            <a:endParaRPr lang="en-US" sz="5999" b="1" dirty="0" smtClean="0"/>
          </a:p>
          <a:p>
            <a:pPr marL="1143000" indent="-1143000">
              <a:buAutoNum type="arabicPeriod"/>
            </a:pPr>
            <a:r>
              <a:rPr lang="en-US" sz="6000" dirty="0" smtClean="0"/>
              <a:t>Jamie </a:t>
            </a:r>
            <a:r>
              <a:rPr lang="en-US" sz="6000" dirty="0"/>
              <a:t>has been meaning to start a school project but keeps putting it off, saying, "I’ll do it tomorrow." The deadline is now only two days </a:t>
            </a:r>
            <a:r>
              <a:rPr lang="en-US" sz="6000" dirty="0" smtClean="0"/>
              <a:t>away</a:t>
            </a:r>
          </a:p>
          <a:p>
            <a:pPr marL="1143000" indent="-1143000">
              <a:buAutoNum type="arabicPeriod"/>
            </a:pPr>
            <a:r>
              <a:rPr lang="en-US" sz="6000" dirty="0"/>
              <a:t>Alex wanted to learn to play the piano but stopped practicing after a week because they didn’t feel they were improving fast enough</a:t>
            </a:r>
            <a:r>
              <a:rPr lang="en-US" sz="6000" dirty="0" smtClean="0"/>
              <a:t>.</a:t>
            </a:r>
          </a:p>
          <a:p>
            <a:pPr marL="1143000" indent="-1143000">
              <a:buAutoNum type="arabicPeriod"/>
            </a:pPr>
            <a:r>
              <a:rPr lang="en-US" sz="6000" dirty="0"/>
              <a:t>Sarah didn’t sign up for the school talent show because she was worried she wouldn’t perform well in front of </a:t>
            </a:r>
            <a:r>
              <a:rPr lang="en-US" sz="6000" dirty="0" smtClean="0"/>
              <a:t>others</a:t>
            </a:r>
          </a:p>
          <a:p>
            <a:pPr marL="1143000" indent="-1143000">
              <a:buAutoNum type="arabicPeriod"/>
            </a:pPr>
            <a:r>
              <a:rPr lang="en-US" sz="6000" dirty="0"/>
              <a:t>Mia sits down to study but keeps getting distracted by her phone notifications. She ends up scrolling through social media for an hour</a:t>
            </a:r>
            <a:r>
              <a:rPr lang="en-US" sz="6000" dirty="0" smtClean="0"/>
              <a:t>.</a:t>
            </a:r>
          </a:p>
          <a:p>
            <a:pPr marL="1143000" indent="-1143000">
              <a:buAutoNum type="arabicPeriod"/>
            </a:pPr>
            <a:endParaRPr lang="en-US" sz="6000" dirty="0" smtClean="0"/>
          </a:p>
          <a:p>
            <a:pPr marL="1143000" indent="-1143000">
              <a:buAutoNum type="arabicPeriod"/>
            </a:pPr>
            <a:endParaRPr lang="en-US" sz="5999" b="1" dirty="0" smtClean="0"/>
          </a:p>
        </p:txBody>
      </p:sp>
    </p:spTree>
    <p:extLst>
      <p:ext uri="{BB962C8B-B14F-4D97-AF65-F5344CB8AC3E}">
        <p14:creationId xmlns:p14="http://schemas.microsoft.com/office/powerpoint/2010/main" val="277295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“How could the person in the scenario avoid or overcome the obstacle/challenge?”</a:t>
            </a:r>
            <a:endParaRPr lang="en-US" sz="5999" b="1" dirty="0"/>
          </a:p>
          <a:p>
            <a:pPr marL="0" indent="0">
              <a:buNone/>
            </a:pPr>
            <a:endParaRPr lang="en-US" sz="5999" dirty="0"/>
          </a:p>
          <a:p>
            <a:pPr marL="0" indent="0">
              <a:buNone/>
            </a:pPr>
            <a:r>
              <a:rPr lang="en-US" sz="5999" dirty="0" smtClean="0"/>
              <a:t>Remember to add, build or challenge what your partner says</a:t>
            </a:r>
            <a:endParaRPr lang="en-US" sz="5999" dirty="0"/>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81587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lnSpcReduction="10000"/>
          </a:bodyPr>
          <a:lstStyle/>
          <a:p>
            <a:pPr marL="0" indent="0">
              <a:buNone/>
            </a:pPr>
            <a:r>
              <a:rPr lang="en-US" sz="6000" dirty="0" smtClean="0"/>
              <a:t>Look at your SMART goal.</a:t>
            </a:r>
          </a:p>
          <a:p>
            <a:pPr marL="0" indent="0">
              <a:buNone/>
            </a:pPr>
            <a:endParaRPr lang="en-US" sz="6000" dirty="0"/>
          </a:p>
          <a:p>
            <a:pPr marL="0" indent="0">
              <a:buNone/>
            </a:pPr>
            <a:r>
              <a:rPr lang="en-US" sz="6000" dirty="0" smtClean="0"/>
              <a:t>Now complete the following sentences about how you can avoid or overcome obstacles/challenge</a:t>
            </a:r>
          </a:p>
          <a:p>
            <a:pPr marL="0" indent="0">
              <a:buNone/>
            </a:pPr>
            <a:endParaRPr lang="en-US" sz="6000" dirty="0"/>
          </a:p>
          <a:p>
            <a:pPr marL="1143000" indent="-1143000">
              <a:buAutoNum type="arabicPeriod"/>
            </a:pPr>
            <a:r>
              <a:rPr lang="en-US" sz="6000" dirty="0" smtClean="0"/>
              <a:t>A obstacle I might have is…</a:t>
            </a:r>
          </a:p>
          <a:p>
            <a:pPr marL="1143000" indent="-1143000">
              <a:buAutoNum type="arabicPeriod"/>
            </a:pPr>
            <a:r>
              <a:rPr lang="en-US" sz="6000" dirty="0" smtClean="0"/>
              <a:t>One way of overcoming this obstacle is…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27462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lnSpcReduction="10000"/>
          </a:bodyPr>
          <a:lstStyle/>
          <a:p>
            <a:pPr marL="0" indent="0">
              <a:buNone/>
            </a:pPr>
            <a:r>
              <a:rPr lang="en-US" sz="6000" dirty="0" smtClean="0"/>
              <a:t>Setting goal is important to your personal development.</a:t>
            </a:r>
          </a:p>
          <a:p>
            <a:pPr marL="0" indent="0">
              <a:buNone/>
            </a:pPr>
            <a:endParaRPr lang="en-US" sz="6000" dirty="0"/>
          </a:p>
          <a:p>
            <a:pPr marL="0" indent="0">
              <a:buNone/>
            </a:pPr>
            <a:r>
              <a:rPr lang="en-US" sz="6000" dirty="0" smtClean="0"/>
              <a:t>Goals are not meant to be easy and there will be many obstacles and challenges along the way. However remember:</a:t>
            </a:r>
          </a:p>
          <a:p>
            <a:pPr marL="0" indent="0">
              <a:buNone/>
            </a:pPr>
            <a:endParaRPr lang="en-US" sz="6000" dirty="0"/>
          </a:p>
          <a:p>
            <a:pPr marL="0" indent="0">
              <a:buNone/>
            </a:pPr>
            <a:r>
              <a:rPr lang="en-US" sz="6000" dirty="0" smtClean="0"/>
              <a:t>“dream big, start small but most of all, start”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86273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74667"/>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future and wellbeing</a:t>
            </a:r>
            <a:r>
              <a:rPr lang="en-US" sz="6000" dirty="0" smtClean="0"/>
              <a:t>” as depending on what goals people set it can impact them differently such as improving physical and/or mental health, how they interact with family and friends, teachers or colleagues and what they decide to do after Year 11 or finding their first or new job.</a:t>
            </a:r>
          </a:p>
          <a:p>
            <a:pPr marL="1143000" indent="-1143000">
              <a:buAutoNum type="arabicPeriod"/>
            </a:pPr>
            <a:r>
              <a:rPr lang="en-US" sz="6000" b="1" dirty="0" smtClean="0"/>
              <a:t>Individual Liberty</a:t>
            </a:r>
            <a:r>
              <a:rPr lang="en-US" sz="6000" dirty="0" smtClean="0"/>
              <a:t> is a British Value. This means everyone has the right to “believe, act and express oneself freely”. Goal setting is very personal and should reflect the individual and not be influenced by other people.</a:t>
            </a:r>
            <a:endParaRPr lang="en-US" sz="6000" b="1" dirty="0" smtClean="0"/>
          </a:p>
          <a:p>
            <a:pPr marL="1143000" indent="-1143000">
              <a:buAutoNum type="arabicPeriod"/>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Why this is important</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220402" y="6374755"/>
            <a:ext cx="4675915" cy="366490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4975" y="3644831"/>
            <a:ext cx="4675907" cy="67686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0858" y="4517389"/>
            <a:ext cx="5266088" cy="677002"/>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There are different types of goals:</a:t>
            </a:r>
          </a:p>
          <a:p>
            <a:pPr marL="0" indent="0">
              <a:buNone/>
            </a:pPr>
            <a:endParaRPr lang="en-US" sz="6000" dirty="0"/>
          </a:p>
          <a:p>
            <a:pPr>
              <a:buFontTx/>
              <a:buChar char="-"/>
            </a:pPr>
            <a:r>
              <a:rPr lang="en-US" sz="6000" b="1" dirty="0" smtClean="0"/>
              <a:t>Academic</a:t>
            </a:r>
            <a:r>
              <a:rPr lang="en-US" sz="6000" dirty="0" smtClean="0"/>
              <a:t> – wanting to improve grades in school</a:t>
            </a:r>
          </a:p>
          <a:p>
            <a:pPr>
              <a:buFontTx/>
              <a:buChar char="-"/>
            </a:pPr>
            <a:r>
              <a:rPr lang="en-US" sz="6000" b="1" dirty="0" smtClean="0"/>
              <a:t>Health</a:t>
            </a:r>
            <a:r>
              <a:rPr lang="en-US" sz="6000" dirty="0" smtClean="0"/>
              <a:t> – wanting to exercise more or eat more healthy food</a:t>
            </a:r>
          </a:p>
          <a:p>
            <a:pPr>
              <a:buFontTx/>
              <a:buChar char="-"/>
            </a:pPr>
            <a:r>
              <a:rPr lang="en-US" sz="6000" b="1" dirty="0" smtClean="0"/>
              <a:t>Financial </a:t>
            </a:r>
            <a:r>
              <a:rPr lang="en-US" sz="6000" dirty="0" smtClean="0"/>
              <a:t>– save money or stop spending money on needless items</a:t>
            </a:r>
          </a:p>
          <a:p>
            <a:pPr>
              <a:buFontTx/>
              <a:buChar char="-"/>
            </a:pPr>
            <a:r>
              <a:rPr lang="en-US" sz="6000" b="1" dirty="0" smtClean="0"/>
              <a:t>Community </a:t>
            </a:r>
            <a:r>
              <a:rPr lang="en-US" sz="6000" dirty="0" smtClean="0"/>
              <a:t>– doing something for others in the community or for a charity.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7013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There are different types of goals:</a:t>
            </a:r>
          </a:p>
          <a:p>
            <a:pPr marL="0" indent="0">
              <a:buNone/>
            </a:pPr>
            <a:endParaRPr lang="en-US" sz="6000" dirty="0"/>
          </a:p>
          <a:p>
            <a:pPr>
              <a:buFontTx/>
              <a:buChar char="-"/>
            </a:pPr>
            <a:r>
              <a:rPr lang="en-US" sz="6000" b="1" dirty="0" smtClean="0"/>
              <a:t>Academic</a:t>
            </a:r>
            <a:r>
              <a:rPr lang="en-US" sz="6000" dirty="0" smtClean="0"/>
              <a:t> – wanting to improve grades in school</a:t>
            </a:r>
          </a:p>
          <a:p>
            <a:pPr>
              <a:buFontTx/>
              <a:buChar char="-"/>
            </a:pPr>
            <a:r>
              <a:rPr lang="en-US" sz="6000" b="1" dirty="0" smtClean="0"/>
              <a:t>Health</a:t>
            </a:r>
            <a:r>
              <a:rPr lang="en-US" sz="6000" dirty="0" smtClean="0"/>
              <a:t> – wanting to exercise more or eat more healthy food</a:t>
            </a:r>
          </a:p>
          <a:p>
            <a:pPr>
              <a:buFontTx/>
              <a:buChar char="-"/>
            </a:pPr>
            <a:r>
              <a:rPr lang="en-US" sz="6000" b="1" dirty="0" smtClean="0"/>
              <a:t>Financial </a:t>
            </a:r>
            <a:r>
              <a:rPr lang="en-US" sz="6000" dirty="0" smtClean="0"/>
              <a:t>– save money or stop spending money on needless items</a:t>
            </a:r>
          </a:p>
          <a:p>
            <a:pPr>
              <a:buFontTx/>
              <a:buChar char="-"/>
            </a:pPr>
            <a:r>
              <a:rPr lang="en-US" sz="6000" b="1" dirty="0" smtClean="0"/>
              <a:t>Community </a:t>
            </a:r>
            <a:r>
              <a:rPr lang="en-US" sz="6000" dirty="0" smtClean="0"/>
              <a:t>– doing something for others in the community or for a charity.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sp>
        <p:nvSpPr>
          <p:cNvPr id="11" name="Content Placeholder 2"/>
          <p:cNvSpPr txBox="1">
            <a:spLocks/>
          </p:cNvSpPr>
          <p:nvPr/>
        </p:nvSpPr>
        <p:spPr>
          <a:xfrm>
            <a:off x="11901192" y="2414316"/>
            <a:ext cx="7811101" cy="828092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endParaRPr lang="en-US" sz="6000" dirty="0" smtClean="0"/>
          </a:p>
          <a:p>
            <a:pPr marL="0" indent="0" algn="ctr">
              <a:buFont typeface="Arial" panose="020B0604020202020204" pitchFamily="34" charset="0"/>
              <a:buNone/>
            </a:pPr>
            <a:endParaRPr lang="en-US" sz="6000" b="1" dirty="0"/>
          </a:p>
          <a:p>
            <a:pPr marL="0" indent="0">
              <a:buFont typeface="Arial" panose="020B0604020202020204" pitchFamily="34" charset="0"/>
              <a:buNone/>
            </a:pPr>
            <a:r>
              <a:rPr lang="en-US" sz="6000" dirty="0" smtClean="0"/>
              <a:t>In your books rank the different types of goals in order of most importance for you.</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0367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type of goal did you rank as the most important?”</a:t>
            </a:r>
            <a:endParaRPr lang="en-US" sz="5999" b="1" dirty="0"/>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92816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“a process of deciding what you want to achieve and planning steps to make it happen”</a:t>
            </a:r>
          </a:p>
          <a:p>
            <a:pPr marL="0" indent="0">
              <a:buNone/>
            </a:pPr>
            <a:endParaRPr lang="en-US" sz="6000" dirty="0" smtClean="0"/>
          </a:p>
          <a:p>
            <a:pPr marL="0" indent="0">
              <a:buNone/>
            </a:pPr>
            <a:r>
              <a:rPr lang="en-US" sz="6000" dirty="0" smtClean="0">
                <a:solidFill>
                  <a:srgbClr val="FF0000"/>
                </a:solidFill>
              </a:rPr>
              <a:t>Goal Setting</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http://purl.org/dc/terms/"/>
    <ds:schemaRef ds:uri="cf23988f-c488-42c3-82cd-5944801df941"/>
    <ds:schemaRef ds:uri="http://purl.org/dc/dcmitype/"/>
    <ds:schemaRef ds:uri="http://schemas.microsoft.com/office/2006/documentManagement/types"/>
    <ds:schemaRef ds:uri="http://purl.org/dc/elements/1.1/"/>
    <ds:schemaRef ds:uri="http://schemas.microsoft.com/office/2006/metadata/properties"/>
    <ds:schemaRef ds:uri="aa278816-03e4-4886-8c06-bbee340b154a"/>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3902</TotalTime>
  <Words>1759</Words>
  <Application>Microsoft Office PowerPoint</Application>
  <PresentationFormat>Custom</PresentationFormat>
  <Paragraphs>293</Paragraphs>
  <Slides>36</Slides>
  <Notes>1</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36</vt:i4>
      </vt:variant>
    </vt:vector>
  </HeadingPairs>
  <TitlesOfParts>
    <vt:vector size="47"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7_Office Theme</vt:lpstr>
      <vt:lpstr>PowerPoint Presentation</vt:lpstr>
      <vt:lpstr>PowerPoint Presentation</vt:lpstr>
      <vt:lpstr>What is goal setting?</vt:lpstr>
      <vt:lpstr>Why this is important</vt:lpstr>
      <vt:lpstr>Types of Goals</vt:lpstr>
      <vt:lpstr>Types of Goals</vt:lpstr>
      <vt:lpstr>Types of goals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SMART Goals</vt:lpstr>
      <vt:lpstr>SMART Goals</vt:lpstr>
      <vt:lpstr>SMART Goals</vt:lpstr>
      <vt:lpstr>SMART Goals</vt:lpstr>
      <vt:lpstr>SMART Goals</vt:lpstr>
      <vt:lpstr>SMART Goals</vt:lpstr>
      <vt:lpstr>SMART Goals</vt:lpstr>
      <vt:lpstr>SMART Goals</vt:lpstr>
      <vt:lpstr>SMART Goals</vt:lpstr>
      <vt:lpstr>SMART Goals</vt:lpstr>
      <vt:lpstr>Obstacles/Challenges </vt:lpstr>
      <vt:lpstr>Types of Obstacles/Challenges </vt:lpstr>
      <vt:lpstr>Hinge Questions – whiteboard activity</vt:lpstr>
      <vt:lpstr>Hinge Questions – whiteboard activity</vt:lpstr>
      <vt:lpstr>Hinge Questions – whiteboard activity</vt:lpstr>
      <vt:lpstr>Hinge Questions – whiteboard activity</vt:lpstr>
      <vt:lpstr>Hinge Questions – whiteboard activity</vt:lpstr>
      <vt:lpstr>Types of Obstacles/Challenges </vt:lpstr>
      <vt:lpstr>Obstacles/challenges</vt:lpstr>
      <vt:lpstr>Obstacles/Challenges </vt:lpstr>
      <vt:lpstr>Reflection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186</cp:revision>
  <cp:lastPrinted>2024-09-26T14:53:48Z</cp:lastPrinted>
  <dcterms:created xsi:type="dcterms:W3CDTF">2023-01-12T15:04:44Z</dcterms:created>
  <dcterms:modified xsi:type="dcterms:W3CDTF">2025-04-14T10:27:54Z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