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828" r:id="rId4"/>
  </p:sldMasterIdLst>
  <p:notesMasterIdLst>
    <p:notesMasterId r:id="rId37"/>
  </p:notesMasterIdLst>
  <p:sldIdLst>
    <p:sldId id="290" r:id="rId5"/>
    <p:sldId id="640" r:id="rId6"/>
    <p:sldId id="569" r:id="rId7"/>
    <p:sldId id="571" r:id="rId8"/>
    <p:sldId id="641" r:id="rId9"/>
    <p:sldId id="589" r:id="rId10"/>
    <p:sldId id="662" r:id="rId11"/>
    <p:sldId id="663" r:id="rId12"/>
    <p:sldId id="664" r:id="rId13"/>
    <p:sldId id="665" r:id="rId14"/>
    <p:sldId id="666" r:id="rId15"/>
    <p:sldId id="363" r:id="rId16"/>
    <p:sldId id="364" r:id="rId17"/>
    <p:sldId id="553" r:id="rId18"/>
    <p:sldId id="554" r:id="rId19"/>
    <p:sldId id="667" r:id="rId20"/>
    <p:sldId id="668" r:id="rId21"/>
    <p:sldId id="669" r:id="rId22"/>
    <p:sldId id="670" r:id="rId23"/>
    <p:sldId id="672" r:id="rId24"/>
    <p:sldId id="673" r:id="rId25"/>
    <p:sldId id="674" r:id="rId26"/>
    <p:sldId id="675" r:id="rId27"/>
    <p:sldId id="676" r:id="rId28"/>
    <p:sldId id="671" r:id="rId29"/>
    <p:sldId id="677" r:id="rId30"/>
    <p:sldId id="660" r:id="rId31"/>
    <p:sldId id="678" r:id="rId32"/>
    <p:sldId id="679" r:id="rId33"/>
    <p:sldId id="680" r:id="rId34"/>
    <p:sldId id="681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BmKOlPsAVof8Z9EW1FoVQ==" hashData="/H/J2+9a2/27EjmIa8rHdz1+8m+Cwmpieud3V3FsSwYB7kSMlyB7zBvTtAvFXrZbs+Gj9dG30of8U7fubiS9Q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65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96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09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93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48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8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5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29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84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91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08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68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78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13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14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28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5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93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05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78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9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6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/>
            <a:fld id="{D3305297-4383-4357-B930-5EC33D17F5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/>
            <a:fld id="{370EBA60-93D0-4AB8-8100-29781706C5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2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yejRrd43WQY?si=ETKaMd9D9nFuq7M5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00" b="1" dirty="0" smtClean="0"/>
              <a:t>“what did you think the most common reason was for a person carrying a knife?”</a:t>
            </a:r>
            <a:endParaRPr lang="en-US" sz="3600" b="1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class</a:t>
            </a:r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people carry knives?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It is important to remember that </a:t>
            </a:r>
            <a:r>
              <a:rPr lang="en-US" sz="3638" b="1" dirty="0" smtClean="0"/>
              <a:t>99%</a:t>
            </a:r>
            <a:r>
              <a:rPr lang="en-US" sz="3638" dirty="0" smtClean="0"/>
              <a:t> of young people </a:t>
            </a:r>
            <a:r>
              <a:rPr lang="en-US" sz="3638" b="1" dirty="0" smtClean="0"/>
              <a:t>do not</a:t>
            </a:r>
            <a:r>
              <a:rPr lang="en-US" sz="3638" dirty="0" smtClean="0"/>
              <a:t> carry a knife.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Despite one reason being for “safety” – those who carry a knife are more likely to be </a:t>
            </a:r>
            <a:r>
              <a:rPr lang="en-US" sz="3638" dirty="0" err="1" smtClean="0"/>
              <a:t>hospitalised</a:t>
            </a:r>
            <a:r>
              <a:rPr lang="en-US" sz="3638" dirty="0" smtClean="0"/>
              <a:t> with a violence related injury and in many cases their own weapon has been used against them.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Why people carry knives?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8778"/>
            <a:ext cx="2962275" cy="154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402" y="2951828"/>
            <a:ext cx="2933700" cy="156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1392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914358">
              <a:defRPr/>
            </a:pP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183749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is being described?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/>
              <a:t>“criminal offences committed using a knife as a weapon”</a:t>
            </a:r>
            <a:endParaRPr lang="en-GB" sz="3200" dirty="0"/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Knife Crime</a:t>
            </a:r>
          </a:p>
        </p:txBody>
      </p:sp>
    </p:spTree>
    <p:extLst>
      <p:ext uri="{BB962C8B-B14F-4D97-AF65-F5344CB8AC3E}">
        <p14:creationId xmlns:p14="http://schemas.microsoft.com/office/powerpoint/2010/main" val="187071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Golden Thread does today’s lesson relate to?</a:t>
            </a: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Secure your Voice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Secure your Relationships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– Secure your Wellbeing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– Secure your Future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147" y="4453152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7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True or False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“most young people carry a knife”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False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094" y="4725486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1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True or False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“people who carry a knife are more likely to end up in hospital”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False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885" y="3546849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2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True or False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“many people who carry a knife are actually hurt by their own knife”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False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885" y="4034191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0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There are many risks and consequences of knife crime. They can be split into 4 categories: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b="1" dirty="0" smtClean="0"/>
              <a:t>Physical consequences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Emotional consequences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Social consequences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Legal consequences</a:t>
            </a:r>
            <a:endParaRPr lang="en-US" sz="3638" b="1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Risks and Consequences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8778"/>
            <a:ext cx="2962275" cy="154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402" y="2951828"/>
            <a:ext cx="2933700" cy="156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1392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Risks and Consequences</a:t>
            </a:r>
            <a:endParaRPr sz="2426" spc="27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70591" y="1261998"/>
            <a:ext cx="11084458" cy="713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Decide what category each statement matches too.</a:t>
            </a:r>
            <a:endParaRPr lang="en-GB" sz="3638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16805" y="2165351"/>
            <a:ext cx="2818281" cy="713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Physical consequences</a:t>
            </a:r>
            <a:endParaRPr lang="en-GB" sz="3638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16805" y="3156926"/>
            <a:ext cx="2818281" cy="713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Emotional consequences</a:t>
            </a:r>
            <a:endParaRPr lang="en-GB" sz="3638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16805" y="4321697"/>
            <a:ext cx="2818281" cy="713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Social consequences</a:t>
            </a:r>
            <a:endParaRPr lang="en-GB" sz="3638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16805" y="5486468"/>
            <a:ext cx="2818281" cy="713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Legal consequences</a:t>
            </a:r>
            <a:endParaRPr lang="en-GB" sz="3638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803679" y="2333422"/>
            <a:ext cx="2818281" cy="545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A person can get 4 years in jail for carrying a knife</a:t>
            </a:r>
            <a:endParaRPr lang="en-GB" sz="3638" dirty="0" smtClean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803678" y="3199512"/>
            <a:ext cx="2818281" cy="545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A person can die from knife crime</a:t>
            </a:r>
            <a:endParaRPr lang="en-GB" sz="3638" dirty="0" smtClean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803678" y="4186995"/>
            <a:ext cx="2818281" cy="545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A person’s family would constantly worry about them </a:t>
            </a:r>
            <a:endParaRPr lang="en-GB" sz="3638" dirty="0" smtClean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803678" y="5038587"/>
            <a:ext cx="2818281" cy="872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Friends will stop hanging out because they are scared of the knife</a:t>
            </a:r>
            <a:endParaRPr lang="en-GB" sz="3638" dirty="0" smtClean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803677" y="5983668"/>
            <a:ext cx="2818281" cy="872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A person could end up in hospital if attacked with a knife</a:t>
            </a:r>
            <a:endParaRPr lang="en-GB" sz="3638" dirty="0" smtClean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8371227" y="2678213"/>
            <a:ext cx="2818281" cy="872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People who carry a knife may feel fearful and stressed</a:t>
            </a:r>
            <a:endParaRPr lang="en-GB" sz="3638" dirty="0" smtClean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371227" y="3896030"/>
            <a:ext cx="2818281" cy="95355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If convicted due to knife crime it is harder to get a job or travel to some countries</a:t>
            </a:r>
            <a:endParaRPr lang="en-GB" sz="3638" dirty="0" smtClean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371227" y="5113212"/>
            <a:ext cx="2818281" cy="95355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A person can get a life sentence of 25 if a knife has been used in an attack</a:t>
            </a:r>
            <a:endParaRPr lang="en-GB" sz="3638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547257" y="2678213"/>
            <a:ext cx="2256420" cy="6691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41460" y="2683447"/>
            <a:ext cx="2262217" cy="36029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484431" y="3625172"/>
            <a:ext cx="2256420" cy="6691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508188" y="2879111"/>
            <a:ext cx="5863039" cy="7460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04685" y="4761528"/>
            <a:ext cx="2256420" cy="6691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510196" y="4528525"/>
            <a:ext cx="5861031" cy="2866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484853" y="2643790"/>
            <a:ext cx="2255998" cy="32162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456341" y="5400255"/>
            <a:ext cx="5948071" cy="4825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5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859" y="-8608"/>
            <a:ext cx="12190286" cy="978029"/>
            <a:chOff x="2" y="1383733"/>
            <a:chExt cx="12191998" cy="762000"/>
          </a:xfrm>
        </p:grpSpPr>
        <p:sp>
          <p:nvSpPr>
            <p:cNvPr id="5" name="Rectangle 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26">
                <a:defRPr/>
              </a:pPr>
              <a:endParaRPr lang="en-US" sz="1801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1236" y="1535991"/>
              <a:ext cx="8248524" cy="40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2800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914326">
                  <a:defRPr/>
                </a:pPr>
                <a:t>14 April 2025</a:t>
              </a:fld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25" y="51188"/>
            <a:ext cx="6295162" cy="93216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59" y="965983"/>
            <a:ext cx="12190286" cy="1425002"/>
            <a:chOff x="1" y="2129870"/>
            <a:chExt cx="12191999" cy="791775"/>
          </a:xfrm>
        </p:grpSpPr>
        <p:sp>
          <p:nvSpPr>
            <p:cNvPr id="10" name="Rectangle 9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26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1235" y="2152099"/>
              <a:ext cx="10203803" cy="769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 and Golden Thread</a:t>
              </a:r>
            </a:p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Title – </a:t>
              </a:r>
              <a:r>
                <a:rPr lang="en-US" sz="2800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What are the dangers of knife crime?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Golden Thread – </a:t>
              </a:r>
              <a:r>
                <a:rPr lang="en-US" sz="2800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Secure Your </a:t>
              </a:r>
              <a:r>
                <a:rPr lang="en-US" sz="2800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Wellbeing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84" y="2333958"/>
            <a:ext cx="12190288" cy="989572"/>
            <a:chOff x="0" y="3061424"/>
            <a:chExt cx="12192000" cy="518758"/>
          </a:xfrm>
        </p:grpSpPr>
        <p:sp>
          <p:nvSpPr>
            <p:cNvPr id="14" name="Rectangle 13"/>
            <p:cNvSpPr/>
            <p:nvPr/>
          </p:nvSpPr>
          <p:spPr>
            <a:xfrm>
              <a:off x="0" y="3061424"/>
              <a:ext cx="12192000" cy="518758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26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779" y="3098573"/>
              <a:ext cx="11105877" cy="274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both using your ruler &amp; take out your </a:t>
              </a:r>
              <a:r>
                <a:rPr lang="en-US" sz="2800" b="1" kern="0" dirty="0" err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t>oracy</a:t>
              </a: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t>helpsheet</a:t>
              </a:r>
              <a:endParaRPr lang="en-US" sz="2800" b="1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245" y="3070535"/>
              <a:ext cx="500534" cy="50053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856" y="3327659"/>
            <a:ext cx="12190286" cy="352986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26">
              <a:defRPr/>
            </a:pPr>
            <a:endParaRPr lang="en-US" sz="1801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975" y="3390954"/>
            <a:ext cx="10444108" cy="389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26">
              <a:defRPr/>
            </a:pPr>
            <a:r>
              <a:rPr lang="en-US" sz="2426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following questions:</a:t>
            </a: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What is being described: </a:t>
            </a:r>
            <a:r>
              <a:rPr lang="en-US" sz="2426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“</a:t>
            </a:r>
            <a:r>
              <a:rPr lang="en-GB" sz="2400" dirty="0"/>
              <a:t>A group of people who come together with a shared identity, often involving illegal activities or antisocial behaviour</a:t>
            </a:r>
            <a:r>
              <a:rPr lang="en-GB" sz="2400" dirty="0" smtClean="0"/>
              <a:t>.”</a:t>
            </a: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24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Give an example of criminal activity</a:t>
            </a: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How do you set goals?</a:t>
            </a: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89" y="3428598"/>
            <a:ext cx="484906" cy="6361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83312" y="3839674"/>
            <a:ext cx="11087909" cy="110129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Gangs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3742" y="4948628"/>
            <a:ext cx="11087909" cy="91280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GB" sz="1940" b="1" kern="0" dirty="0" smtClean="0">
                <a:solidFill>
                  <a:prstClr val="white"/>
                </a:solidFill>
                <a:latin typeface="Calibri" panose="020F0502020204030204"/>
              </a:rPr>
              <a:t>Graffiti, Antisocial behaviour, shoplifting, 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3742" y="5836517"/>
            <a:ext cx="11087033" cy="91280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Use SMART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050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914358">
              <a:defRPr/>
            </a:pP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32194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What risk and consequence does the statement match too?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A person can get 4 years in jail for carrying a </a:t>
            </a:r>
            <a:r>
              <a:rPr lang="en-US" dirty="0" smtClean="0"/>
              <a:t>knife”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Physical consequence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Emotional consequence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– Social consequence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– </a:t>
            </a:r>
            <a:r>
              <a:rPr lang="en-US" sz="2911" dirty="0" smtClean="0">
                <a:solidFill>
                  <a:srgbClr val="FF0000"/>
                </a:solidFill>
              </a:rPr>
              <a:t>Legal consequence</a:t>
            </a:r>
            <a:endParaRPr lang="en-US" sz="291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668" y="5514510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0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What risk and consequence does the statement match too?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A person can die from a knife </a:t>
            </a:r>
            <a:r>
              <a:rPr lang="en-US" dirty="0" smtClean="0"/>
              <a:t>attack”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Emotional consequence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Legal consequence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– Physical consequence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– </a:t>
            </a:r>
            <a:r>
              <a:rPr lang="en-US" sz="2911" dirty="0" smtClean="0">
                <a:solidFill>
                  <a:srgbClr val="FF0000"/>
                </a:solidFill>
              </a:rPr>
              <a:t>Social consequence</a:t>
            </a:r>
            <a:endParaRPr lang="en-US" sz="291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239" y="4714410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2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What risk and consequence does the statement match too?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A person’s family will constantly worry about </a:t>
            </a:r>
            <a:r>
              <a:rPr lang="en-US" dirty="0" smtClean="0"/>
              <a:t>them”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Social consequence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</a:t>
            </a:r>
            <a:r>
              <a:rPr lang="en-US" sz="2911" dirty="0" smtClean="0">
                <a:solidFill>
                  <a:srgbClr val="FF0000"/>
                </a:solidFill>
              </a:rPr>
              <a:t>Emotional </a:t>
            </a: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– Physical consequence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– </a:t>
            </a:r>
            <a:r>
              <a:rPr lang="en-US" sz="2911" dirty="0" smtClean="0">
                <a:solidFill>
                  <a:srgbClr val="FF0000"/>
                </a:solidFill>
              </a:rPr>
              <a:t>Legal consequence</a:t>
            </a:r>
            <a:endParaRPr lang="en-US" sz="291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53" y="4034191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9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What risk and consequence does the statement match too?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Friends will stop hanging out as they are scared of the </a:t>
            </a:r>
            <a:r>
              <a:rPr lang="en-US" dirty="0" smtClean="0"/>
              <a:t>knife”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Social consequence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</a:t>
            </a:r>
            <a:r>
              <a:rPr lang="en-US" sz="2911" dirty="0" smtClean="0">
                <a:solidFill>
                  <a:srgbClr val="FF0000"/>
                </a:solidFill>
              </a:rPr>
              <a:t>Emotional </a:t>
            </a: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– Physical consequence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– </a:t>
            </a:r>
            <a:r>
              <a:rPr lang="en-US" sz="2911" dirty="0" smtClean="0">
                <a:solidFill>
                  <a:srgbClr val="FF0000"/>
                </a:solidFill>
              </a:rPr>
              <a:t>Legal consequence</a:t>
            </a:r>
            <a:endParaRPr lang="en-US" sz="291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610" y="3059507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9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Create a table that shows the different risks and consequences of knife crime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endParaRPr lang="en-US" sz="3638" b="1" dirty="0" smtClean="0"/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4 have been given to you on the right. Add in others that we have spoken about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Risks and Consequences</a:t>
            </a:r>
            <a:endParaRPr sz="2426" spc="27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520884"/>
              </p:ext>
            </p:extLst>
          </p:nvPr>
        </p:nvGraphicFramePr>
        <p:xfrm>
          <a:off x="62156" y="3339055"/>
          <a:ext cx="7266216" cy="787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554">
                  <a:extLst>
                    <a:ext uri="{9D8B030D-6E8A-4147-A177-3AD203B41FA5}">
                      <a16:colId xmlns:a16="http://schemas.microsoft.com/office/drawing/2014/main" val="1981516166"/>
                    </a:ext>
                  </a:extLst>
                </a:gridCol>
                <a:gridCol w="1816554">
                  <a:extLst>
                    <a:ext uri="{9D8B030D-6E8A-4147-A177-3AD203B41FA5}">
                      <a16:colId xmlns:a16="http://schemas.microsoft.com/office/drawing/2014/main" val="3829234113"/>
                    </a:ext>
                  </a:extLst>
                </a:gridCol>
                <a:gridCol w="1816554">
                  <a:extLst>
                    <a:ext uri="{9D8B030D-6E8A-4147-A177-3AD203B41FA5}">
                      <a16:colId xmlns:a16="http://schemas.microsoft.com/office/drawing/2014/main" val="3877157286"/>
                    </a:ext>
                  </a:extLst>
                </a:gridCol>
                <a:gridCol w="1816554">
                  <a:extLst>
                    <a:ext uri="{9D8B030D-6E8A-4147-A177-3AD203B41FA5}">
                      <a16:colId xmlns:a16="http://schemas.microsoft.com/office/drawing/2014/main" val="3211869234"/>
                    </a:ext>
                  </a:extLst>
                </a:gridCol>
              </a:tblGrid>
              <a:tr h="787646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consequences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Emotional consequences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 consequences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Legal </a:t>
                      </a:r>
                      <a:r>
                        <a:rPr lang="en-US" dirty="0" err="1" smtClean="0"/>
                        <a:t>conseqences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615648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7805687" y="1294585"/>
            <a:ext cx="4601356" cy="5108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b="1" dirty="0" smtClean="0"/>
              <a:t>Risks and Consequences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A person can get 4 years in jail for carrying a knife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A person can die from a knife attack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A person’s family will constantly worry about them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Friends will stop hanging out as they are scared of the knife</a:t>
            </a:r>
            <a:endParaRPr lang="en-US" sz="3638" dirty="0"/>
          </a:p>
        </p:txBody>
      </p:sp>
    </p:spTree>
    <p:extLst>
      <p:ext uri="{BB962C8B-B14F-4D97-AF65-F5344CB8AC3E}">
        <p14:creationId xmlns:p14="http://schemas.microsoft.com/office/powerpoint/2010/main" val="189256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Ripple effect means: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“the continuing and spreading results of an event of action.”</a:t>
            </a: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r>
              <a:rPr lang="en-US" sz="3638" dirty="0" smtClean="0"/>
              <a:t>This means that the effect of knife crime does not stop when an attack happens. There are many more effects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Ripple Effect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8778"/>
            <a:ext cx="2962275" cy="154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402" y="2951828"/>
            <a:ext cx="2933700" cy="156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1392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843795" y="1211027"/>
            <a:ext cx="2219859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While watching the video think about what are some of the results of a person saying yes to carrying a knife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Ripple Effect</a:t>
            </a:r>
            <a:endParaRPr sz="2426" spc="27" dirty="0"/>
          </a:p>
        </p:txBody>
      </p:sp>
      <p:pic>
        <p:nvPicPr>
          <p:cNvPr id="3" name="yejRrd43WQY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8474" y="1211027"/>
            <a:ext cx="9408729" cy="52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Ripple Effect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8778"/>
            <a:ext cx="2962275" cy="154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402" y="2951828"/>
            <a:ext cx="2933700" cy="156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13928"/>
            <a:ext cx="2466975" cy="184785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 noGrp="1"/>
          </p:cNvSpPr>
          <p:nvPr>
            <p:ph idx="1"/>
          </p:nvPr>
        </p:nvSpPr>
        <p:spPr>
          <a:xfrm>
            <a:off x="669925" y="1262063"/>
            <a:ext cx="5875338" cy="5108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/>
              <a:t>Complete the instructions below: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 smtClean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 smtClean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 smtClean="0"/>
              <a:t>Highlight “SYV”</a:t>
            </a:r>
            <a:endParaRPr lang="en-US" sz="3638" dirty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Complete the following sentence – “a ripple effect of saying yes to carrying a knife is…”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50274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00" b="1" dirty="0" smtClean="0"/>
              <a:t>“what did you say was a ripple effect of saying yes to carrying a knife?”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class</a:t>
            </a:r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Ripple effect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8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Secure your </a:t>
            </a:r>
            <a:r>
              <a:rPr kumimoji="0" lang="en-GB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Wellbeing: 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Importance of role models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Why is failure a good thing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criminal activity?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Dangers of gang culture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Dangers of knife crime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does your online presence look like?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Today we will look at: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What are the dangers</a:t>
            </a:r>
            <a:r>
              <a:rPr kumimoji="0" lang="en-US" sz="194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of knife crime</a:t>
            </a: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This includes:</a:t>
            </a: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Why people carry knives</a:t>
            </a: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Risk and consequences of knife crime</a:t>
            </a: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Ripple</a:t>
            </a:r>
            <a:r>
              <a:rPr kumimoji="0" lang="en-US" sz="194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effect of knife crime</a:t>
            </a: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Please remember that during the lesson we should not be asking any pupil or teacher personal questions.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38806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Reflection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8778"/>
            <a:ext cx="2962275" cy="154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402" y="2951828"/>
            <a:ext cx="2933700" cy="156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13928"/>
            <a:ext cx="2466975" cy="184785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 noGrp="1"/>
          </p:cNvSpPr>
          <p:nvPr>
            <p:ph idx="1"/>
          </p:nvPr>
        </p:nvSpPr>
        <p:spPr>
          <a:xfrm>
            <a:off x="669925" y="1262063"/>
            <a:ext cx="5875338" cy="5108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/>
              <a:t>Knife crime is not a joke.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/>
              <a:t>Knife crime can and does lead to people dying.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/>
              <a:t>Although people may think differently, official statistics show that 99% of young people do not carry a knife.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/>
              <a:t>Say “no” to carrying a knife.</a:t>
            </a:r>
          </a:p>
        </p:txBody>
      </p:sp>
    </p:spTree>
    <p:extLst>
      <p:ext uri="{BB962C8B-B14F-4D97-AF65-F5344CB8AC3E}">
        <p14:creationId xmlns:p14="http://schemas.microsoft.com/office/powerpoint/2010/main" val="349855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375" y="4795723"/>
            <a:ext cx="2439936" cy="1282934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/>
              <a:t>Support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850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8">
              <a:spcBef>
                <a:spcPts val="1000"/>
              </a:spcBef>
              <a:buNone/>
            </a:pPr>
            <a:r>
              <a:rPr lang="en-US" sz="4366" dirty="0"/>
              <a:t>If you ever need support about </a:t>
            </a:r>
            <a:r>
              <a:rPr lang="en-US" sz="4366" dirty="0" smtClean="0"/>
              <a:t>knife crime for yourself, a friend or family member you can find it here:</a:t>
            </a:r>
            <a:endParaRPr lang="en-US" sz="4366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Childline.org.uk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– 08001111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or chat online for support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 smtClean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an emergency call 999 and ask to speak to the police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 smtClean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it is not an emergency call 101 and ask to speak to the police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7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In your Personal Development Tutor Time activity, you started to look at knife crime.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In your books answer the following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is the definition of knife crime?”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Sentence starter</a:t>
            </a:r>
            <a:r>
              <a:rPr lang="en-US" sz="3638" dirty="0" smtClean="0"/>
              <a:t> – “knife crime is…”</a:t>
            </a:r>
            <a:endParaRPr lang="en-US" sz="3638" b="1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230" y="1261997"/>
            <a:ext cx="3554276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Knife crime is: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00" dirty="0" smtClean="0"/>
              <a:t>“</a:t>
            </a:r>
            <a:r>
              <a:rPr lang="en-GB" sz="3600" dirty="0" smtClean="0"/>
              <a:t>Criminal offences committed using a knife as a weapon</a:t>
            </a:r>
            <a:r>
              <a:rPr lang="en-US" sz="3600" dirty="0" smtClean="0"/>
              <a:t>”</a:t>
            </a:r>
            <a:endParaRPr lang="en-US" sz="3600" dirty="0"/>
          </a:p>
          <a:p>
            <a:pPr marL="0" indent="0">
              <a:buNone/>
            </a:pPr>
            <a:endParaRPr lang="en-US" sz="3638" b="1" dirty="0" smtClean="0"/>
          </a:p>
          <a:p>
            <a:pPr marL="0" indent="0">
              <a:buNone/>
            </a:pPr>
            <a:r>
              <a:rPr lang="en-US" sz="3638" b="1" dirty="0" smtClean="0"/>
              <a:t>Task</a:t>
            </a:r>
            <a:r>
              <a:rPr lang="en-US" sz="3638" dirty="0" smtClean="0"/>
              <a:t> – use your red pen to add to the definition you had written down.</a:t>
            </a:r>
            <a:endParaRPr lang="en-US" sz="3638" b="1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8778"/>
            <a:ext cx="2962275" cy="154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402" y="2951828"/>
            <a:ext cx="2933700" cy="156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1392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58" y="1386684"/>
            <a:ext cx="3277057" cy="590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25" y="2354187"/>
            <a:ext cx="4607951" cy="744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18" y="1211027"/>
            <a:ext cx="1133633" cy="114316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6"/>
            <a:ext cx="5874008" cy="58276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This links to the Golden Thread of </a:t>
            </a:r>
            <a:r>
              <a:rPr lang="en-US" sz="3638" b="1" dirty="0" smtClean="0"/>
              <a:t>“Secure your Wellbeing”</a:t>
            </a:r>
            <a:r>
              <a:rPr lang="en-US" sz="3638" b="1" dirty="0"/>
              <a:t> </a:t>
            </a:r>
            <a:r>
              <a:rPr lang="en-US" sz="3638" dirty="0" smtClean="0"/>
              <a:t>as knives are dangerous and can lead to people being seriously injured or dead.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b="1" dirty="0" smtClean="0"/>
              <a:t>Rule of Law</a:t>
            </a:r>
            <a:r>
              <a:rPr lang="en-US" sz="3638" dirty="0" smtClean="0"/>
              <a:t> is a British Value that means everyone in the UK is expected to adhere to the law. Carrying a knife or using a knife as a weapon is illegal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b="1" dirty="0" smtClean="0"/>
              <a:t>Article 29</a:t>
            </a:r>
            <a:r>
              <a:rPr lang="en-US" sz="3638" dirty="0" smtClean="0"/>
              <a:t> of the UN Rights of Child states that children’s education should help them live peacefully. Learning about the dangers of knife crime is important in order for knife crime levels decreasing.</a:t>
            </a:r>
            <a:endParaRPr lang="en-US" sz="3638" b="1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84" y="1682000"/>
            <a:ext cx="704948" cy="15432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49213" t="27332" r="36219" b="59099"/>
          <a:stretch/>
        </p:blipFill>
        <p:spPr>
          <a:xfrm>
            <a:off x="7634458" y="3329598"/>
            <a:ext cx="2849715" cy="14930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7430378" y="4945208"/>
            <a:ext cx="3580273" cy="1790753"/>
            <a:chOff x="3539766" y="641202"/>
            <a:chExt cx="3708683" cy="1638445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539766" y="765226"/>
              <a:ext cx="3708683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645563" y="1513898"/>
              <a:ext cx="3294375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of a Child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224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In Tutor Time this week you looked at this conversation.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It highlighted one reason why people carry knives.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reason is “for safety”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people carry knives?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599" y="1949280"/>
            <a:ext cx="5519913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Other reasons why people carry knives include:</a:t>
            </a:r>
          </a:p>
          <a:p>
            <a:pPr marL="0" indent="0">
              <a:buNone/>
            </a:pPr>
            <a:endParaRPr lang="en-US" sz="3638" b="1" dirty="0"/>
          </a:p>
          <a:p>
            <a:pPr marL="742950" indent="-742950">
              <a:buAutoNum type="arabicPeriod"/>
            </a:pPr>
            <a:r>
              <a:rPr lang="en-US" sz="3638" dirty="0" smtClean="0"/>
              <a:t>For status/reputation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To feel powerful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To be accepted by a group/gang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They think everyone is carrying one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They know some family do it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Why people carry knives?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8778"/>
            <a:ext cx="2962275" cy="154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402" y="2951828"/>
            <a:ext cx="2933700" cy="156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1392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638" b="1" dirty="0"/>
          </a:p>
          <a:p>
            <a:pPr marL="742950" indent="-742950">
              <a:buAutoNum type="arabicPeriod"/>
            </a:pPr>
            <a:r>
              <a:rPr lang="en-US" sz="3638" dirty="0" smtClean="0"/>
              <a:t>For status/reputation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To feel powerful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To be accepted by a group/gang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They think everyone is carrying one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They know some family do it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For safety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Why people carry knives?</a:t>
            </a:r>
            <a:endParaRPr sz="2426" spc="27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004957" y="1072405"/>
            <a:ext cx="5187043" cy="5596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/>
              <a:t>Complete the instructions below: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 smtClean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 smtClean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 smtClean="0"/>
              <a:t>Highlight “SYV”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 smtClean="0"/>
              <a:t>Write out the reasons in order of what you think is the most common reason.</a:t>
            </a:r>
            <a:endParaRPr lang="en-US" sz="40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</p:spTree>
    <p:extLst>
      <p:ext uri="{BB962C8B-B14F-4D97-AF65-F5344CB8AC3E}">
        <p14:creationId xmlns:p14="http://schemas.microsoft.com/office/powerpoint/2010/main" val="28492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1653</Words>
  <Application>Microsoft Office PowerPoint</Application>
  <PresentationFormat>Widescreen</PresentationFormat>
  <Paragraphs>295</Paragraphs>
  <Slides>32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Franklin Gothic Book</vt:lpstr>
      <vt:lpstr>Lato</vt:lpstr>
      <vt:lpstr>LondrinaSolid-Black</vt:lpstr>
      <vt:lpstr>3_Office Theme</vt:lpstr>
      <vt:lpstr>Office Theme</vt:lpstr>
      <vt:lpstr>6_Office Theme</vt:lpstr>
      <vt:lpstr>12_Office Theme</vt:lpstr>
      <vt:lpstr>PowerPoint Presentation</vt:lpstr>
      <vt:lpstr>PowerPoint Presentation</vt:lpstr>
      <vt:lpstr>PowerPoint Presentation</vt:lpstr>
      <vt:lpstr>Tutor Time Recap</vt:lpstr>
      <vt:lpstr>Tutor Time Recap</vt:lpstr>
      <vt:lpstr>Tutor Time Recap</vt:lpstr>
      <vt:lpstr>Why people carry knives?</vt:lpstr>
      <vt:lpstr>Why people carry knives?</vt:lpstr>
      <vt:lpstr>Why people carry knives?</vt:lpstr>
      <vt:lpstr>Why people carry knives?</vt:lpstr>
      <vt:lpstr>Why people carry knives?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Risks and Consequences</vt:lpstr>
      <vt:lpstr>Risks and Consequences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Risks and Consequences</vt:lpstr>
      <vt:lpstr>Ripple Effect</vt:lpstr>
      <vt:lpstr>Ripple Effect</vt:lpstr>
      <vt:lpstr>Ripple Effect</vt:lpstr>
      <vt:lpstr>Ripple effect</vt:lpstr>
      <vt:lpstr>Reflection</vt:lpstr>
      <vt:lpstr>Support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133</cp:revision>
  <dcterms:created xsi:type="dcterms:W3CDTF">2024-08-15T13:31:51Z</dcterms:created>
  <dcterms:modified xsi:type="dcterms:W3CDTF">2025-04-14T10:29:32Z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