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828" r:id="rId3"/>
    <p:sldMasterId id="2147483840" r:id="rId4"/>
  </p:sldMasterIdLst>
  <p:notesMasterIdLst>
    <p:notesMasterId r:id="rId41"/>
  </p:notesMasterIdLst>
  <p:sldIdLst>
    <p:sldId id="640" r:id="rId5"/>
    <p:sldId id="699" r:id="rId6"/>
    <p:sldId id="702" r:id="rId7"/>
    <p:sldId id="571" r:id="rId8"/>
    <p:sldId id="641" r:id="rId9"/>
    <p:sldId id="703" r:id="rId10"/>
    <p:sldId id="704" r:id="rId11"/>
    <p:sldId id="589" r:id="rId12"/>
    <p:sldId id="682" r:id="rId13"/>
    <p:sldId id="705" r:id="rId14"/>
    <p:sldId id="686" r:id="rId15"/>
    <p:sldId id="683" r:id="rId16"/>
    <p:sldId id="706" r:id="rId17"/>
    <p:sldId id="363" r:id="rId18"/>
    <p:sldId id="364" r:id="rId19"/>
    <p:sldId id="707" r:id="rId20"/>
    <p:sldId id="553" r:id="rId21"/>
    <p:sldId id="554" r:id="rId22"/>
    <p:sldId id="708" r:id="rId23"/>
    <p:sldId id="709" r:id="rId24"/>
    <p:sldId id="710" r:id="rId25"/>
    <p:sldId id="711" r:id="rId26"/>
    <p:sldId id="713" r:id="rId27"/>
    <p:sldId id="714" r:id="rId28"/>
    <p:sldId id="715" r:id="rId29"/>
    <p:sldId id="716" r:id="rId30"/>
    <p:sldId id="712" r:id="rId31"/>
    <p:sldId id="672" r:id="rId32"/>
    <p:sldId id="688" r:id="rId33"/>
    <p:sldId id="717" r:id="rId34"/>
    <p:sldId id="718" r:id="rId35"/>
    <p:sldId id="719" r:id="rId36"/>
    <p:sldId id="720" r:id="rId37"/>
    <p:sldId id="721" r:id="rId38"/>
    <p:sldId id="698" r:id="rId39"/>
    <p:sldId id="29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lsX0auuQAz7VqAqbc7q3+w==" hashData="SmlbjPT4lgW38icoK1KDh+I9CicE4ZU7QtM7QxMGTpe/LBLGIf/ci45FFB1CEVeOnt6C+zvuAozOkwWKBqpLl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3" d="100"/>
          <a:sy n="113" d="100"/>
        </p:scale>
        <p:origin x="45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2144681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434878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6028135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874814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3136281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27993501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731893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40048053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6203788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5516498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1570599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3759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7806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05599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23484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6061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367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449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22891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1976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1389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0955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fld id="{D3305297-4383-4357-B930-5EC33D17F590}" type="datetimeFigureOut">
              <a:rPr lang="en-GB" smtClean="0">
                <a:solidFill>
                  <a:prstClr val="black">
                    <a:tint val="75000"/>
                  </a:prstClr>
                </a:solidFill>
              </a:rPr>
              <a:pPr defTabSz="914358"/>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fld id="{370EBA60-93D0-4AB8-8100-29781706C516}" type="slidenum">
              <a:rPr lang="en-GB" smtClean="0">
                <a:solidFill>
                  <a:prstClr val="black">
                    <a:tint val="75000"/>
                  </a:prstClr>
                </a:solidFill>
              </a:rPr>
              <a:pPr defTabSz="914358"/>
              <a:t>‹#›</a:t>
            </a:fld>
            <a:endParaRPr lang="en-GB">
              <a:solidFill>
                <a:prstClr val="black">
                  <a:tint val="75000"/>
                </a:prstClr>
              </a:solidFill>
            </a:endParaRPr>
          </a:p>
        </p:txBody>
      </p:sp>
    </p:spTree>
    <p:extLst>
      <p:ext uri="{BB962C8B-B14F-4D97-AF65-F5344CB8AC3E}">
        <p14:creationId xmlns:p14="http://schemas.microsoft.com/office/powerpoint/2010/main" val="323302363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35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3709708-4598-4CBA-8C1A-50815BD08AE0}"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8E61BAD-E203-4B97-BC19-4B524C7CB6B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336960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video" Target="https://www.youtube.com/embed/X0N22PMdF1U?si=h6doYxMpv02RCKfd" TargetMode="External"/><Relationship Id="rId5" Type="http://schemas.openxmlformats.org/officeDocument/2006/relationships/image" Target="../media/image14.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grpSp>
        <p:nvGrpSpPr>
          <p:cNvPr id="4" name="Group 3"/>
          <p:cNvGrpSpPr/>
          <p:nvPr/>
        </p:nvGrpSpPr>
        <p:grpSpPr>
          <a:xfrm>
            <a:off x="859" y="-8608"/>
            <a:ext cx="12190286" cy="978029"/>
            <a:chOff x="2" y="1383733"/>
            <a:chExt cx="12191998" cy="762000"/>
          </a:xfrm>
        </p:grpSpPr>
        <p:sp>
          <p:nvSpPr>
            <p:cNvPr id="5" name="Rectangle 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326">
                <a:defRPr/>
              </a:pPr>
              <a:endParaRPr lang="en-US" sz="1801">
                <a:solidFill>
                  <a:prstClr val="black"/>
                </a:solidFill>
                <a:latin typeface="Franklin Gothic Book" panose="020B0503020102020204" pitchFamily="34" charset="0"/>
              </a:endParaRPr>
            </a:p>
          </p:txBody>
        </p:sp>
        <p:sp>
          <p:nvSpPr>
            <p:cNvPr id="6" name="TextBox 5"/>
            <p:cNvSpPr txBox="1"/>
            <p:nvPr/>
          </p:nvSpPr>
          <p:spPr>
            <a:xfrm>
              <a:off x="591236" y="1535991"/>
              <a:ext cx="8248524" cy="407650"/>
            </a:xfrm>
            <a:prstGeom prst="rect">
              <a:avLst/>
            </a:prstGeom>
            <a:noFill/>
          </p:spPr>
          <p:txBody>
            <a:bodyPr wrap="square" rtlCol="0">
              <a:spAutoFit/>
            </a:bodyPr>
            <a:lstStyle/>
            <a:p>
              <a:pPr defTabSz="914326">
                <a:defRPr/>
              </a:pPr>
              <a:r>
                <a:rPr lang="en-US" sz="2800" b="1" dirty="0">
                  <a:solidFill>
                    <a:prstClr val="black"/>
                  </a:solidFill>
                  <a:latin typeface="Franklin Gothic Book" panose="020B0503020102020204" pitchFamily="34" charset="0"/>
                </a:rPr>
                <a:t>Write the date: </a:t>
              </a:r>
              <a:fld id="{E9B3C7B6-A1A6-4450-882E-8E81154708EB}" type="datetime4">
                <a:rPr lang="en-GB" sz="2800" b="1">
                  <a:solidFill>
                    <a:prstClr val="black"/>
                  </a:solidFill>
                  <a:latin typeface="Franklin Gothic Book" panose="020B0503020102020204" pitchFamily="34" charset="0"/>
                </a:rPr>
                <a:pPr defTabSz="914326">
                  <a:defRPr/>
                </a:pPr>
                <a:t>14 April 2025</a:t>
              </a:fld>
              <a:r>
                <a:rPr lang="en-US" sz="2800" b="1" dirty="0">
                  <a:solidFill>
                    <a:prstClr val="black"/>
                  </a:solidFill>
                  <a:latin typeface="Franklin Gothic Book" panose="020B0503020102020204" pitchFamily="34" charset="0"/>
                </a:rPr>
                <a:t> </a:t>
              </a:r>
            </a:p>
          </p:txBody>
        </p:sp>
        <p:pic>
          <p:nvPicPr>
            <p:cNvPr id="7" name="Picture 6"/>
            <p:cNvPicPr>
              <a:picLocks noChangeAspect="1"/>
            </p:cNvPicPr>
            <p:nvPr/>
          </p:nvPicPr>
          <p:blipFill>
            <a:blip r:embed="rId2"/>
            <a:stretch>
              <a:fillRect/>
            </a:stretch>
          </p:blipFill>
          <p:spPr>
            <a:xfrm>
              <a:off x="117764" y="1552802"/>
              <a:ext cx="473472" cy="473472"/>
            </a:xfrm>
            <a:prstGeom prst="rect">
              <a:avLst/>
            </a:prstGeom>
          </p:spPr>
        </p:pic>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9525" y="51188"/>
            <a:ext cx="6295162" cy="932167"/>
          </a:xfrm>
          <a:prstGeom prst="rect">
            <a:avLst/>
          </a:prstGeom>
        </p:spPr>
      </p:pic>
      <p:grpSp>
        <p:nvGrpSpPr>
          <p:cNvPr id="9" name="Group 8"/>
          <p:cNvGrpSpPr/>
          <p:nvPr/>
        </p:nvGrpSpPr>
        <p:grpSpPr>
          <a:xfrm>
            <a:off x="859" y="965983"/>
            <a:ext cx="12190286" cy="1425002"/>
            <a:chOff x="1" y="2129870"/>
            <a:chExt cx="12191999" cy="791775"/>
          </a:xfrm>
        </p:grpSpPr>
        <p:sp>
          <p:nvSpPr>
            <p:cNvPr id="10" name="Rectangle 9"/>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914326">
                <a:defRPr/>
              </a:pPr>
              <a:endParaRPr lang="en-US" sz="1801" kern="0">
                <a:solidFill>
                  <a:prstClr val="black"/>
                </a:solidFill>
                <a:latin typeface="Franklin Gothic Book" panose="020B0503020102020204" pitchFamily="34" charset="0"/>
              </a:endParaRPr>
            </a:p>
          </p:txBody>
        </p:sp>
        <p:pic>
          <p:nvPicPr>
            <p:cNvPr id="11" name="Picture 10"/>
            <p:cNvPicPr>
              <a:picLocks noChangeAspect="1"/>
            </p:cNvPicPr>
            <p:nvPr/>
          </p:nvPicPr>
          <p:blipFill>
            <a:blip r:embed="rId4"/>
            <a:stretch>
              <a:fillRect/>
            </a:stretch>
          </p:blipFill>
          <p:spPr>
            <a:xfrm>
              <a:off x="131695" y="2272505"/>
              <a:ext cx="476730" cy="476730"/>
            </a:xfrm>
            <a:prstGeom prst="rect">
              <a:avLst/>
            </a:prstGeom>
          </p:spPr>
        </p:pic>
        <p:sp>
          <p:nvSpPr>
            <p:cNvPr id="12" name="TextBox 11"/>
            <p:cNvSpPr txBox="1"/>
            <p:nvPr/>
          </p:nvSpPr>
          <p:spPr>
            <a:xfrm>
              <a:off x="591235" y="2152099"/>
              <a:ext cx="10203803" cy="769546"/>
            </a:xfrm>
            <a:prstGeom prst="rect">
              <a:avLst/>
            </a:prstGeom>
            <a:noFill/>
          </p:spPr>
          <p:txBody>
            <a:bodyPr wrap="square" rtlCol="0">
              <a:spAutoFit/>
            </a:bodyPr>
            <a:lstStyle/>
            <a:p>
              <a:pPr defTabSz="914326">
                <a:defRPr/>
              </a:pPr>
              <a:r>
                <a:rPr lang="en-US" sz="2800" b="1" kern="0" dirty="0">
                  <a:solidFill>
                    <a:prstClr val="black"/>
                  </a:solidFill>
                  <a:latin typeface="Franklin Gothic Book" panose="020B0503020102020204" pitchFamily="34" charset="0"/>
                </a:rPr>
                <a:t>Write the Title and Golden Thread</a:t>
              </a:r>
            </a:p>
            <a:p>
              <a:pPr defTabSz="914326">
                <a:defRPr/>
              </a:pPr>
              <a:r>
                <a:rPr lang="en-US" sz="2800" b="1" kern="0" dirty="0">
                  <a:solidFill>
                    <a:prstClr val="black"/>
                  </a:solidFill>
                  <a:latin typeface="Franklin Gothic Book" panose="020B0503020102020204" pitchFamily="34" charset="0"/>
                </a:rPr>
                <a:t>Title – </a:t>
              </a:r>
              <a:r>
                <a:rPr lang="en-US" sz="2800" kern="0" dirty="0" smtClean="0">
                  <a:solidFill>
                    <a:prstClr val="black"/>
                  </a:solidFill>
                  <a:latin typeface="Franklin Gothic Book" panose="020B0503020102020204" pitchFamily="34" charset="0"/>
                </a:rPr>
                <a:t>Equality vs Equity</a:t>
              </a:r>
              <a:endParaRPr lang="en-US" sz="2800" kern="0" dirty="0">
                <a:solidFill>
                  <a:prstClr val="black"/>
                </a:solidFill>
                <a:latin typeface="Franklin Gothic Book" panose="020B0503020102020204" pitchFamily="34" charset="0"/>
              </a:endParaRPr>
            </a:p>
            <a:p>
              <a:pPr defTabSz="914326">
                <a:defRPr/>
              </a:pPr>
              <a:r>
                <a:rPr lang="en-US" sz="2800" b="1" kern="0" dirty="0">
                  <a:solidFill>
                    <a:prstClr val="black"/>
                  </a:solidFill>
                  <a:latin typeface="Franklin Gothic Book" panose="020B0503020102020204" pitchFamily="34" charset="0"/>
                </a:rPr>
                <a:t>Golden Thread – </a:t>
              </a:r>
              <a:r>
                <a:rPr lang="en-US" sz="2800" kern="0" dirty="0">
                  <a:solidFill>
                    <a:prstClr val="black"/>
                  </a:solidFill>
                  <a:latin typeface="Franklin Gothic Book" panose="020B0503020102020204" pitchFamily="34" charset="0"/>
                </a:rPr>
                <a:t>Secure Your </a:t>
              </a:r>
              <a:r>
                <a:rPr lang="en-US" sz="2800" kern="0" dirty="0" smtClean="0">
                  <a:solidFill>
                    <a:prstClr val="black"/>
                  </a:solidFill>
                  <a:latin typeface="Franklin Gothic Book" panose="020B0503020102020204" pitchFamily="34" charset="0"/>
                </a:rPr>
                <a:t>Relationships</a:t>
              </a:r>
              <a:endParaRPr lang="en-US" sz="2800" kern="0" dirty="0">
                <a:solidFill>
                  <a:prstClr val="black"/>
                </a:solidFill>
                <a:latin typeface="Franklin Gothic Book" panose="020B0503020102020204" pitchFamily="34" charset="0"/>
              </a:endParaRPr>
            </a:p>
          </p:txBody>
        </p:sp>
      </p:grpSp>
      <p:grpSp>
        <p:nvGrpSpPr>
          <p:cNvPr id="13" name="Group 12"/>
          <p:cNvGrpSpPr/>
          <p:nvPr/>
        </p:nvGrpSpPr>
        <p:grpSpPr>
          <a:xfrm>
            <a:off x="1284" y="2333958"/>
            <a:ext cx="12190288" cy="989572"/>
            <a:chOff x="0" y="3061424"/>
            <a:chExt cx="12192000" cy="518758"/>
          </a:xfrm>
        </p:grpSpPr>
        <p:sp>
          <p:nvSpPr>
            <p:cNvPr id="14" name="Rectangle 13"/>
            <p:cNvSpPr/>
            <p:nvPr/>
          </p:nvSpPr>
          <p:spPr>
            <a:xfrm>
              <a:off x="0" y="3061424"/>
              <a:ext cx="12192000" cy="518758"/>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914326">
                <a:defRPr/>
              </a:pPr>
              <a:endParaRPr lang="en-US" sz="1801" kern="0">
                <a:solidFill>
                  <a:prstClr val="black"/>
                </a:solidFill>
                <a:latin typeface="Franklin Gothic Book" panose="020B0503020102020204" pitchFamily="34" charset="0"/>
              </a:endParaRPr>
            </a:p>
          </p:txBody>
        </p:sp>
        <p:sp>
          <p:nvSpPr>
            <p:cNvPr id="15" name="TextBox 14"/>
            <p:cNvSpPr txBox="1"/>
            <p:nvPr/>
          </p:nvSpPr>
          <p:spPr>
            <a:xfrm>
              <a:off x="632779" y="3098573"/>
              <a:ext cx="11105877" cy="274285"/>
            </a:xfrm>
            <a:prstGeom prst="rect">
              <a:avLst/>
            </a:prstGeom>
            <a:noFill/>
          </p:spPr>
          <p:txBody>
            <a:bodyPr wrap="square" rtlCol="0">
              <a:spAutoFit/>
            </a:bodyPr>
            <a:lstStyle/>
            <a:p>
              <a:pPr defTabSz="914326">
                <a:defRPr/>
              </a:pPr>
              <a:r>
                <a:rPr lang="en-US" sz="2800" b="1" kern="0" dirty="0">
                  <a:solidFill>
                    <a:prstClr val="black"/>
                  </a:solidFill>
                  <a:latin typeface="Franklin Gothic Book" panose="020B0503020102020204" pitchFamily="34" charset="0"/>
                </a:rPr>
                <a:t>Underline both using your ruler &amp; take out your </a:t>
              </a:r>
              <a:r>
                <a:rPr lang="en-US" sz="2800" b="1" kern="0" dirty="0" err="1">
                  <a:solidFill>
                    <a:prstClr val="black"/>
                  </a:solidFill>
                  <a:latin typeface="Franklin Gothic Book" panose="020B0503020102020204" pitchFamily="34" charset="0"/>
                </a:rPr>
                <a:t>oracy</a:t>
              </a:r>
              <a:r>
                <a:rPr lang="en-US" sz="2800" b="1" kern="0" dirty="0">
                  <a:solidFill>
                    <a:prstClr val="black"/>
                  </a:solidFill>
                  <a:latin typeface="Franklin Gothic Book" panose="020B0503020102020204" pitchFamily="34" charset="0"/>
                </a:rPr>
                <a:t> </a:t>
              </a:r>
              <a:r>
                <a:rPr lang="en-US" sz="2800" b="1" kern="0" dirty="0" err="1">
                  <a:solidFill>
                    <a:prstClr val="black"/>
                  </a:solidFill>
                  <a:latin typeface="Franklin Gothic Book" panose="020B0503020102020204" pitchFamily="34" charset="0"/>
                </a:rPr>
                <a:t>helpsheet</a:t>
              </a:r>
              <a:endParaRPr lang="en-US" sz="2800" b="1" kern="0" dirty="0">
                <a:solidFill>
                  <a:prstClr val="black"/>
                </a:solidFill>
                <a:latin typeface="Franklin Gothic Book" panose="020B0503020102020204" pitchFamily="34" charset="0"/>
              </a:endParaRPr>
            </a:p>
          </p:txBody>
        </p:sp>
        <p:pic>
          <p:nvPicPr>
            <p:cNvPr id="16" name="Picture 15"/>
            <p:cNvPicPr>
              <a:picLocks noChangeAspect="1"/>
            </p:cNvPicPr>
            <p:nvPr/>
          </p:nvPicPr>
          <p:blipFill>
            <a:blip r:embed="rId5"/>
            <a:stretch>
              <a:fillRect/>
            </a:stretch>
          </p:blipFill>
          <p:spPr>
            <a:xfrm>
              <a:off x="132245" y="3070535"/>
              <a:ext cx="500534" cy="500534"/>
            </a:xfrm>
            <a:prstGeom prst="rect">
              <a:avLst/>
            </a:prstGeom>
          </p:spPr>
        </p:pic>
      </p:grpSp>
      <p:sp>
        <p:nvSpPr>
          <p:cNvPr id="18" name="Rectangle 17"/>
          <p:cNvSpPr/>
          <p:nvPr/>
        </p:nvSpPr>
        <p:spPr>
          <a:xfrm>
            <a:off x="856" y="3327659"/>
            <a:ext cx="12190286" cy="3529860"/>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914326">
              <a:defRPr/>
            </a:pPr>
            <a:endParaRPr lang="en-US" sz="1801" kern="0" dirty="0">
              <a:solidFill>
                <a:prstClr val="black"/>
              </a:solidFill>
              <a:latin typeface="Franklin Gothic Book" panose="020B0503020102020204" pitchFamily="34" charset="0"/>
            </a:endParaRPr>
          </a:p>
        </p:txBody>
      </p:sp>
      <p:sp>
        <p:nvSpPr>
          <p:cNvPr id="19" name="TextBox 18"/>
          <p:cNvSpPr txBox="1"/>
          <p:nvPr/>
        </p:nvSpPr>
        <p:spPr>
          <a:xfrm>
            <a:off x="633975" y="3390954"/>
            <a:ext cx="10444108" cy="4265014"/>
          </a:xfrm>
          <a:prstGeom prst="rect">
            <a:avLst/>
          </a:prstGeom>
          <a:noFill/>
        </p:spPr>
        <p:txBody>
          <a:bodyPr wrap="square" rtlCol="0">
            <a:spAutoFit/>
          </a:bodyPr>
          <a:lstStyle/>
          <a:p>
            <a:pPr defTabSz="914326">
              <a:defRPr/>
            </a:pPr>
            <a:r>
              <a:rPr lang="en-US" sz="2426" b="1" dirty="0">
                <a:solidFill>
                  <a:prstClr val="black"/>
                </a:solidFill>
                <a:latin typeface="Franklin Gothic Book" panose="020B0503020102020204" pitchFamily="34" charset="0"/>
              </a:rPr>
              <a:t>Complete the following questions:</a:t>
            </a:r>
          </a:p>
          <a:p>
            <a:pPr defTabSz="914326">
              <a:defRPr/>
            </a:pPr>
            <a:endParaRPr lang="en-US" sz="1940" b="1"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a:solidFill>
                  <a:prstClr val="black"/>
                </a:solidFill>
                <a:latin typeface="Franklin Gothic Book" panose="020B0503020102020204" pitchFamily="34" charset="0"/>
              </a:rPr>
              <a:t>What is being described: </a:t>
            </a:r>
            <a:r>
              <a:rPr lang="en-US" sz="2400" dirty="0" smtClean="0"/>
              <a:t>“</a:t>
            </a:r>
            <a:r>
              <a:rPr lang="en-GB" sz="2400" dirty="0"/>
              <a:t>everything someone posts, likes, shares and interacts with online</a:t>
            </a:r>
            <a:r>
              <a:rPr lang="en-US" sz="2400" dirty="0"/>
              <a:t>”</a:t>
            </a:r>
          </a:p>
          <a:p>
            <a:pPr marL="457158" indent="-457158" defTabSz="914326">
              <a:buFont typeface="+mj-lt"/>
              <a:buAutoNum type="arabicPeriod"/>
              <a:defRPr/>
            </a:pPr>
            <a:endParaRPr lang="en-US" sz="2400"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smtClean="0">
                <a:solidFill>
                  <a:prstClr val="black"/>
                </a:solidFill>
                <a:latin typeface="Franklin Gothic Book" panose="020B0503020102020204" pitchFamily="34" charset="0"/>
              </a:rPr>
              <a:t>True or False – </a:t>
            </a:r>
            <a:r>
              <a:rPr lang="en-US" sz="2426" dirty="0" smtClean="0">
                <a:solidFill>
                  <a:prstClr val="black"/>
                </a:solidFill>
                <a:latin typeface="Franklin Gothic Book" panose="020B0503020102020204" pitchFamily="34" charset="0"/>
              </a:rPr>
              <a:t>Most young people carry knives</a:t>
            </a:r>
            <a:endParaRPr lang="en-US" sz="2426" b="1" dirty="0">
              <a:solidFill>
                <a:prstClr val="black"/>
              </a:solidFill>
              <a:latin typeface="Franklin Gothic Book" panose="020B0503020102020204" pitchFamily="34" charset="0"/>
            </a:endParaRPr>
          </a:p>
          <a:p>
            <a:pPr marL="457158" indent="-457158" defTabSz="914326">
              <a:buFont typeface="+mj-lt"/>
              <a:buAutoNum type="arabicPeriod"/>
              <a:defRPr/>
            </a:pPr>
            <a:endParaRPr lang="en-US" sz="2426" b="1" dirty="0">
              <a:solidFill>
                <a:prstClr val="black"/>
              </a:solidFill>
              <a:latin typeface="Franklin Gothic Book" panose="020B0503020102020204" pitchFamily="34" charset="0"/>
            </a:endParaRPr>
          </a:p>
          <a:p>
            <a:pPr marL="457158" indent="-457158" defTabSz="914326">
              <a:buFont typeface="+mj-lt"/>
              <a:buAutoNum type="arabicPeriod"/>
              <a:defRPr/>
            </a:pPr>
            <a:r>
              <a:rPr lang="en-US" sz="2426" b="1" dirty="0" smtClean="0">
                <a:solidFill>
                  <a:prstClr val="black"/>
                </a:solidFill>
                <a:latin typeface="Franklin Gothic Book" panose="020B0503020102020204" pitchFamily="34" charset="0"/>
              </a:rPr>
              <a:t>Gangs try to recruit people by showing them a glamourous lifestyle and giving free things. Are they are always free?</a:t>
            </a:r>
            <a:endParaRPr lang="en-US" sz="2426" b="1" dirty="0">
              <a:solidFill>
                <a:prstClr val="black"/>
              </a:solidFill>
              <a:latin typeface="Franklin Gothic Book" panose="020B0503020102020204" pitchFamily="34" charset="0"/>
            </a:endParaRPr>
          </a:p>
          <a:p>
            <a:pPr defTabSz="914326">
              <a:defRPr/>
            </a:pPr>
            <a:endParaRPr lang="en-US" sz="1940" b="1" dirty="0">
              <a:solidFill>
                <a:prstClr val="black"/>
              </a:solidFill>
              <a:latin typeface="Franklin Gothic Book" panose="020B0503020102020204" pitchFamily="34" charset="0"/>
            </a:endParaRPr>
          </a:p>
          <a:p>
            <a:pPr marL="457158" indent="-457158" defTabSz="914326">
              <a:buFont typeface="+mj-lt"/>
              <a:buAutoNum type="arabicPeriod"/>
              <a:defRPr/>
            </a:pPr>
            <a:endParaRPr lang="en-US" sz="1940" b="1" dirty="0">
              <a:solidFill>
                <a:prstClr val="black"/>
              </a:solidFill>
              <a:latin typeface="Franklin Gothic Book" panose="020B0503020102020204" pitchFamily="34" charset="0"/>
            </a:endParaRPr>
          </a:p>
          <a:p>
            <a:pPr defTabSz="914326">
              <a:defRPr/>
            </a:pPr>
            <a:endParaRPr lang="en-US" sz="1940" b="1" dirty="0">
              <a:solidFill>
                <a:prstClr val="black"/>
              </a:solidFill>
              <a:latin typeface="Franklin Gothic Book" panose="020B0503020102020204" pitchFamily="34" charset="0"/>
            </a:endParaRPr>
          </a:p>
        </p:txBody>
      </p:sp>
      <p:pic>
        <p:nvPicPr>
          <p:cNvPr id="20" name="Picture 19"/>
          <p:cNvPicPr>
            <a:picLocks noChangeAspect="1"/>
          </p:cNvPicPr>
          <p:nvPr/>
        </p:nvPicPr>
        <p:blipFill>
          <a:blip r:embed="rId6"/>
          <a:stretch>
            <a:fillRect/>
          </a:stretch>
        </p:blipFill>
        <p:spPr>
          <a:xfrm>
            <a:off x="141289" y="3428598"/>
            <a:ext cx="484906" cy="636130"/>
          </a:xfrm>
          <a:prstGeom prst="rect">
            <a:avLst/>
          </a:prstGeom>
        </p:spPr>
      </p:pic>
      <p:sp>
        <p:nvSpPr>
          <p:cNvPr id="21" name="Rectangle 20"/>
          <p:cNvSpPr/>
          <p:nvPr/>
        </p:nvSpPr>
        <p:spPr>
          <a:xfrm>
            <a:off x="384179" y="3938255"/>
            <a:ext cx="11087909" cy="1101297"/>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1940" b="1" kern="0" dirty="0" smtClean="0">
                <a:solidFill>
                  <a:prstClr val="white"/>
                </a:solidFill>
                <a:latin typeface="Calibri" panose="020F0502020204030204"/>
              </a:rPr>
              <a:t>Online Presence</a:t>
            </a:r>
            <a:endParaRPr lang="en-GB" sz="1940" b="1" kern="0" dirty="0">
              <a:solidFill>
                <a:prstClr val="white"/>
              </a:solidFill>
              <a:latin typeface="Calibri" panose="020F0502020204030204"/>
            </a:endParaRPr>
          </a:p>
        </p:txBody>
      </p:sp>
      <p:sp>
        <p:nvSpPr>
          <p:cNvPr id="22" name="Rectangle 21"/>
          <p:cNvSpPr/>
          <p:nvPr/>
        </p:nvSpPr>
        <p:spPr>
          <a:xfrm>
            <a:off x="384178" y="4874500"/>
            <a:ext cx="11087909" cy="91280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GB" sz="1940" b="1" kern="0" dirty="0" smtClean="0">
                <a:solidFill>
                  <a:prstClr val="white"/>
                </a:solidFill>
                <a:latin typeface="Calibri" panose="020F0502020204030204"/>
              </a:rPr>
              <a:t>False</a:t>
            </a:r>
            <a:endParaRPr lang="en-GB" sz="1940" b="1" kern="0" dirty="0">
              <a:solidFill>
                <a:prstClr val="white"/>
              </a:solidFill>
              <a:latin typeface="Calibri" panose="020F0502020204030204"/>
            </a:endParaRPr>
          </a:p>
        </p:txBody>
      </p:sp>
      <p:sp>
        <p:nvSpPr>
          <p:cNvPr id="24" name="Rectangle 23"/>
          <p:cNvSpPr/>
          <p:nvPr/>
        </p:nvSpPr>
        <p:spPr>
          <a:xfrm>
            <a:off x="385054" y="5803002"/>
            <a:ext cx="11087033" cy="912804"/>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1940" b="1" kern="0" dirty="0" smtClean="0">
                <a:solidFill>
                  <a:prstClr val="white"/>
                </a:solidFill>
                <a:latin typeface="Calibri" panose="020F0502020204030204"/>
              </a:rPr>
              <a:t>No – this will be a debt</a:t>
            </a:r>
            <a:endParaRPr lang="en-GB" sz="1940" b="1" kern="0" dirty="0">
              <a:solidFill>
                <a:prstClr val="white"/>
              </a:solidFill>
              <a:latin typeface="Calibri" panose="020F0502020204030204"/>
            </a:endParaRPr>
          </a:p>
        </p:txBody>
      </p:sp>
    </p:spTree>
    <p:extLst>
      <p:ext uri="{BB962C8B-B14F-4D97-AF65-F5344CB8AC3E}">
        <p14:creationId xmlns:p14="http://schemas.microsoft.com/office/powerpoint/2010/main" val="197050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742950" indent="-742950">
              <a:buFont typeface="Arial" panose="020B0604020202020204" pitchFamily="34" charset="0"/>
              <a:buAutoNum type="arabicPeriod"/>
            </a:pPr>
            <a:r>
              <a:rPr lang="en-US" sz="4000" dirty="0"/>
              <a:t>In the margin write “SYV” – this stands for “Secure Your Voice”</a:t>
            </a:r>
          </a:p>
          <a:p>
            <a:pPr marL="742950" indent="-742950">
              <a:buFont typeface="Arial" panose="020B0604020202020204" pitchFamily="34" charset="0"/>
              <a:buAutoNum type="arabicPeriod"/>
            </a:pPr>
            <a:r>
              <a:rPr lang="en-US" sz="4000" dirty="0"/>
              <a:t>Highlight “SYV”</a:t>
            </a:r>
            <a:endParaRPr lang="en-US" sz="3638" dirty="0"/>
          </a:p>
          <a:p>
            <a:pPr marL="742950" indent="-742950">
              <a:buFont typeface="Arial" panose="020B0604020202020204" pitchFamily="34" charset="0"/>
              <a:buAutoNum type="arabicPeriod"/>
            </a:pPr>
            <a:r>
              <a:rPr lang="en-US" sz="3638" dirty="0"/>
              <a:t>Complete the following sentence – </a:t>
            </a:r>
            <a:r>
              <a:rPr lang="en-US" sz="3638" b="1" dirty="0"/>
              <a:t>“one thing </a:t>
            </a:r>
            <a:r>
              <a:rPr lang="en-US" sz="3638" b="1" dirty="0" smtClean="0"/>
              <a:t>I learned from the video was…”</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9" name="Picture 8"/>
          <p:cNvPicPr>
            <a:picLocks noChangeAspect="1"/>
          </p:cNvPicPr>
          <p:nvPr/>
        </p:nvPicPr>
        <p:blipFill>
          <a:blip r:embed="rId4"/>
          <a:stretch>
            <a:fillRect/>
          </a:stretch>
        </p:blipFill>
        <p:spPr>
          <a:xfrm>
            <a:off x="7805687" y="1261997"/>
            <a:ext cx="3481118" cy="5114987"/>
          </a:xfrm>
          <a:prstGeom prst="rect">
            <a:avLst/>
          </a:prstGeom>
        </p:spPr>
      </p:pic>
    </p:spTree>
    <p:extLst>
      <p:ext uri="{BB962C8B-B14F-4D97-AF65-F5344CB8AC3E}">
        <p14:creationId xmlns:p14="http://schemas.microsoft.com/office/powerpoint/2010/main" val="3960560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77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question:</a:t>
            </a:r>
          </a:p>
          <a:p>
            <a:pPr marL="0" indent="0">
              <a:buNone/>
            </a:pPr>
            <a:endParaRPr lang="en-US" sz="3638" dirty="0"/>
          </a:p>
          <a:p>
            <a:pPr marL="0" indent="0">
              <a:buNone/>
            </a:pPr>
            <a:r>
              <a:rPr lang="en-US" sz="3600" b="1" dirty="0" smtClean="0"/>
              <a:t>“what did you learn from the video?”</a:t>
            </a:r>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Negative online presence</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17167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lnSpcReduction="10000"/>
          </a:bodyPr>
          <a:lstStyle/>
          <a:p>
            <a:pPr marL="0" indent="0">
              <a:buNone/>
            </a:pPr>
            <a:r>
              <a:rPr lang="en-US" sz="3638" dirty="0" smtClean="0"/>
              <a:t>Although equality and equity are similar there are some key differences.</a:t>
            </a:r>
          </a:p>
          <a:p>
            <a:pPr marL="0" indent="0">
              <a:buNone/>
            </a:pPr>
            <a:endParaRPr lang="en-US" sz="3638" dirty="0"/>
          </a:p>
          <a:p>
            <a:pPr marL="0" indent="0">
              <a:buNone/>
            </a:pPr>
            <a:r>
              <a:rPr lang="en-US" sz="3638" b="1" dirty="0" smtClean="0"/>
              <a:t>Equality</a:t>
            </a:r>
            <a:r>
              <a:rPr lang="en-US" sz="3638" dirty="0" smtClean="0"/>
              <a:t> = everyone receiving the same thing regardless of their situation</a:t>
            </a:r>
          </a:p>
          <a:p>
            <a:pPr marL="0" indent="0">
              <a:buNone/>
            </a:pPr>
            <a:endParaRPr lang="en-US" sz="3638" dirty="0"/>
          </a:p>
          <a:p>
            <a:pPr marL="0" indent="0">
              <a:buNone/>
            </a:pPr>
            <a:r>
              <a:rPr lang="en-US" sz="3638" b="1" dirty="0" smtClean="0"/>
              <a:t>Equity</a:t>
            </a:r>
            <a:r>
              <a:rPr lang="en-US" sz="3638" dirty="0" smtClean="0"/>
              <a:t> = everyone receives what they need to succeed</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Equality and Equity</a:t>
            </a:r>
            <a:endParaRPr sz="2426" spc="27" dirty="0"/>
          </a:p>
        </p:txBody>
      </p:sp>
      <p:pic>
        <p:nvPicPr>
          <p:cNvPr id="11" name="Picture 10"/>
          <p:cNvPicPr>
            <a:picLocks noChangeAspect="1"/>
          </p:cNvPicPr>
          <p:nvPr/>
        </p:nvPicPr>
        <p:blipFill>
          <a:blip r:embed="rId4"/>
          <a:stretch>
            <a:fillRect/>
          </a:stretch>
        </p:blipFill>
        <p:spPr>
          <a:xfrm>
            <a:off x="7805687" y="1261997"/>
            <a:ext cx="3481118" cy="5114987"/>
          </a:xfrm>
          <a:prstGeom prst="rect">
            <a:avLst/>
          </a:prstGeom>
        </p:spPr>
      </p:pic>
    </p:spTree>
    <p:extLst>
      <p:ext uri="{BB962C8B-B14F-4D97-AF65-F5344CB8AC3E}">
        <p14:creationId xmlns:p14="http://schemas.microsoft.com/office/powerpoint/2010/main" val="1991312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3638" dirty="0" smtClean="0"/>
              <a:t>Examples of this in school:</a:t>
            </a:r>
          </a:p>
          <a:p>
            <a:pPr marL="0" indent="0">
              <a:buNone/>
            </a:pPr>
            <a:endParaRPr lang="en-US" sz="3638" dirty="0"/>
          </a:p>
          <a:p>
            <a:pPr marL="742950" indent="-742950">
              <a:buAutoNum type="arabicPeriod"/>
            </a:pPr>
            <a:r>
              <a:rPr lang="en-US" sz="3638" dirty="0" smtClean="0"/>
              <a:t>Pupils are treated equally as they all get the same amount of time on a test</a:t>
            </a:r>
          </a:p>
          <a:p>
            <a:pPr marL="742950" indent="-742950">
              <a:buAutoNum type="arabicPeriod"/>
            </a:pPr>
            <a:endParaRPr lang="en-US" sz="3638" dirty="0"/>
          </a:p>
          <a:p>
            <a:pPr marL="742950" indent="-742950">
              <a:buAutoNum type="arabicPeriod"/>
            </a:pPr>
            <a:r>
              <a:rPr lang="en-US" sz="3638" dirty="0" smtClean="0"/>
              <a:t>However, there is also equity when it comes to tests, as those with additional needs may get extra time to complete the test</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Equality and Equity</a:t>
            </a:r>
            <a:endParaRPr sz="2426" spc="27" dirty="0"/>
          </a:p>
        </p:txBody>
      </p:sp>
      <p:pic>
        <p:nvPicPr>
          <p:cNvPr id="11" name="Picture 10"/>
          <p:cNvPicPr>
            <a:picLocks noChangeAspect="1"/>
          </p:cNvPicPr>
          <p:nvPr/>
        </p:nvPicPr>
        <p:blipFill>
          <a:blip r:embed="rId4"/>
          <a:stretch>
            <a:fillRect/>
          </a:stretch>
        </p:blipFill>
        <p:spPr>
          <a:xfrm>
            <a:off x="7805687" y="1261997"/>
            <a:ext cx="3481118" cy="5114987"/>
          </a:xfrm>
          <a:prstGeom prst="rect">
            <a:avLst/>
          </a:prstGeom>
        </p:spPr>
      </p:pic>
    </p:spTree>
    <p:extLst>
      <p:ext uri="{BB962C8B-B14F-4D97-AF65-F5344CB8AC3E}">
        <p14:creationId xmlns:p14="http://schemas.microsoft.com/office/powerpoint/2010/main" val="977681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Tree>
    <p:extLst>
      <p:ext uri="{BB962C8B-B14F-4D97-AF65-F5344CB8AC3E}">
        <p14:creationId xmlns:p14="http://schemas.microsoft.com/office/powerpoint/2010/main" val="183749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What is being described?</a:t>
            </a:r>
          </a:p>
          <a:p>
            <a:pPr marL="0" indent="0">
              <a:buNone/>
            </a:pPr>
            <a:endParaRPr lang="en-US" dirty="0" smtClean="0"/>
          </a:p>
          <a:p>
            <a:pPr marL="0" indent="0">
              <a:buNone/>
            </a:pPr>
            <a:r>
              <a:rPr lang="en-US" sz="3200" dirty="0"/>
              <a:t>“treating everyone the same regardless of their individual needs or </a:t>
            </a:r>
            <a:r>
              <a:rPr lang="en-US" sz="3200" dirty="0" smtClean="0"/>
              <a:t>circumstances”</a:t>
            </a:r>
            <a:endParaRPr lang="en-GB" sz="3200" dirty="0"/>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Equality</a:t>
            </a:r>
          </a:p>
        </p:txBody>
      </p:sp>
    </p:spTree>
    <p:extLst>
      <p:ext uri="{BB962C8B-B14F-4D97-AF65-F5344CB8AC3E}">
        <p14:creationId xmlns:p14="http://schemas.microsoft.com/office/powerpoint/2010/main" val="187071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What is being described?</a:t>
            </a:r>
          </a:p>
          <a:p>
            <a:pPr marL="0" indent="0">
              <a:buNone/>
            </a:pPr>
            <a:endParaRPr lang="en-US" dirty="0" smtClean="0"/>
          </a:p>
          <a:p>
            <a:pPr marL="0" indent="0">
              <a:buNone/>
            </a:pPr>
            <a:r>
              <a:rPr lang="en-US" sz="3200" dirty="0" smtClean="0"/>
              <a:t>“giving </a:t>
            </a:r>
            <a:r>
              <a:rPr lang="en-US" sz="3200" dirty="0"/>
              <a:t>people the resources they need based on their individual circumstances to achieve the same outcome”</a:t>
            </a:r>
            <a:endParaRPr lang="en-GB" sz="3200" dirty="0"/>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Equity</a:t>
            </a:r>
          </a:p>
        </p:txBody>
      </p:sp>
    </p:spTree>
    <p:extLst>
      <p:ext uri="{BB962C8B-B14F-4D97-AF65-F5344CB8AC3E}">
        <p14:creationId xmlns:p14="http://schemas.microsoft.com/office/powerpoint/2010/main" val="9606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dirty="0" smtClean="0"/>
              <a:t>What Golden Thread does today’s lesson relate to?</a:t>
            </a:r>
          </a:p>
          <a:p>
            <a:pPr marL="0" indent="0">
              <a:buNone/>
            </a:pPr>
            <a:endParaRPr lang="en-US" sz="2911" dirty="0">
              <a:solidFill>
                <a:prstClr val="black"/>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A – Secure your Voice</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B – Secure your Relationships</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C – Secure your Wellbeing</a:t>
            </a:r>
          </a:p>
          <a:p>
            <a:pPr marL="0" indent="0">
              <a:buNone/>
            </a:pPr>
            <a:endParaRPr lang="en-US" sz="2911" dirty="0">
              <a:solidFill>
                <a:srgbClr val="FF0000"/>
              </a:solidFill>
              <a:latin typeface="Calibri" panose="020F0502020204030204" pitchFamily="34" charset="0"/>
              <a:cs typeface="Calibri" panose="020F0502020204030204" pitchFamily="34" charset="0"/>
            </a:endParaRPr>
          </a:p>
          <a:p>
            <a:pPr marL="0" indent="0">
              <a:buNone/>
            </a:pPr>
            <a:r>
              <a:rPr lang="en-US" sz="2911" dirty="0" smtClean="0">
                <a:solidFill>
                  <a:srgbClr val="FF0000"/>
                </a:solidFill>
                <a:latin typeface="Calibri" panose="020F0502020204030204" pitchFamily="34" charset="0"/>
                <a:cs typeface="Calibri" panose="020F0502020204030204" pitchFamily="34" charset="0"/>
              </a:rPr>
              <a:t>D – Secure your Future</a:t>
            </a:r>
          </a:p>
        </p:txBody>
      </p:sp>
      <p:pic>
        <p:nvPicPr>
          <p:cNvPr id="6" name="Picture 5"/>
          <p:cNvPicPr>
            <a:picLocks noChangeAspect="1"/>
          </p:cNvPicPr>
          <p:nvPr/>
        </p:nvPicPr>
        <p:blipFill>
          <a:blip r:embed="rId4"/>
          <a:stretch>
            <a:fillRect/>
          </a:stretch>
        </p:blipFill>
        <p:spPr>
          <a:xfrm>
            <a:off x="5091533" y="3391795"/>
            <a:ext cx="974684" cy="974684"/>
          </a:xfrm>
          <a:prstGeom prst="rect">
            <a:avLst/>
          </a:prstGeom>
        </p:spPr>
      </p:pic>
    </p:spTree>
    <p:extLst>
      <p:ext uri="{BB962C8B-B14F-4D97-AF65-F5344CB8AC3E}">
        <p14:creationId xmlns:p14="http://schemas.microsoft.com/office/powerpoint/2010/main" val="97427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200" dirty="0" smtClean="0"/>
              <a:t>True or False</a:t>
            </a:r>
          </a:p>
          <a:p>
            <a:pPr marL="0" indent="0">
              <a:buNone/>
            </a:pPr>
            <a:endParaRPr lang="en-US" sz="3200" dirty="0"/>
          </a:p>
          <a:p>
            <a:pPr marL="0" indent="0">
              <a:buNone/>
            </a:pPr>
            <a:r>
              <a:rPr lang="en-US" sz="3200" dirty="0" smtClean="0"/>
              <a:t>“equality and equity are the same thing”</a:t>
            </a:r>
          </a:p>
          <a:p>
            <a:pPr marL="0" indent="0">
              <a:buNone/>
            </a:pPr>
            <a:endParaRPr lang="en-US" sz="3200" dirty="0" smtClean="0"/>
          </a:p>
          <a:p>
            <a:pPr marL="0" indent="0">
              <a:buNone/>
            </a:pPr>
            <a:r>
              <a:rPr lang="en-US" sz="3200" dirty="0" smtClean="0">
                <a:solidFill>
                  <a:srgbClr val="FF0000"/>
                </a:solidFill>
              </a:rPr>
              <a:t>A – True</a:t>
            </a:r>
          </a:p>
          <a:p>
            <a:pPr marL="0" indent="0">
              <a:buNone/>
            </a:pPr>
            <a:endParaRPr lang="en-US" sz="3200" dirty="0">
              <a:solidFill>
                <a:srgbClr val="FF0000"/>
              </a:solidFill>
            </a:endParaRPr>
          </a:p>
          <a:p>
            <a:pPr marL="0" indent="0">
              <a:buNone/>
            </a:pPr>
            <a:r>
              <a:rPr lang="en-US" sz="3200" dirty="0" smtClean="0">
                <a:solidFill>
                  <a:srgbClr val="FF0000"/>
                </a:solidFill>
              </a:rPr>
              <a:t>B – False</a:t>
            </a:r>
          </a:p>
        </p:txBody>
      </p:sp>
      <p:pic>
        <p:nvPicPr>
          <p:cNvPr id="6" name="Picture 5"/>
          <p:cNvPicPr>
            <a:picLocks noChangeAspect="1"/>
          </p:cNvPicPr>
          <p:nvPr/>
        </p:nvPicPr>
        <p:blipFill>
          <a:blip r:embed="rId4"/>
          <a:stretch>
            <a:fillRect/>
          </a:stretch>
        </p:blipFill>
        <p:spPr>
          <a:xfrm>
            <a:off x="1998885" y="4709157"/>
            <a:ext cx="974684" cy="974684"/>
          </a:xfrm>
          <a:prstGeom prst="rect">
            <a:avLst/>
          </a:prstGeom>
        </p:spPr>
      </p:pic>
    </p:spTree>
    <p:extLst>
      <p:ext uri="{BB962C8B-B14F-4D97-AF65-F5344CB8AC3E}">
        <p14:creationId xmlns:p14="http://schemas.microsoft.com/office/powerpoint/2010/main" val="261371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Equality and Equity</a:t>
            </a:r>
            <a:endParaRPr sz="2426" spc="27" dirty="0"/>
          </a:p>
        </p:txBody>
      </p:sp>
      <p:pic>
        <p:nvPicPr>
          <p:cNvPr id="2" name="Picture 1"/>
          <p:cNvPicPr>
            <a:picLocks noChangeAspect="1"/>
          </p:cNvPicPr>
          <p:nvPr/>
        </p:nvPicPr>
        <p:blipFill>
          <a:blip r:embed="rId4"/>
          <a:stretch>
            <a:fillRect/>
          </a:stretch>
        </p:blipFill>
        <p:spPr>
          <a:xfrm>
            <a:off x="7567889" y="1261997"/>
            <a:ext cx="3600953" cy="4582164"/>
          </a:xfrm>
          <a:prstGeom prst="rect">
            <a:avLst/>
          </a:prstGeom>
        </p:spPr>
      </p:pic>
      <p:sp>
        <p:nvSpPr>
          <p:cNvPr id="12" name="Content Placeholder 2"/>
          <p:cNvSpPr>
            <a:spLocks noGrp="1"/>
          </p:cNvSpPr>
          <p:nvPr>
            <p:ph idx="1"/>
          </p:nvPr>
        </p:nvSpPr>
        <p:spPr>
          <a:xfrm>
            <a:off x="670591" y="1261997"/>
            <a:ext cx="5874008" cy="5108889"/>
          </a:xfrm>
        </p:spPr>
        <p:txBody>
          <a:bodyPr>
            <a:normAutofit/>
          </a:bodyPr>
          <a:lstStyle/>
          <a:p>
            <a:pPr marL="742950" indent="-742950">
              <a:buFont typeface="Arial" panose="020B0604020202020204" pitchFamily="34" charset="0"/>
              <a:buAutoNum type="arabicPeriod"/>
            </a:pPr>
            <a:r>
              <a:rPr lang="en-US" sz="4000" dirty="0"/>
              <a:t>In the margin write “SYV” – this stands for “Secure Your Voice”</a:t>
            </a:r>
          </a:p>
          <a:p>
            <a:pPr marL="742950" indent="-742950">
              <a:buFont typeface="Arial" panose="020B0604020202020204" pitchFamily="34" charset="0"/>
              <a:buAutoNum type="arabicPeriod"/>
            </a:pPr>
            <a:r>
              <a:rPr lang="en-US" sz="4000" dirty="0"/>
              <a:t>Highlight “SYV”</a:t>
            </a:r>
            <a:endParaRPr lang="en-US" sz="3638" dirty="0"/>
          </a:p>
          <a:p>
            <a:pPr marL="742950" indent="-742950">
              <a:buFont typeface="Arial" panose="020B0604020202020204" pitchFamily="34" charset="0"/>
              <a:buAutoNum type="arabicPeriod"/>
            </a:pPr>
            <a:r>
              <a:rPr lang="en-US" sz="3638" dirty="0"/>
              <a:t>Complete the following sentence – </a:t>
            </a:r>
            <a:r>
              <a:rPr lang="en-US" sz="3638" b="1" dirty="0" smtClean="0"/>
              <a:t>“this is an example of equality/equity because…”</a:t>
            </a:r>
            <a:endParaRPr lang="en-US" sz="3638" dirty="0"/>
          </a:p>
        </p:txBody>
      </p:sp>
    </p:spTree>
    <p:extLst>
      <p:ext uri="{BB962C8B-B14F-4D97-AF65-F5344CB8AC3E}">
        <p14:creationId xmlns:p14="http://schemas.microsoft.com/office/powerpoint/2010/main" val="1980894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66118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77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question:</a:t>
            </a:r>
          </a:p>
          <a:p>
            <a:pPr marL="0" indent="0">
              <a:buNone/>
            </a:pPr>
            <a:endParaRPr lang="en-US" sz="3638" dirty="0"/>
          </a:p>
          <a:p>
            <a:pPr marL="0" indent="0">
              <a:buNone/>
            </a:pPr>
            <a:r>
              <a:rPr lang="en-US" sz="3600" b="1" dirty="0" smtClean="0"/>
              <a:t>“Did the picture show equality or equity? Why?”</a:t>
            </a:r>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Equality vs Equity</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988986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Equality and Equity</a:t>
            </a:r>
            <a:endParaRPr sz="2426" spc="27" dirty="0"/>
          </a:p>
        </p:txBody>
      </p:sp>
      <p:sp>
        <p:nvSpPr>
          <p:cNvPr id="12" name="Content Placeholder 2"/>
          <p:cNvSpPr>
            <a:spLocks noGrp="1"/>
          </p:cNvSpPr>
          <p:nvPr>
            <p:ph idx="1"/>
          </p:nvPr>
        </p:nvSpPr>
        <p:spPr>
          <a:xfrm>
            <a:off x="670591" y="1261997"/>
            <a:ext cx="5874008" cy="5108889"/>
          </a:xfrm>
        </p:spPr>
        <p:txBody>
          <a:bodyPr>
            <a:normAutofit/>
          </a:bodyPr>
          <a:lstStyle/>
          <a:p>
            <a:pPr marL="742950" indent="-742950">
              <a:buFont typeface="Arial" panose="020B0604020202020204" pitchFamily="34" charset="0"/>
              <a:buAutoNum type="arabicPeriod"/>
            </a:pPr>
            <a:r>
              <a:rPr lang="en-US" sz="4000" dirty="0"/>
              <a:t>In the margin write “SYV” – this stands for “Secure Your Voice”</a:t>
            </a:r>
          </a:p>
          <a:p>
            <a:pPr marL="742950" indent="-742950">
              <a:buFont typeface="Arial" panose="020B0604020202020204" pitchFamily="34" charset="0"/>
              <a:buAutoNum type="arabicPeriod"/>
            </a:pPr>
            <a:r>
              <a:rPr lang="en-US" sz="4000" dirty="0"/>
              <a:t>Highlight “SYV”</a:t>
            </a:r>
            <a:endParaRPr lang="en-US" sz="3638" dirty="0"/>
          </a:p>
          <a:p>
            <a:pPr marL="742950" indent="-742950">
              <a:buFont typeface="Arial" panose="020B0604020202020204" pitchFamily="34" charset="0"/>
              <a:buAutoNum type="arabicPeriod"/>
            </a:pPr>
            <a:r>
              <a:rPr lang="en-US" sz="3638" dirty="0"/>
              <a:t>Complete the following sentence – </a:t>
            </a:r>
            <a:r>
              <a:rPr lang="en-US" sz="3638" b="1" dirty="0" smtClean="0"/>
              <a:t>“this is an example of equality/equity because…”</a:t>
            </a:r>
            <a:endParaRPr lang="en-US" sz="3638" dirty="0"/>
          </a:p>
        </p:txBody>
      </p:sp>
      <p:pic>
        <p:nvPicPr>
          <p:cNvPr id="3" name="Picture 2"/>
          <p:cNvPicPr>
            <a:picLocks noChangeAspect="1"/>
          </p:cNvPicPr>
          <p:nvPr/>
        </p:nvPicPr>
        <p:blipFill>
          <a:blip r:embed="rId4"/>
          <a:stretch>
            <a:fillRect/>
          </a:stretch>
        </p:blipFill>
        <p:spPr>
          <a:xfrm>
            <a:off x="7805687" y="1568227"/>
            <a:ext cx="3562847" cy="4496427"/>
          </a:xfrm>
          <a:prstGeom prst="rect">
            <a:avLst/>
          </a:prstGeom>
        </p:spPr>
      </p:pic>
    </p:spTree>
    <p:extLst>
      <p:ext uri="{BB962C8B-B14F-4D97-AF65-F5344CB8AC3E}">
        <p14:creationId xmlns:p14="http://schemas.microsoft.com/office/powerpoint/2010/main" val="3814932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77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question:</a:t>
            </a:r>
          </a:p>
          <a:p>
            <a:pPr marL="0" indent="0">
              <a:buNone/>
            </a:pPr>
            <a:endParaRPr lang="en-US" sz="3638" dirty="0"/>
          </a:p>
          <a:p>
            <a:pPr marL="0" indent="0">
              <a:buNone/>
            </a:pPr>
            <a:r>
              <a:rPr lang="en-US" sz="3600" b="1" dirty="0" smtClean="0"/>
              <a:t>“Did the picture show equality or equity? Why?”</a:t>
            </a:r>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Equality vs Equity</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844881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Equality and Equity</a:t>
            </a:r>
            <a:endParaRPr sz="2426" spc="27" dirty="0"/>
          </a:p>
        </p:txBody>
      </p:sp>
      <p:sp>
        <p:nvSpPr>
          <p:cNvPr id="12" name="Content Placeholder 2"/>
          <p:cNvSpPr>
            <a:spLocks noGrp="1"/>
          </p:cNvSpPr>
          <p:nvPr>
            <p:ph idx="1"/>
          </p:nvPr>
        </p:nvSpPr>
        <p:spPr>
          <a:xfrm>
            <a:off x="670591" y="1261997"/>
            <a:ext cx="5874008" cy="5108889"/>
          </a:xfrm>
        </p:spPr>
        <p:txBody>
          <a:bodyPr>
            <a:normAutofit/>
          </a:bodyPr>
          <a:lstStyle/>
          <a:p>
            <a:pPr marL="742950" indent="-742950">
              <a:buFont typeface="Arial" panose="020B0604020202020204" pitchFamily="34" charset="0"/>
              <a:buAutoNum type="arabicPeriod"/>
            </a:pPr>
            <a:r>
              <a:rPr lang="en-US" sz="4000" dirty="0"/>
              <a:t>In the margin write “SYV” – this stands for “Secure Your Voice”</a:t>
            </a:r>
          </a:p>
          <a:p>
            <a:pPr marL="742950" indent="-742950">
              <a:buFont typeface="Arial" panose="020B0604020202020204" pitchFamily="34" charset="0"/>
              <a:buAutoNum type="arabicPeriod"/>
            </a:pPr>
            <a:r>
              <a:rPr lang="en-US" sz="4000" dirty="0"/>
              <a:t>Highlight “SYV”</a:t>
            </a:r>
            <a:endParaRPr lang="en-US" sz="3638" dirty="0"/>
          </a:p>
          <a:p>
            <a:pPr marL="742950" indent="-742950">
              <a:buFont typeface="Arial" panose="020B0604020202020204" pitchFamily="34" charset="0"/>
              <a:buAutoNum type="arabicPeriod"/>
            </a:pPr>
            <a:r>
              <a:rPr lang="en-US" sz="3638" dirty="0"/>
              <a:t>Complete the following sentence – </a:t>
            </a:r>
            <a:r>
              <a:rPr lang="en-US" sz="3638" b="1" dirty="0" smtClean="0"/>
              <a:t>“this is an example of equality/equity because…”</a:t>
            </a:r>
            <a:endParaRPr lang="en-US" sz="3638" dirty="0"/>
          </a:p>
        </p:txBody>
      </p:sp>
      <p:pic>
        <p:nvPicPr>
          <p:cNvPr id="3" name="Picture 2"/>
          <p:cNvPicPr>
            <a:picLocks noChangeAspect="1"/>
          </p:cNvPicPr>
          <p:nvPr/>
        </p:nvPicPr>
        <p:blipFill>
          <a:blip r:embed="rId4"/>
          <a:stretch>
            <a:fillRect/>
          </a:stretch>
        </p:blipFill>
        <p:spPr>
          <a:xfrm>
            <a:off x="6894151" y="1455174"/>
            <a:ext cx="4731979" cy="4678032"/>
          </a:xfrm>
          <a:prstGeom prst="rect">
            <a:avLst/>
          </a:prstGeom>
        </p:spPr>
      </p:pic>
    </p:spTree>
    <p:extLst>
      <p:ext uri="{BB962C8B-B14F-4D97-AF65-F5344CB8AC3E}">
        <p14:creationId xmlns:p14="http://schemas.microsoft.com/office/powerpoint/2010/main" val="942697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77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question:</a:t>
            </a:r>
          </a:p>
          <a:p>
            <a:pPr marL="0" indent="0">
              <a:buNone/>
            </a:pPr>
            <a:endParaRPr lang="en-US" sz="3638" dirty="0"/>
          </a:p>
          <a:p>
            <a:pPr marL="0" indent="0">
              <a:buNone/>
            </a:pPr>
            <a:r>
              <a:rPr lang="en-US" sz="3600" b="1" dirty="0" smtClean="0"/>
              <a:t>“Did the picture show equality or equity? Why?”</a:t>
            </a:r>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Equality vs Equity</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613295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Equality and Equity</a:t>
            </a:r>
            <a:endParaRPr sz="2426" spc="27" dirty="0"/>
          </a:p>
        </p:txBody>
      </p:sp>
      <p:sp>
        <p:nvSpPr>
          <p:cNvPr id="12" name="Content Placeholder 2"/>
          <p:cNvSpPr>
            <a:spLocks noGrp="1"/>
          </p:cNvSpPr>
          <p:nvPr>
            <p:ph idx="1"/>
          </p:nvPr>
        </p:nvSpPr>
        <p:spPr>
          <a:xfrm>
            <a:off x="670591" y="1261997"/>
            <a:ext cx="5874008" cy="5108889"/>
          </a:xfrm>
        </p:spPr>
        <p:txBody>
          <a:bodyPr>
            <a:normAutofit/>
          </a:bodyPr>
          <a:lstStyle/>
          <a:p>
            <a:pPr marL="742950" indent="-742950">
              <a:buFont typeface="Arial" panose="020B0604020202020204" pitchFamily="34" charset="0"/>
              <a:buAutoNum type="arabicPeriod"/>
            </a:pPr>
            <a:r>
              <a:rPr lang="en-US" sz="4000" dirty="0"/>
              <a:t>In the margin write “SYV” – this stands for “Secure Your Voice”</a:t>
            </a:r>
          </a:p>
          <a:p>
            <a:pPr marL="742950" indent="-742950">
              <a:buFont typeface="Arial" panose="020B0604020202020204" pitchFamily="34" charset="0"/>
              <a:buAutoNum type="arabicPeriod"/>
            </a:pPr>
            <a:r>
              <a:rPr lang="en-US" sz="4000" dirty="0"/>
              <a:t>Highlight “SYV”</a:t>
            </a:r>
            <a:endParaRPr lang="en-US" sz="3638" dirty="0"/>
          </a:p>
          <a:p>
            <a:pPr marL="742950" indent="-742950">
              <a:buFont typeface="Arial" panose="020B0604020202020204" pitchFamily="34" charset="0"/>
              <a:buAutoNum type="arabicPeriod"/>
            </a:pPr>
            <a:r>
              <a:rPr lang="en-US" sz="3638" dirty="0"/>
              <a:t>Complete the following sentence – </a:t>
            </a:r>
            <a:r>
              <a:rPr lang="en-US" sz="3638" b="1" dirty="0" smtClean="0"/>
              <a:t>“this is an example of equality/equity because…”</a:t>
            </a:r>
            <a:endParaRPr lang="en-US" sz="3638" dirty="0"/>
          </a:p>
        </p:txBody>
      </p:sp>
      <p:pic>
        <p:nvPicPr>
          <p:cNvPr id="2" name="Picture 1"/>
          <p:cNvPicPr>
            <a:picLocks noChangeAspect="1"/>
          </p:cNvPicPr>
          <p:nvPr/>
        </p:nvPicPr>
        <p:blipFill>
          <a:blip r:embed="rId4"/>
          <a:stretch>
            <a:fillRect/>
          </a:stretch>
        </p:blipFill>
        <p:spPr>
          <a:xfrm>
            <a:off x="6689546" y="1355045"/>
            <a:ext cx="5065503" cy="5015841"/>
          </a:xfrm>
          <a:prstGeom prst="rect">
            <a:avLst/>
          </a:prstGeom>
        </p:spPr>
      </p:pic>
    </p:spTree>
    <p:extLst>
      <p:ext uri="{BB962C8B-B14F-4D97-AF65-F5344CB8AC3E}">
        <p14:creationId xmlns:p14="http://schemas.microsoft.com/office/powerpoint/2010/main" val="2937796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77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question:</a:t>
            </a:r>
          </a:p>
          <a:p>
            <a:pPr marL="0" indent="0">
              <a:buNone/>
            </a:pPr>
            <a:endParaRPr lang="en-US" sz="3638" dirty="0"/>
          </a:p>
          <a:p>
            <a:pPr marL="0" indent="0">
              <a:buNone/>
            </a:pPr>
            <a:r>
              <a:rPr lang="en-US" sz="3600" b="1" dirty="0" smtClean="0"/>
              <a:t>“Did the picture show equality or equity? Why?”</a:t>
            </a:r>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Equality vs Equity</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626591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10000"/>
          </a:bodyPr>
          <a:lstStyle/>
          <a:p>
            <a:pPr marL="0" indent="0">
              <a:buNone/>
            </a:pPr>
            <a:r>
              <a:rPr lang="en-US" sz="3638" dirty="0" smtClean="0"/>
              <a:t>Although equality and equity have two separate meanings, they work together. This means that one cannot be achieved without the other.</a:t>
            </a:r>
          </a:p>
          <a:p>
            <a:pPr marL="0" indent="0">
              <a:buNone/>
            </a:pPr>
            <a:endParaRPr lang="en-US" sz="3638" dirty="0"/>
          </a:p>
          <a:p>
            <a:pPr marL="0" indent="0">
              <a:buNone/>
            </a:pPr>
            <a:r>
              <a:rPr lang="en-US" sz="3638" dirty="0" smtClean="0"/>
              <a:t>For the world to reach a place where everything is fair, just and equal, equality must be </a:t>
            </a:r>
            <a:r>
              <a:rPr lang="en-US" sz="3638" dirty="0" err="1" smtClean="0"/>
              <a:t>prioritised</a:t>
            </a:r>
            <a:r>
              <a:rPr lang="en-US" sz="3638" dirty="0" smtClean="0"/>
              <a:t>. Equity is the vehicle to achieving equality.</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Equality and Equity</a:t>
            </a:r>
            <a:endParaRPr sz="2426" spc="27" dirty="0"/>
          </a:p>
        </p:txBody>
      </p:sp>
      <p:pic>
        <p:nvPicPr>
          <p:cNvPr id="11" name="Picture 10"/>
          <p:cNvPicPr>
            <a:picLocks noChangeAspect="1"/>
          </p:cNvPicPr>
          <p:nvPr/>
        </p:nvPicPr>
        <p:blipFill>
          <a:blip r:embed="rId4"/>
          <a:stretch>
            <a:fillRect/>
          </a:stretch>
        </p:blipFill>
        <p:spPr>
          <a:xfrm>
            <a:off x="7805687" y="1261997"/>
            <a:ext cx="3481118" cy="5114987"/>
          </a:xfrm>
          <a:prstGeom prst="rect">
            <a:avLst/>
          </a:prstGeom>
        </p:spPr>
      </p:pic>
    </p:spTree>
    <p:extLst>
      <p:ext uri="{BB962C8B-B14F-4D97-AF65-F5344CB8AC3E}">
        <p14:creationId xmlns:p14="http://schemas.microsoft.com/office/powerpoint/2010/main" val="866884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Tree>
    <p:extLst>
      <p:ext uri="{BB962C8B-B14F-4D97-AF65-F5344CB8AC3E}">
        <p14:creationId xmlns:p14="http://schemas.microsoft.com/office/powerpoint/2010/main" val="321947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85000" lnSpcReduction="20000"/>
          </a:bodyPr>
          <a:lstStyle/>
          <a:p>
            <a:pPr marL="0" indent="0">
              <a:buNone/>
            </a:pPr>
            <a:r>
              <a:rPr lang="en-US" sz="3200" dirty="0" smtClean="0"/>
              <a:t>Is the below an example of a </a:t>
            </a:r>
            <a:r>
              <a:rPr lang="en-US" sz="3200" b="1" dirty="0" smtClean="0"/>
              <a:t>equality, equity </a:t>
            </a:r>
            <a:r>
              <a:rPr lang="en-US" sz="3200" dirty="0" smtClean="0"/>
              <a:t>or </a:t>
            </a:r>
            <a:r>
              <a:rPr lang="en-US" sz="3200" b="1" dirty="0" smtClean="0"/>
              <a:t>both</a:t>
            </a:r>
            <a:endParaRPr lang="en-US" sz="3200" dirty="0" smtClean="0"/>
          </a:p>
          <a:p>
            <a:pPr marL="0" indent="0">
              <a:buNone/>
            </a:pPr>
            <a:endParaRPr lang="en-US" sz="3200" dirty="0"/>
          </a:p>
          <a:p>
            <a:pPr marL="0" indent="0">
              <a:buNone/>
            </a:pPr>
            <a:r>
              <a:rPr lang="en-US" sz="3200" dirty="0" smtClean="0"/>
              <a:t>“A school has a school uniform policy that all pupils must follow. However the school appreciate that the uniform can be expensive. There is a fund for families to access if they are struggling financially to purchase the school uniform for their children”</a:t>
            </a:r>
          </a:p>
          <a:p>
            <a:pPr marL="0" indent="0">
              <a:buNone/>
            </a:pPr>
            <a:endParaRPr lang="en-US" sz="3200" dirty="0" smtClean="0"/>
          </a:p>
          <a:p>
            <a:pPr marL="0" indent="0">
              <a:buNone/>
            </a:pPr>
            <a:r>
              <a:rPr lang="en-US" sz="3200" dirty="0" smtClean="0">
                <a:solidFill>
                  <a:srgbClr val="FF0000"/>
                </a:solidFill>
              </a:rPr>
              <a:t>A – Equality</a:t>
            </a:r>
          </a:p>
          <a:p>
            <a:pPr marL="0" indent="0">
              <a:buNone/>
            </a:pPr>
            <a:endParaRPr lang="en-US" sz="3200" dirty="0">
              <a:solidFill>
                <a:srgbClr val="FF0000"/>
              </a:solidFill>
            </a:endParaRPr>
          </a:p>
          <a:p>
            <a:pPr marL="0" indent="0">
              <a:buNone/>
            </a:pPr>
            <a:r>
              <a:rPr lang="en-US" sz="3200" dirty="0" smtClean="0">
                <a:solidFill>
                  <a:srgbClr val="FF0000"/>
                </a:solidFill>
              </a:rPr>
              <a:t>B – Equity</a:t>
            </a:r>
          </a:p>
          <a:p>
            <a:pPr marL="0" indent="0">
              <a:buNone/>
            </a:pPr>
            <a:endParaRPr lang="en-US" sz="3200" dirty="0">
              <a:solidFill>
                <a:srgbClr val="FF0000"/>
              </a:solidFill>
            </a:endParaRPr>
          </a:p>
          <a:p>
            <a:pPr marL="0" indent="0">
              <a:buNone/>
            </a:pPr>
            <a:r>
              <a:rPr lang="en-US" sz="3200" dirty="0" smtClean="0">
                <a:solidFill>
                  <a:srgbClr val="FF0000"/>
                </a:solidFill>
              </a:rPr>
              <a:t>C - Both</a:t>
            </a:r>
          </a:p>
        </p:txBody>
      </p:sp>
      <p:pic>
        <p:nvPicPr>
          <p:cNvPr id="6" name="Picture 5"/>
          <p:cNvPicPr>
            <a:picLocks noChangeAspect="1"/>
          </p:cNvPicPr>
          <p:nvPr/>
        </p:nvPicPr>
        <p:blipFill>
          <a:blip r:embed="rId4"/>
          <a:stretch>
            <a:fillRect/>
          </a:stretch>
        </p:blipFill>
        <p:spPr>
          <a:xfrm>
            <a:off x="1735113" y="5296986"/>
            <a:ext cx="974684" cy="974684"/>
          </a:xfrm>
          <a:prstGeom prst="rect">
            <a:avLst/>
          </a:prstGeom>
        </p:spPr>
      </p:pic>
    </p:spTree>
    <p:extLst>
      <p:ext uri="{BB962C8B-B14F-4D97-AF65-F5344CB8AC3E}">
        <p14:creationId xmlns:p14="http://schemas.microsoft.com/office/powerpoint/2010/main" val="191485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a:t>
            </a:r>
            <a:r>
              <a:rPr kumimoji="0" lang="en-GB" sz="4000" b="0" i="0" u="sng" strike="noStrike" kern="1200" cap="none" spc="0" normalizeH="0" baseline="0" noProof="0">
                <a:ln>
                  <a:noFill/>
                </a:ln>
                <a:solidFill>
                  <a:prstClr val="black"/>
                </a:solidFill>
                <a:effectLst/>
                <a:uLnTx/>
                <a:uFillTx/>
                <a:latin typeface="Comic Sans MS" panose="030F0702030302020204" pitchFamily="66" charset="0"/>
                <a:ea typeface="+mn-ea"/>
                <a:cs typeface="+mn-cs"/>
              </a:rPr>
              <a:t>your </a:t>
            </a:r>
            <a:r>
              <a:rPr kumimoji="0" lang="en-GB" sz="4000" b="0" i="0" u="sng" strike="noStrike" kern="1200" cap="none" spc="0" normalizeH="0" baseline="0" noProof="0" smtClean="0">
                <a:ln>
                  <a:noFill/>
                </a:ln>
                <a:solidFill>
                  <a:prstClr val="black"/>
                </a:solidFill>
                <a:effectLst/>
                <a:uLnTx/>
                <a:uFillTx/>
                <a:latin typeface="Comic Sans MS" panose="030F0702030302020204" pitchFamily="66" charset="0"/>
                <a:ea typeface="+mn-ea"/>
                <a:cs typeface="+mn-cs"/>
              </a:rPr>
              <a:t>Relationships: </a:t>
            </a: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the difference between equality and equity</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9" name="Rounded Rectangle 28"/>
          <p:cNvSpPr/>
          <p:nvPr/>
        </p:nvSpPr>
        <p:spPr>
          <a:xfrm>
            <a:off x="2525775" y="1618155"/>
            <a:ext cx="1446050"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culture and diversity?</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0" name="Rounded Rectangle 29"/>
          <p:cNvSpPr/>
          <p:nvPr/>
        </p:nvSpPr>
        <p:spPr>
          <a:xfrm>
            <a:off x="4470261" y="1592857"/>
            <a:ext cx="1446050"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a:t>
            </a:r>
            <a:r>
              <a:rPr kumimoji="0" lang="en-US" sz="1400" b="0" i="0" u="none" strike="noStrike" kern="1200" cap="none" spc="0" normalizeH="0" baseline="0" noProof="0" smtClean="0">
                <a:ln>
                  <a:noFill/>
                </a:ln>
                <a:solidFill>
                  <a:prstClr val="black"/>
                </a:solidFill>
                <a:effectLst/>
                <a:uLnTx/>
                <a:uFillTx/>
                <a:latin typeface="Comic Sans MS" panose="030F0702030302020204" pitchFamily="66" charset="0"/>
                <a:ea typeface="+mn-ea"/>
                <a:cs typeface="+mn-cs"/>
              </a:rPr>
              <a:t>does inclusion mean?</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1" name="Rounded Rectangle 30"/>
          <p:cNvSpPr/>
          <p:nvPr/>
        </p:nvSpPr>
        <p:spPr>
          <a:xfrm>
            <a:off x="6414746" y="1586888"/>
            <a:ext cx="1446050"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Exploring the 9 Protected Characteristics</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2" name="Rounded Rectangle 31"/>
          <p:cNvSpPr/>
          <p:nvPr/>
        </p:nvSpPr>
        <p:spPr>
          <a:xfrm>
            <a:off x="8422755" y="1606240"/>
            <a:ext cx="1514832"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a hate crime?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3" name="Rounded Rectangle 32"/>
          <p:cNvSpPr/>
          <p:nvPr/>
        </p:nvSpPr>
        <p:spPr>
          <a:xfrm>
            <a:off x="10499546" y="1605223"/>
            <a:ext cx="1446050"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laws impact society?</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a:ln>
                  <a:noFill/>
                </a:ln>
                <a:solidFill>
                  <a:prstClr val="black"/>
                </a:solidFill>
                <a:effectLst/>
                <a:uLnTx/>
                <a:uFillTx/>
                <a:latin typeface="Comic Sans MS"/>
                <a:ea typeface="+mn-ea"/>
                <a:cs typeface="+mn-cs"/>
              </a:rPr>
              <a:t>Today we will look at:</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smtClean="0">
                <a:ln>
                  <a:noFill/>
                </a:ln>
                <a:solidFill>
                  <a:prstClr val="black"/>
                </a:solidFill>
                <a:effectLst/>
                <a:uLnTx/>
                <a:uFillTx/>
                <a:latin typeface="Comic Sans MS"/>
                <a:ea typeface="+mn-ea"/>
                <a:cs typeface="+mn-cs"/>
              </a:rPr>
              <a:t>The difference between equality and equity</a:t>
            </a: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a:ln>
                  <a:noFill/>
                </a:ln>
                <a:solidFill>
                  <a:prstClr val="black"/>
                </a:solidFill>
                <a:effectLst/>
                <a:uLnTx/>
                <a:uFillTx/>
                <a:latin typeface="Comic Sans MS"/>
                <a:ea typeface="+mn-ea"/>
                <a:cs typeface="+mn-cs"/>
              </a:rPr>
              <a:t>This includes:</a:t>
            </a:r>
          </a:p>
          <a:p>
            <a:pPr marL="138623" marR="0" lvl="0" indent="-138623" algn="l" defTabSz="554499" rtl="0" eaLnBrk="1" fontAlgn="auto" latinLnBrk="0" hangingPunct="1">
              <a:lnSpc>
                <a:spcPct val="110000"/>
              </a:lnSpc>
              <a:spcBef>
                <a:spcPts val="607"/>
              </a:spcBef>
              <a:spcAft>
                <a:spcPts val="0"/>
              </a:spcAft>
              <a:buClrTx/>
              <a:buSzTx/>
              <a:buFontTx/>
              <a:buChar char="-"/>
              <a:tabLst/>
              <a:defRPr/>
            </a:pPr>
            <a:r>
              <a:rPr kumimoji="0" lang="en-US" sz="1940" b="1" i="0" u="none" strike="noStrike" kern="1200" cap="none" spc="0" normalizeH="0" baseline="0" noProof="0" dirty="0" smtClean="0">
                <a:ln>
                  <a:noFill/>
                </a:ln>
                <a:solidFill>
                  <a:prstClr val="black"/>
                </a:solidFill>
                <a:effectLst/>
                <a:uLnTx/>
                <a:uFillTx/>
                <a:latin typeface="Comic Sans MS"/>
                <a:ea typeface="+mn-ea"/>
                <a:cs typeface="+mn-cs"/>
              </a:rPr>
              <a:t>Definition of equality and equity</a:t>
            </a:r>
          </a:p>
          <a:p>
            <a:pPr marL="138623" marR="0" lvl="0" indent="-138623" algn="l" defTabSz="554499" rtl="0" eaLnBrk="1" fontAlgn="auto" latinLnBrk="0" hangingPunct="1">
              <a:lnSpc>
                <a:spcPct val="110000"/>
              </a:lnSpc>
              <a:spcBef>
                <a:spcPts val="607"/>
              </a:spcBef>
              <a:spcAft>
                <a:spcPts val="0"/>
              </a:spcAft>
              <a:buClrTx/>
              <a:buSzTx/>
              <a:buFontTx/>
              <a:buChar char="-"/>
              <a:tabLst/>
              <a:defRPr/>
            </a:pPr>
            <a:r>
              <a:rPr kumimoji="0" lang="en-US" sz="1940" b="1" i="0" u="none" strike="noStrike" kern="1200" cap="none" spc="0" normalizeH="0" baseline="0" noProof="0" dirty="0" smtClean="0">
                <a:ln>
                  <a:noFill/>
                </a:ln>
                <a:solidFill>
                  <a:prstClr val="black"/>
                </a:solidFill>
                <a:effectLst/>
                <a:uLnTx/>
                <a:uFillTx/>
                <a:latin typeface="Comic Sans MS"/>
                <a:ea typeface="+mn-ea"/>
                <a:cs typeface="+mn-cs"/>
              </a:rPr>
              <a:t>Examples</a:t>
            </a: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Please remember that during the lesson we should not be asking any pupil or teacher personal questions.</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2183"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Your teacher can ask you questions but this will be to check your knowledge in the lesson.</a:t>
            </a:r>
          </a:p>
        </p:txBody>
      </p:sp>
    </p:spTree>
    <p:extLst>
      <p:ext uri="{BB962C8B-B14F-4D97-AF65-F5344CB8AC3E}">
        <p14:creationId xmlns:p14="http://schemas.microsoft.com/office/powerpoint/2010/main" val="6957270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92500" lnSpcReduction="10000"/>
          </a:bodyPr>
          <a:lstStyle/>
          <a:p>
            <a:pPr marL="0" indent="0">
              <a:buNone/>
            </a:pPr>
            <a:r>
              <a:rPr lang="en-US" sz="3200" dirty="0" smtClean="0"/>
              <a:t>Is the below an example of a </a:t>
            </a:r>
            <a:r>
              <a:rPr lang="en-US" sz="3200" b="1" dirty="0" smtClean="0"/>
              <a:t>equality, equity </a:t>
            </a:r>
            <a:r>
              <a:rPr lang="en-US" sz="3200" dirty="0" smtClean="0"/>
              <a:t>or </a:t>
            </a:r>
            <a:r>
              <a:rPr lang="en-US" sz="3200" b="1" dirty="0" smtClean="0"/>
              <a:t>both</a:t>
            </a:r>
            <a:endParaRPr lang="en-US" sz="3200" dirty="0" smtClean="0"/>
          </a:p>
          <a:p>
            <a:pPr marL="0" indent="0">
              <a:buNone/>
            </a:pPr>
            <a:endParaRPr lang="en-US" sz="3200" dirty="0"/>
          </a:p>
          <a:p>
            <a:pPr marL="0" indent="0">
              <a:buNone/>
            </a:pPr>
            <a:r>
              <a:rPr lang="en-US" sz="3200" dirty="0" smtClean="0"/>
              <a:t>“The spare kit room in a school’s PE department only has tracksuit bottoms, </a:t>
            </a:r>
            <a:r>
              <a:rPr lang="en-US" sz="3200" dirty="0" err="1" smtClean="0"/>
              <a:t>tshirts</a:t>
            </a:r>
            <a:r>
              <a:rPr lang="en-US" sz="3200" dirty="0" smtClean="0"/>
              <a:t> and footwear in the one size”</a:t>
            </a:r>
          </a:p>
          <a:p>
            <a:pPr marL="0" indent="0">
              <a:buNone/>
            </a:pPr>
            <a:endParaRPr lang="en-US" sz="3200" dirty="0" smtClean="0"/>
          </a:p>
          <a:p>
            <a:pPr marL="0" indent="0">
              <a:buNone/>
            </a:pPr>
            <a:r>
              <a:rPr lang="en-US" sz="3200" dirty="0" smtClean="0">
                <a:solidFill>
                  <a:srgbClr val="FF0000"/>
                </a:solidFill>
              </a:rPr>
              <a:t>A – Equality</a:t>
            </a:r>
          </a:p>
          <a:p>
            <a:pPr marL="0" indent="0">
              <a:buNone/>
            </a:pPr>
            <a:endParaRPr lang="en-US" sz="3200" dirty="0">
              <a:solidFill>
                <a:srgbClr val="FF0000"/>
              </a:solidFill>
            </a:endParaRPr>
          </a:p>
          <a:p>
            <a:pPr marL="0" indent="0">
              <a:buNone/>
            </a:pPr>
            <a:r>
              <a:rPr lang="en-US" sz="3200" dirty="0" smtClean="0">
                <a:solidFill>
                  <a:srgbClr val="FF0000"/>
                </a:solidFill>
              </a:rPr>
              <a:t>B – Equity</a:t>
            </a:r>
          </a:p>
          <a:p>
            <a:pPr marL="0" indent="0">
              <a:buNone/>
            </a:pPr>
            <a:endParaRPr lang="en-US" sz="3200" dirty="0">
              <a:solidFill>
                <a:srgbClr val="FF0000"/>
              </a:solidFill>
            </a:endParaRPr>
          </a:p>
          <a:p>
            <a:pPr marL="0" indent="0">
              <a:buNone/>
            </a:pPr>
            <a:r>
              <a:rPr lang="en-US" sz="3200" dirty="0" smtClean="0">
                <a:solidFill>
                  <a:srgbClr val="FF0000"/>
                </a:solidFill>
              </a:rPr>
              <a:t>C - Both</a:t>
            </a:r>
          </a:p>
        </p:txBody>
      </p:sp>
      <p:pic>
        <p:nvPicPr>
          <p:cNvPr id="6" name="Picture 5"/>
          <p:cNvPicPr>
            <a:picLocks noChangeAspect="1"/>
          </p:cNvPicPr>
          <p:nvPr/>
        </p:nvPicPr>
        <p:blipFill>
          <a:blip r:embed="rId4"/>
          <a:stretch>
            <a:fillRect/>
          </a:stretch>
        </p:blipFill>
        <p:spPr>
          <a:xfrm>
            <a:off x="2486227" y="3734695"/>
            <a:ext cx="974684" cy="974684"/>
          </a:xfrm>
          <a:prstGeom prst="rect">
            <a:avLst/>
          </a:prstGeom>
        </p:spPr>
      </p:pic>
    </p:spTree>
    <p:extLst>
      <p:ext uri="{BB962C8B-B14F-4D97-AF65-F5344CB8AC3E}">
        <p14:creationId xmlns:p14="http://schemas.microsoft.com/office/powerpoint/2010/main" val="299254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92500" lnSpcReduction="10000"/>
          </a:bodyPr>
          <a:lstStyle/>
          <a:p>
            <a:pPr marL="0" indent="0">
              <a:buNone/>
            </a:pPr>
            <a:r>
              <a:rPr lang="en-US" sz="3200" dirty="0" smtClean="0"/>
              <a:t>Is the below an example of a </a:t>
            </a:r>
            <a:r>
              <a:rPr lang="en-US" sz="3200" b="1" dirty="0" smtClean="0"/>
              <a:t>equality, equity </a:t>
            </a:r>
            <a:r>
              <a:rPr lang="en-US" sz="3200" dirty="0" smtClean="0"/>
              <a:t>or </a:t>
            </a:r>
            <a:r>
              <a:rPr lang="en-US" sz="3200" b="1" dirty="0" smtClean="0"/>
              <a:t>both</a:t>
            </a:r>
            <a:endParaRPr lang="en-US" sz="3200" dirty="0" smtClean="0"/>
          </a:p>
          <a:p>
            <a:pPr marL="0" indent="0">
              <a:buNone/>
            </a:pPr>
            <a:endParaRPr lang="en-US" sz="3200" dirty="0"/>
          </a:p>
          <a:p>
            <a:pPr marL="0" indent="0">
              <a:buNone/>
            </a:pPr>
            <a:r>
              <a:rPr lang="en-US" sz="3200" dirty="0" smtClean="0"/>
              <a:t>“The school library has reading books for all different abilities. This includes audiobooks and large print version of books”</a:t>
            </a:r>
          </a:p>
          <a:p>
            <a:pPr marL="0" indent="0">
              <a:buNone/>
            </a:pPr>
            <a:endParaRPr lang="en-US" sz="3200" dirty="0" smtClean="0"/>
          </a:p>
          <a:p>
            <a:pPr marL="0" indent="0">
              <a:buNone/>
            </a:pPr>
            <a:r>
              <a:rPr lang="en-US" sz="3200" dirty="0" smtClean="0">
                <a:solidFill>
                  <a:srgbClr val="FF0000"/>
                </a:solidFill>
              </a:rPr>
              <a:t>A – Equality</a:t>
            </a:r>
          </a:p>
          <a:p>
            <a:pPr marL="0" indent="0">
              <a:buNone/>
            </a:pPr>
            <a:endParaRPr lang="en-US" sz="3200" dirty="0">
              <a:solidFill>
                <a:srgbClr val="FF0000"/>
              </a:solidFill>
            </a:endParaRPr>
          </a:p>
          <a:p>
            <a:pPr marL="0" indent="0">
              <a:buNone/>
            </a:pPr>
            <a:r>
              <a:rPr lang="en-US" sz="3200" dirty="0" smtClean="0">
                <a:solidFill>
                  <a:srgbClr val="FF0000"/>
                </a:solidFill>
              </a:rPr>
              <a:t>B – Equity</a:t>
            </a:r>
          </a:p>
          <a:p>
            <a:pPr marL="0" indent="0">
              <a:buNone/>
            </a:pPr>
            <a:endParaRPr lang="en-US" sz="3200" dirty="0">
              <a:solidFill>
                <a:srgbClr val="FF0000"/>
              </a:solidFill>
            </a:endParaRPr>
          </a:p>
          <a:p>
            <a:pPr marL="0" indent="0">
              <a:buNone/>
            </a:pPr>
            <a:r>
              <a:rPr lang="en-US" sz="3200" dirty="0" smtClean="0">
                <a:solidFill>
                  <a:srgbClr val="FF0000"/>
                </a:solidFill>
              </a:rPr>
              <a:t>C - Both</a:t>
            </a:r>
          </a:p>
        </p:txBody>
      </p:sp>
      <p:pic>
        <p:nvPicPr>
          <p:cNvPr id="6" name="Picture 5"/>
          <p:cNvPicPr>
            <a:picLocks noChangeAspect="1"/>
          </p:cNvPicPr>
          <p:nvPr/>
        </p:nvPicPr>
        <p:blipFill>
          <a:blip r:embed="rId4"/>
          <a:stretch>
            <a:fillRect/>
          </a:stretch>
        </p:blipFill>
        <p:spPr>
          <a:xfrm>
            <a:off x="2143327" y="4616438"/>
            <a:ext cx="974684" cy="974684"/>
          </a:xfrm>
          <a:prstGeom prst="rect">
            <a:avLst/>
          </a:prstGeom>
        </p:spPr>
      </p:pic>
    </p:spTree>
    <p:extLst>
      <p:ext uri="{BB962C8B-B14F-4D97-AF65-F5344CB8AC3E}">
        <p14:creationId xmlns:p14="http://schemas.microsoft.com/office/powerpoint/2010/main" val="300436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fontScale="92500" lnSpcReduction="20000"/>
          </a:bodyPr>
          <a:lstStyle/>
          <a:p>
            <a:pPr marL="0" indent="0">
              <a:buNone/>
            </a:pPr>
            <a:r>
              <a:rPr lang="en-US" sz="3200" dirty="0" smtClean="0"/>
              <a:t>Is the below an example of a </a:t>
            </a:r>
            <a:r>
              <a:rPr lang="en-US" sz="3200" b="1" dirty="0" smtClean="0"/>
              <a:t>equality, equity </a:t>
            </a:r>
            <a:r>
              <a:rPr lang="en-US" sz="3200" dirty="0" smtClean="0"/>
              <a:t>or </a:t>
            </a:r>
            <a:r>
              <a:rPr lang="en-US" sz="3200" b="1" dirty="0" smtClean="0"/>
              <a:t>both</a:t>
            </a:r>
            <a:endParaRPr lang="en-US" sz="3200" dirty="0" smtClean="0"/>
          </a:p>
          <a:p>
            <a:pPr marL="0" indent="0">
              <a:buNone/>
            </a:pPr>
            <a:endParaRPr lang="en-US" sz="3200" dirty="0"/>
          </a:p>
          <a:p>
            <a:pPr marL="0" indent="0">
              <a:buNone/>
            </a:pPr>
            <a:r>
              <a:rPr lang="en-US" sz="3200" dirty="0" smtClean="0"/>
              <a:t>“A school provides after school tuition for their pupils. Anyone can attend but teachers specifically encourage pupils who are struggling the most to attend”</a:t>
            </a:r>
          </a:p>
          <a:p>
            <a:pPr marL="0" indent="0">
              <a:buNone/>
            </a:pPr>
            <a:endParaRPr lang="en-US" sz="3200" dirty="0" smtClean="0"/>
          </a:p>
          <a:p>
            <a:pPr marL="0" indent="0">
              <a:buNone/>
            </a:pPr>
            <a:r>
              <a:rPr lang="en-US" sz="3200" dirty="0" smtClean="0">
                <a:solidFill>
                  <a:srgbClr val="FF0000"/>
                </a:solidFill>
              </a:rPr>
              <a:t>A – Equality</a:t>
            </a:r>
          </a:p>
          <a:p>
            <a:pPr marL="0" indent="0">
              <a:buNone/>
            </a:pPr>
            <a:endParaRPr lang="en-US" sz="3200" dirty="0">
              <a:solidFill>
                <a:srgbClr val="FF0000"/>
              </a:solidFill>
            </a:endParaRPr>
          </a:p>
          <a:p>
            <a:pPr marL="0" indent="0">
              <a:buNone/>
            </a:pPr>
            <a:r>
              <a:rPr lang="en-US" sz="3200" dirty="0" smtClean="0">
                <a:solidFill>
                  <a:srgbClr val="FF0000"/>
                </a:solidFill>
              </a:rPr>
              <a:t>B – Equity</a:t>
            </a:r>
          </a:p>
          <a:p>
            <a:pPr marL="0" indent="0">
              <a:buNone/>
            </a:pPr>
            <a:endParaRPr lang="en-US" sz="3200" dirty="0">
              <a:solidFill>
                <a:srgbClr val="FF0000"/>
              </a:solidFill>
            </a:endParaRPr>
          </a:p>
          <a:p>
            <a:pPr marL="0" indent="0">
              <a:buNone/>
            </a:pPr>
            <a:r>
              <a:rPr lang="en-US" sz="3200" dirty="0" smtClean="0">
                <a:solidFill>
                  <a:srgbClr val="FF0000"/>
                </a:solidFill>
              </a:rPr>
              <a:t>C - Both</a:t>
            </a:r>
          </a:p>
        </p:txBody>
      </p:sp>
      <p:pic>
        <p:nvPicPr>
          <p:cNvPr id="6" name="Picture 5"/>
          <p:cNvPicPr>
            <a:picLocks noChangeAspect="1"/>
          </p:cNvPicPr>
          <p:nvPr/>
        </p:nvPicPr>
        <p:blipFill>
          <a:blip r:embed="rId4"/>
          <a:stretch>
            <a:fillRect/>
          </a:stretch>
        </p:blipFill>
        <p:spPr>
          <a:xfrm>
            <a:off x="1998885" y="5465523"/>
            <a:ext cx="974684" cy="974684"/>
          </a:xfrm>
          <a:prstGeom prst="rect">
            <a:avLst/>
          </a:prstGeom>
        </p:spPr>
      </p:pic>
    </p:spTree>
    <p:extLst>
      <p:ext uri="{BB962C8B-B14F-4D97-AF65-F5344CB8AC3E}">
        <p14:creationId xmlns:p14="http://schemas.microsoft.com/office/powerpoint/2010/main" val="264309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lnSpcReduction="10000"/>
          </a:bodyPr>
          <a:lstStyle/>
          <a:p>
            <a:pPr marL="742950" indent="-742950">
              <a:buFont typeface="Arial" panose="020B0604020202020204" pitchFamily="34" charset="0"/>
              <a:buAutoNum type="arabicPeriod"/>
            </a:pPr>
            <a:r>
              <a:rPr lang="en-US" sz="4000" dirty="0"/>
              <a:t>In the margin write “SYV” – this stands for “Secure Your Voice”</a:t>
            </a:r>
          </a:p>
          <a:p>
            <a:pPr marL="742950" indent="-742950">
              <a:buFont typeface="Arial" panose="020B0604020202020204" pitchFamily="34" charset="0"/>
              <a:buAutoNum type="arabicPeriod"/>
            </a:pPr>
            <a:r>
              <a:rPr lang="en-US" sz="4000" dirty="0"/>
              <a:t>Highlight “SYV”</a:t>
            </a:r>
            <a:endParaRPr lang="en-US" sz="3638" dirty="0"/>
          </a:p>
          <a:p>
            <a:pPr marL="742950" indent="-742950">
              <a:buFont typeface="Arial" panose="020B0604020202020204" pitchFamily="34" charset="0"/>
              <a:buAutoNum type="arabicPeriod"/>
            </a:pPr>
            <a:r>
              <a:rPr lang="en-US" sz="3638" dirty="0"/>
              <a:t>Complete the following </a:t>
            </a:r>
            <a:r>
              <a:rPr lang="en-US" sz="3638" dirty="0" smtClean="0"/>
              <a:t>sentences </a:t>
            </a:r>
            <a:r>
              <a:rPr lang="en-US" sz="3638" dirty="0"/>
              <a:t>– </a:t>
            </a:r>
            <a:endParaRPr lang="en-US" sz="3638" dirty="0" smtClean="0"/>
          </a:p>
          <a:p>
            <a:pPr marL="1200129" lvl="1" indent="-742950">
              <a:buFont typeface="Arial" panose="020B0604020202020204" pitchFamily="34" charset="0"/>
              <a:buAutoNum type="arabicPeriod"/>
            </a:pPr>
            <a:r>
              <a:rPr lang="en-US" sz="3238" b="1" dirty="0" smtClean="0"/>
              <a:t>“At Hodge Hill College there is equality as….”</a:t>
            </a:r>
          </a:p>
          <a:p>
            <a:pPr marL="1200129" lvl="1" indent="-742950">
              <a:buFont typeface="Arial" panose="020B0604020202020204" pitchFamily="34" charset="0"/>
              <a:buAutoNum type="arabicPeriod"/>
            </a:pPr>
            <a:r>
              <a:rPr lang="en-US" sz="3238" b="1" dirty="0" smtClean="0"/>
              <a:t>“At Hodge Hill College there is equity as…”</a:t>
            </a:r>
            <a:endParaRPr lang="en-US" sz="32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Equality and Equity</a:t>
            </a:r>
            <a:endParaRPr sz="2426" spc="27" dirty="0"/>
          </a:p>
        </p:txBody>
      </p:sp>
      <p:pic>
        <p:nvPicPr>
          <p:cNvPr id="11" name="Picture 10"/>
          <p:cNvPicPr>
            <a:picLocks noChangeAspect="1"/>
          </p:cNvPicPr>
          <p:nvPr/>
        </p:nvPicPr>
        <p:blipFill>
          <a:blip r:embed="rId4"/>
          <a:stretch>
            <a:fillRect/>
          </a:stretch>
        </p:blipFill>
        <p:spPr>
          <a:xfrm>
            <a:off x="7805687" y="1261997"/>
            <a:ext cx="3481118" cy="5114987"/>
          </a:xfrm>
          <a:prstGeom prst="rect">
            <a:avLst/>
          </a:prstGeom>
        </p:spPr>
      </p:pic>
    </p:spTree>
    <p:extLst>
      <p:ext uri="{BB962C8B-B14F-4D97-AF65-F5344CB8AC3E}">
        <p14:creationId xmlns:p14="http://schemas.microsoft.com/office/powerpoint/2010/main" val="2233900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775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 the question:</a:t>
            </a:r>
          </a:p>
          <a:p>
            <a:pPr marL="0" indent="0">
              <a:buNone/>
            </a:pPr>
            <a:endParaRPr lang="en-US" sz="3638" dirty="0"/>
          </a:p>
          <a:p>
            <a:pPr marL="0" indent="0">
              <a:buNone/>
            </a:pPr>
            <a:r>
              <a:rPr lang="en-US" sz="3600" b="1" dirty="0" smtClean="0"/>
              <a:t>“How does Hodge Hill College show equality and equity?”</a:t>
            </a:r>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Equality vs Equity</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179394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19" name="Title 1"/>
          <p:cNvSpPr>
            <a:spLocks noGrp="1"/>
          </p:cNvSpPr>
          <p:nvPr>
            <p:ph type="title"/>
          </p:nvPr>
        </p:nvSpPr>
        <p:spPr>
          <a:xfrm>
            <a:off x="377787" y="407417"/>
            <a:ext cx="7202743" cy="803767"/>
          </a:xfrm>
        </p:spPr>
        <p:txBody>
          <a:bodyPr>
            <a:normAutofit/>
          </a:bodyPr>
          <a:lstStyle/>
          <a:p>
            <a:r>
              <a:rPr lang="en-GB" sz="4851" dirty="0"/>
              <a:t>Support</a:t>
            </a:r>
          </a:p>
        </p:txBody>
      </p:sp>
      <p:sp>
        <p:nvSpPr>
          <p:cNvPr id="26" name="Content Placeholder 2"/>
          <p:cNvSpPr txBox="1">
            <a:spLocks/>
          </p:cNvSpPr>
          <p:nvPr/>
        </p:nvSpPr>
        <p:spPr>
          <a:xfrm>
            <a:off x="479659" y="1514486"/>
            <a:ext cx="11274994" cy="896242"/>
          </a:xfrm>
          <a:prstGeom prst="rect">
            <a:avLst/>
          </a:prstGeom>
        </p:spPr>
        <p:txBody>
          <a:bodyPr vert="horz" lIns="55445" tIns="27723" rIns="55445" bIns="27723"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914315">
              <a:buNone/>
            </a:pPr>
            <a:r>
              <a:rPr lang="en-US" sz="4366" dirty="0"/>
              <a:t>If you ever need support about </a:t>
            </a:r>
            <a:r>
              <a:rPr lang="en-US" sz="4366" dirty="0" smtClean="0"/>
              <a:t>equality or equity for </a:t>
            </a:r>
            <a:r>
              <a:rPr lang="en-US" sz="4366" dirty="0"/>
              <a:t>yourself, a friend or family member you can find it here:</a:t>
            </a:r>
          </a:p>
        </p:txBody>
      </p:sp>
      <p:pic>
        <p:nvPicPr>
          <p:cNvPr id="27" name="Picture 26"/>
          <p:cNvPicPr>
            <a:picLocks noChangeAspect="1"/>
          </p:cNvPicPr>
          <p:nvPr/>
        </p:nvPicPr>
        <p:blipFill>
          <a:blip r:embed="rId4"/>
          <a:stretch>
            <a:fillRect/>
          </a:stretch>
        </p:blipFill>
        <p:spPr>
          <a:xfrm>
            <a:off x="479658" y="2799154"/>
            <a:ext cx="4804283" cy="3221791"/>
          </a:xfrm>
          <a:prstGeom prst="rect">
            <a:avLst/>
          </a:prstGeom>
        </p:spPr>
      </p:pic>
      <p:pic>
        <p:nvPicPr>
          <p:cNvPr id="28" name="Picture 27"/>
          <p:cNvPicPr>
            <a:picLocks noChangeAspect="1"/>
          </p:cNvPicPr>
          <p:nvPr/>
        </p:nvPicPr>
        <p:blipFill>
          <a:blip r:embed="rId5"/>
          <a:stretch>
            <a:fillRect/>
          </a:stretch>
        </p:blipFill>
        <p:spPr>
          <a:xfrm>
            <a:off x="5560807" y="2601820"/>
            <a:ext cx="2161615" cy="1438457"/>
          </a:xfrm>
          <a:prstGeom prst="rect">
            <a:avLst/>
          </a:prstGeom>
        </p:spPr>
      </p:pic>
      <p:pic>
        <p:nvPicPr>
          <p:cNvPr id="29" name="Picture 28"/>
          <p:cNvPicPr>
            <a:picLocks noChangeAspect="1"/>
          </p:cNvPicPr>
          <p:nvPr/>
        </p:nvPicPr>
        <p:blipFill>
          <a:blip r:embed="rId6"/>
          <a:stretch>
            <a:fillRect/>
          </a:stretch>
        </p:blipFill>
        <p:spPr>
          <a:xfrm>
            <a:off x="5569433" y="4551237"/>
            <a:ext cx="2011098" cy="2011098"/>
          </a:xfrm>
          <a:prstGeom prst="rect">
            <a:avLst/>
          </a:prstGeom>
        </p:spPr>
      </p:pic>
      <p:sp>
        <p:nvSpPr>
          <p:cNvPr id="30" name="TextBox 29"/>
          <p:cNvSpPr txBox="1"/>
          <p:nvPr/>
        </p:nvSpPr>
        <p:spPr>
          <a:xfrm>
            <a:off x="8069173" y="2562484"/>
            <a:ext cx="2043792" cy="1883593"/>
          </a:xfrm>
          <a:prstGeom prst="rect">
            <a:avLst/>
          </a:prstGeom>
          <a:noFill/>
        </p:spPr>
        <p:txBody>
          <a:bodyPr wrap="square" rtlCol="0">
            <a:spAutoFit/>
          </a:bodyPr>
          <a:lstStyle/>
          <a:p>
            <a:pPr defTabSz="277233"/>
            <a:r>
              <a:rPr lang="en-US" sz="1940" dirty="0">
                <a:solidFill>
                  <a:srgbClr val="2A2C65"/>
                </a:solidFill>
                <a:latin typeface="Calibri" panose="020F0502020204030204" pitchFamily="34" charset="0"/>
                <a:cs typeface="Calibri" panose="020F0502020204030204" pitchFamily="34" charset="0"/>
              </a:rPr>
              <a:t>Childline.org.uk</a:t>
            </a:r>
          </a:p>
          <a:p>
            <a:pPr defTabSz="277233"/>
            <a:endParaRPr lang="en-US" sz="1940" dirty="0">
              <a:solidFill>
                <a:srgbClr val="2A2C65"/>
              </a:solidFill>
              <a:latin typeface="Calibri" panose="020F0502020204030204" pitchFamily="34" charset="0"/>
              <a:cs typeface="Calibri" panose="020F0502020204030204" pitchFamily="34" charset="0"/>
            </a:endParaRPr>
          </a:p>
          <a:p>
            <a:pPr defTabSz="277233"/>
            <a:r>
              <a:rPr lang="en-US" sz="1940" dirty="0">
                <a:solidFill>
                  <a:srgbClr val="2A2C65"/>
                </a:solidFill>
                <a:latin typeface="Calibri" panose="020F0502020204030204" pitchFamily="34" charset="0"/>
                <a:cs typeface="Calibri" panose="020F0502020204030204" pitchFamily="34" charset="0"/>
              </a:rPr>
              <a:t>Call – 08001111</a:t>
            </a:r>
          </a:p>
          <a:p>
            <a:pPr defTabSz="277233"/>
            <a:endParaRPr lang="en-US" sz="1940" dirty="0">
              <a:solidFill>
                <a:srgbClr val="2A2C65"/>
              </a:solidFill>
              <a:latin typeface="Calibri" panose="020F0502020204030204" pitchFamily="34" charset="0"/>
              <a:cs typeface="Calibri" panose="020F0502020204030204" pitchFamily="34" charset="0"/>
            </a:endParaRPr>
          </a:p>
          <a:p>
            <a:pPr defTabSz="277233"/>
            <a:r>
              <a:rPr lang="en-US" sz="1940" dirty="0">
                <a:solidFill>
                  <a:srgbClr val="2A2C65"/>
                </a:solidFill>
                <a:latin typeface="Calibri" panose="020F0502020204030204" pitchFamily="34" charset="0"/>
                <a:cs typeface="Calibri" panose="020F0502020204030204" pitchFamily="34" charset="0"/>
              </a:rPr>
              <a:t>Email or chat online for support</a:t>
            </a:r>
            <a:endParaRPr lang="en-GB" sz="1940" dirty="0">
              <a:solidFill>
                <a:srgbClr val="2A2C65"/>
              </a:solidFill>
              <a:latin typeface="Calibri" panose="020F0502020204030204" pitchFamily="34" charset="0"/>
              <a:cs typeface="Calibri" panose="020F0502020204030204" pitchFamily="34" charset="0"/>
            </a:endParaRPr>
          </a:p>
        </p:txBody>
      </p:sp>
      <p:sp>
        <p:nvSpPr>
          <p:cNvPr id="31" name="TextBox 30"/>
          <p:cNvSpPr txBox="1"/>
          <p:nvPr/>
        </p:nvSpPr>
        <p:spPr>
          <a:xfrm>
            <a:off x="7805567" y="4644581"/>
            <a:ext cx="3949085" cy="2182136"/>
          </a:xfrm>
          <a:prstGeom prst="rect">
            <a:avLst/>
          </a:prstGeom>
          <a:noFill/>
        </p:spPr>
        <p:txBody>
          <a:bodyPr wrap="square" rtlCol="0">
            <a:spAutoFit/>
          </a:bodyPr>
          <a:lstStyle/>
          <a:p>
            <a:pPr defTabSz="277233"/>
            <a:r>
              <a:rPr lang="en-US" sz="1940" dirty="0">
                <a:solidFill>
                  <a:srgbClr val="2A2C65"/>
                </a:solidFill>
                <a:latin typeface="Calibri" panose="020F0502020204030204" pitchFamily="34" charset="0"/>
                <a:cs typeface="Calibri" panose="020F0502020204030204" pitchFamily="34" charset="0"/>
              </a:rPr>
              <a:t>Themix.org.uk</a:t>
            </a:r>
          </a:p>
          <a:p>
            <a:pPr defTabSz="277233"/>
            <a:endParaRPr lang="en-US" sz="1940" dirty="0">
              <a:solidFill>
                <a:srgbClr val="2A2C65"/>
              </a:solidFill>
              <a:latin typeface="Calibri" panose="020F0502020204030204" pitchFamily="34" charset="0"/>
              <a:cs typeface="Calibri" panose="020F0502020204030204" pitchFamily="34" charset="0"/>
            </a:endParaRPr>
          </a:p>
          <a:p>
            <a:pPr defTabSz="277233"/>
            <a:r>
              <a:rPr lang="en-US" sz="1940" dirty="0">
                <a:solidFill>
                  <a:srgbClr val="2A2C65"/>
                </a:solidFill>
                <a:latin typeface="Calibri" panose="020F0502020204030204" pitchFamily="34" charset="0"/>
                <a:cs typeface="Calibri" panose="020F0502020204030204" pitchFamily="34" charset="0"/>
              </a:rPr>
              <a:t>You can email or have one-to-chat online.</a:t>
            </a:r>
          </a:p>
          <a:p>
            <a:pPr defTabSz="277233"/>
            <a:endParaRPr lang="en-US" sz="1940" dirty="0">
              <a:solidFill>
                <a:srgbClr val="2A2C65"/>
              </a:solidFill>
              <a:latin typeface="Calibri" panose="020F0502020204030204" pitchFamily="34" charset="0"/>
              <a:cs typeface="Calibri" panose="020F0502020204030204" pitchFamily="34" charset="0"/>
            </a:endParaRPr>
          </a:p>
          <a:p>
            <a:pPr defTabSz="277233"/>
            <a:r>
              <a:rPr lang="en-US" sz="1940" dirty="0">
                <a:solidFill>
                  <a:srgbClr val="2A2C65"/>
                </a:solidFill>
                <a:latin typeface="Calibri" panose="020F0502020204030204" pitchFamily="34" charset="0"/>
                <a:cs typeface="Calibri" panose="020F0502020204030204" pitchFamily="34" charset="0"/>
              </a:rPr>
              <a:t>There is also a crisis messenger which is available 24/7</a:t>
            </a:r>
            <a:endParaRPr lang="en-GB" sz="1940" dirty="0">
              <a:solidFill>
                <a:srgbClr val="2A2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44387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307841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416389"/>
          </a:xfrm>
        </p:spPr>
        <p:txBody>
          <a:bodyPr>
            <a:normAutofit fontScale="92500" lnSpcReduction="20000"/>
          </a:bodyPr>
          <a:lstStyle/>
          <a:p>
            <a:pPr marL="0" indent="0">
              <a:buNone/>
            </a:pPr>
            <a:r>
              <a:rPr lang="en-US" sz="3638" dirty="0" smtClean="0"/>
              <a:t>In your Personal Development Tutor Time activity, you started to look at the importance of equality &amp; equity</a:t>
            </a:r>
          </a:p>
          <a:p>
            <a:pPr marL="0" indent="0">
              <a:buNone/>
            </a:pPr>
            <a:endParaRPr lang="en-US" sz="3638" dirty="0"/>
          </a:p>
          <a:p>
            <a:pPr marL="0" indent="0">
              <a:buNone/>
            </a:pPr>
            <a:r>
              <a:rPr lang="en-US" sz="3638" dirty="0" smtClean="0"/>
              <a:t>In your books answer the following question:</a:t>
            </a:r>
          </a:p>
          <a:p>
            <a:pPr marL="0" indent="0">
              <a:buNone/>
            </a:pPr>
            <a:endParaRPr lang="en-US" sz="3638" dirty="0"/>
          </a:p>
          <a:p>
            <a:pPr marL="0" indent="0">
              <a:buNone/>
            </a:pPr>
            <a:r>
              <a:rPr lang="en-US" sz="3638" dirty="0" smtClean="0"/>
              <a:t>“What is the definition of equality?”</a:t>
            </a:r>
          </a:p>
          <a:p>
            <a:pPr marL="0" indent="0">
              <a:buNone/>
            </a:pPr>
            <a:endParaRPr lang="en-US" sz="3638" dirty="0"/>
          </a:p>
          <a:p>
            <a:pPr marL="0" indent="0">
              <a:buNone/>
            </a:pPr>
            <a:r>
              <a:rPr lang="en-US" sz="3638" b="1" dirty="0" smtClean="0"/>
              <a:t>Sentence starter</a:t>
            </a:r>
            <a:r>
              <a:rPr lang="en-US" sz="3638" dirty="0" smtClean="0"/>
              <a:t> – equality is…”</a:t>
            </a:r>
            <a:endParaRPr lang="en-US" sz="3638" b="1"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3" name="Picture 2"/>
          <p:cNvPicPr>
            <a:picLocks noChangeAspect="1"/>
          </p:cNvPicPr>
          <p:nvPr/>
        </p:nvPicPr>
        <p:blipFill>
          <a:blip r:embed="rId4"/>
          <a:stretch>
            <a:fillRect/>
          </a:stretch>
        </p:blipFill>
        <p:spPr>
          <a:xfrm>
            <a:off x="7805687" y="1261997"/>
            <a:ext cx="3481118" cy="5114987"/>
          </a:xfrm>
          <a:prstGeom prst="rect">
            <a:avLst/>
          </a:prstGeom>
        </p:spPr>
      </p:pic>
    </p:spTree>
    <p:extLst>
      <p:ext uri="{BB962C8B-B14F-4D97-AF65-F5344CB8AC3E}">
        <p14:creationId xmlns:p14="http://schemas.microsoft.com/office/powerpoint/2010/main" val="155511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10000"/>
          </a:bodyPr>
          <a:lstStyle/>
          <a:p>
            <a:pPr marL="0" indent="0">
              <a:buNone/>
            </a:pPr>
            <a:r>
              <a:rPr lang="en-US" sz="3638" dirty="0" smtClean="0"/>
              <a:t>Equality is:</a:t>
            </a:r>
          </a:p>
          <a:p>
            <a:pPr marL="0" indent="0">
              <a:buNone/>
            </a:pPr>
            <a:endParaRPr lang="en-US" sz="3638" b="1" dirty="0"/>
          </a:p>
          <a:p>
            <a:pPr marL="0" indent="0">
              <a:buNone/>
            </a:pPr>
            <a:r>
              <a:rPr lang="en-US" sz="3600" dirty="0" smtClean="0"/>
              <a:t>“</a:t>
            </a:r>
            <a:r>
              <a:rPr lang="en-US" sz="3600" dirty="0"/>
              <a:t>treating everyone the same regardless of their individual needs or circumstances”</a:t>
            </a:r>
            <a:endParaRPr lang="en-GB" sz="3600" dirty="0"/>
          </a:p>
          <a:p>
            <a:pPr marL="0" indent="0">
              <a:buNone/>
            </a:pPr>
            <a:endParaRPr lang="en-US" sz="3600" dirty="0"/>
          </a:p>
          <a:p>
            <a:pPr marL="0" indent="0">
              <a:buNone/>
            </a:pPr>
            <a:endParaRPr lang="en-US" sz="3638" b="1" dirty="0" smtClean="0"/>
          </a:p>
          <a:p>
            <a:pPr marL="0" indent="0">
              <a:buNone/>
            </a:pPr>
            <a:r>
              <a:rPr lang="en-US" sz="3638" b="1" dirty="0" smtClean="0"/>
              <a:t>Task</a:t>
            </a:r>
            <a:r>
              <a:rPr lang="en-US" sz="3638" dirty="0" smtClean="0"/>
              <a:t> – use your red pen to add to the definition you had written down.</a:t>
            </a:r>
            <a:endParaRPr lang="en-US" sz="3638" b="1"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11" name="Picture 10"/>
          <p:cNvPicPr>
            <a:picLocks noChangeAspect="1"/>
          </p:cNvPicPr>
          <p:nvPr/>
        </p:nvPicPr>
        <p:blipFill>
          <a:blip r:embed="rId4"/>
          <a:stretch>
            <a:fillRect/>
          </a:stretch>
        </p:blipFill>
        <p:spPr>
          <a:xfrm>
            <a:off x="7805687" y="1261997"/>
            <a:ext cx="3481118" cy="5114987"/>
          </a:xfrm>
          <a:prstGeom prst="rect">
            <a:avLst/>
          </a:prstGeom>
        </p:spPr>
      </p:pic>
    </p:spTree>
    <p:extLst>
      <p:ext uri="{BB962C8B-B14F-4D97-AF65-F5344CB8AC3E}">
        <p14:creationId xmlns:p14="http://schemas.microsoft.com/office/powerpoint/2010/main" val="4166806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416389"/>
          </a:xfrm>
        </p:spPr>
        <p:txBody>
          <a:bodyPr>
            <a:normAutofit fontScale="92500" lnSpcReduction="20000"/>
          </a:bodyPr>
          <a:lstStyle/>
          <a:p>
            <a:pPr marL="0" indent="0">
              <a:buNone/>
            </a:pPr>
            <a:r>
              <a:rPr lang="en-US" sz="3638" dirty="0" smtClean="0"/>
              <a:t>In your Personal Development Tutor Time activity, you started to look at the importance of online presence</a:t>
            </a:r>
          </a:p>
          <a:p>
            <a:pPr marL="0" indent="0">
              <a:buNone/>
            </a:pPr>
            <a:endParaRPr lang="en-US" sz="3638" dirty="0"/>
          </a:p>
          <a:p>
            <a:pPr marL="0" indent="0">
              <a:buNone/>
            </a:pPr>
            <a:r>
              <a:rPr lang="en-US" sz="3638" dirty="0" smtClean="0"/>
              <a:t>In your books answer the following question:</a:t>
            </a:r>
          </a:p>
          <a:p>
            <a:pPr marL="0" indent="0">
              <a:buNone/>
            </a:pPr>
            <a:endParaRPr lang="en-US" sz="3638" dirty="0"/>
          </a:p>
          <a:p>
            <a:pPr marL="0" indent="0">
              <a:buNone/>
            </a:pPr>
            <a:r>
              <a:rPr lang="en-US" sz="3638" dirty="0" smtClean="0"/>
              <a:t>“What is the definition of equity?”</a:t>
            </a:r>
          </a:p>
          <a:p>
            <a:pPr marL="0" indent="0">
              <a:buNone/>
            </a:pPr>
            <a:endParaRPr lang="en-US" sz="3638" dirty="0"/>
          </a:p>
          <a:p>
            <a:pPr marL="0" indent="0">
              <a:buNone/>
            </a:pPr>
            <a:r>
              <a:rPr lang="en-US" sz="3638" b="1" dirty="0" smtClean="0"/>
              <a:t>Sentence starter</a:t>
            </a:r>
            <a:r>
              <a:rPr lang="en-US" sz="3638" dirty="0" smtClean="0"/>
              <a:t> – equity is…”</a:t>
            </a:r>
            <a:endParaRPr lang="en-US" sz="3638" b="1"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3" name="Picture 2"/>
          <p:cNvPicPr>
            <a:picLocks noChangeAspect="1"/>
          </p:cNvPicPr>
          <p:nvPr/>
        </p:nvPicPr>
        <p:blipFill>
          <a:blip r:embed="rId4"/>
          <a:stretch>
            <a:fillRect/>
          </a:stretch>
        </p:blipFill>
        <p:spPr>
          <a:xfrm>
            <a:off x="7805687" y="1261997"/>
            <a:ext cx="3481118" cy="5114987"/>
          </a:xfrm>
          <a:prstGeom prst="rect">
            <a:avLst/>
          </a:prstGeom>
        </p:spPr>
      </p:pic>
    </p:spTree>
    <p:extLst>
      <p:ext uri="{BB962C8B-B14F-4D97-AF65-F5344CB8AC3E}">
        <p14:creationId xmlns:p14="http://schemas.microsoft.com/office/powerpoint/2010/main" val="239810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3638" dirty="0" smtClean="0"/>
              <a:t>Equity is:</a:t>
            </a:r>
          </a:p>
          <a:p>
            <a:pPr marL="0" indent="0">
              <a:buNone/>
            </a:pPr>
            <a:endParaRPr lang="en-US" sz="3638" b="1" dirty="0"/>
          </a:p>
          <a:p>
            <a:pPr marL="0" indent="0">
              <a:buNone/>
            </a:pPr>
            <a:r>
              <a:rPr lang="en-US" sz="3600" dirty="0" smtClean="0"/>
              <a:t>“</a:t>
            </a:r>
            <a:r>
              <a:rPr lang="en-US" sz="3600" dirty="0"/>
              <a:t>giving people the resources they need based on their individual circumstances to achieve the same </a:t>
            </a:r>
            <a:r>
              <a:rPr lang="en-US" sz="3600" dirty="0" smtClean="0"/>
              <a:t>outcome”</a:t>
            </a:r>
            <a:endParaRPr lang="en-GB" sz="3600" dirty="0"/>
          </a:p>
          <a:p>
            <a:pPr marL="0" indent="0">
              <a:buNone/>
            </a:pPr>
            <a:endParaRPr lang="en-US" sz="3600" dirty="0"/>
          </a:p>
          <a:p>
            <a:pPr marL="0" indent="0">
              <a:buNone/>
            </a:pPr>
            <a:endParaRPr lang="en-US" sz="3638" b="1" dirty="0" smtClean="0"/>
          </a:p>
          <a:p>
            <a:pPr marL="0" indent="0">
              <a:buNone/>
            </a:pPr>
            <a:r>
              <a:rPr lang="en-US" sz="3638" b="1" dirty="0" smtClean="0"/>
              <a:t>Task</a:t>
            </a:r>
            <a:r>
              <a:rPr lang="en-US" sz="3638" dirty="0" smtClean="0"/>
              <a:t> – use your red pen to add to the definition you had written down.</a:t>
            </a:r>
            <a:endParaRPr lang="en-US" sz="3638" b="1"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9" name="Picture 8"/>
          <p:cNvPicPr>
            <a:picLocks noChangeAspect="1"/>
          </p:cNvPicPr>
          <p:nvPr/>
        </p:nvPicPr>
        <p:blipFill>
          <a:blip r:embed="rId4"/>
          <a:stretch>
            <a:fillRect/>
          </a:stretch>
        </p:blipFill>
        <p:spPr>
          <a:xfrm>
            <a:off x="7805687" y="1261997"/>
            <a:ext cx="3481118" cy="5114987"/>
          </a:xfrm>
          <a:prstGeom prst="rect">
            <a:avLst/>
          </a:prstGeom>
        </p:spPr>
      </p:pic>
    </p:spTree>
    <p:extLst>
      <p:ext uri="{BB962C8B-B14F-4D97-AF65-F5344CB8AC3E}">
        <p14:creationId xmlns:p14="http://schemas.microsoft.com/office/powerpoint/2010/main" val="1183166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072405"/>
            <a:ext cx="5874008" cy="6118519"/>
          </a:xfrm>
        </p:spPr>
        <p:txBody>
          <a:bodyPr>
            <a:normAutofit fontScale="62500" lnSpcReduction="20000"/>
          </a:bodyPr>
          <a:lstStyle/>
          <a:p>
            <a:pPr marL="0" indent="0">
              <a:buNone/>
            </a:pPr>
            <a:r>
              <a:rPr lang="en-US" sz="3638" dirty="0" smtClean="0"/>
              <a:t>This links to the Golden Thread of </a:t>
            </a:r>
            <a:r>
              <a:rPr lang="en-US" sz="3638" b="1" dirty="0" smtClean="0"/>
              <a:t>“Secure your Relationships” </a:t>
            </a:r>
            <a:r>
              <a:rPr lang="en-US" sz="3638" dirty="0" smtClean="0"/>
              <a:t>as relationships will strengthen if people are treated with fairness and respect for their circumstances</a:t>
            </a:r>
          </a:p>
          <a:p>
            <a:pPr marL="0" indent="0">
              <a:buNone/>
            </a:pPr>
            <a:endParaRPr lang="en-US" sz="3638" b="1" dirty="0"/>
          </a:p>
          <a:p>
            <a:pPr marL="0" indent="0">
              <a:buNone/>
            </a:pPr>
            <a:r>
              <a:rPr lang="en-US" sz="3638" b="1" dirty="0" smtClean="0"/>
              <a:t>Rule of Law</a:t>
            </a:r>
            <a:r>
              <a:rPr lang="en-US" sz="3638" dirty="0" smtClean="0"/>
              <a:t> is a British Value that means everyone in the UK is expected to adhere to the law. There are equality laws which mean people should not be treated unfairly for any reason</a:t>
            </a:r>
          </a:p>
          <a:p>
            <a:pPr marL="0" indent="0">
              <a:buNone/>
            </a:pPr>
            <a:endParaRPr lang="en-US" sz="3638" b="1" dirty="0"/>
          </a:p>
          <a:p>
            <a:pPr marL="0" indent="0">
              <a:buNone/>
            </a:pPr>
            <a:r>
              <a:rPr lang="en-US" sz="3638" b="1" dirty="0" smtClean="0"/>
              <a:t>Article 2</a:t>
            </a:r>
            <a:r>
              <a:rPr lang="en-US" sz="3638" dirty="0" smtClean="0"/>
              <a:t> states that all children have rights and no child should be treated unfairly. There are lots of ways at Hodge Hill College that equality and equity are shown to all pupils.</a:t>
            </a:r>
          </a:p>
          <a:p>
            <a:pPr marL="0" indent="0">
              <a:buNone/>
            </a:pPr>
            <a:endParaRPr lang="en-US" sz="3638" b="1" dirty="0"/>
          </a:p>
          <a:p>
            <a:pPr marL="0" indent="0">
              <a:buNone/>
            </a:pPr>
            <a:r>
              <a:rPr lang="en-US" sz="3638" dirty="0" smtClean="0"/>
              <a:t>The Equality Act (2010) sets out 9 Protected Characteristics which means people who identify with these characteristics should not be treated any differently</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Tutor Time Recap</a:t>
            </a:r>
            <a:endParaRPr sz="2426" spc="27" dirty="0"/>
          </a:p>
        </p:txBody>
      </p:sp>
      <p:pic>
        <p:nvPicPr>
          <p:cNvPr id="11" name="Picture 10"/>
          <p:cNvPicPr>
            <a:picLocks noChangeAspect="1"/>
          </p:cNvPicPr>
          <p:nvPr/>
        </p:nvPicPr>
        <p:blipFill rotWithShape="1">
          <a:blip r:embed="rId4"/>
          <a:srcRect l="49213" t="27332" r="36219" b="59099"/>
          <a:stretch/>
        </p:blipFill>
        <p:spPr>
          <a:xfrm>
            <a:off x="7943508" y="2385982"/>
            <a:ext cx="2849715" cy="1493012"/>
          </a:xfrm>
          <a:prstGeom prst="rect">
            <a:avLst/>
          </a:prstGeom>
        </p:spPr>
      </p:pic>
      <p:grpSp>
        <p:nvGrpSpPr>
          <p:cNvPr id="12" name="Group 11">
            <a:extLst>
              <a:ext uri="{FF2B5EF4-FFF2-40B4-BE49-F238E27FC236}">
                <a16:creationId xmlns:a16="http://schemas.microsoft.com/office/drawing/2014/main" id="{3223EBB9-3A7F-C565-EAA7-0BB380AF50A5}"/>
              </a:ext>
            </a:extLst>
          </p:cNvPr>
          <p:cNvGrpSpPr/>
          <p:nvPr/>
        </p:nvGrpSpPr>
        <p:grpSpPr>
          <a:xfrm>
            <a:off x="7909556" y="3864199"/>
            <a:ext cx="3169458" cy="1504578"/>
            <a:chOff x="3499167" y="641202"/>
            <a:chExt cx="3789882" cy="1638445"/>
          </a:xfrm>
        </p:grpSpPr>
        <p:sp>
          <p:nvSpPr>
            <p:cNvPr id="13" name="Freeform 12">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499167" y="665738"/>
              <a:ext cx="3789882" cy="83790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02907" y="1414411"/>
              <a:ext cx="3379688" cy="83790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of a Child</a:t>
              </a:r>
            </a:p>
          </p:txBody>
        </p:sp>
      </p:grpSp>
      <p:pic>
        <p:nvPicPr>
          <p:cNvPr id="16" name="Picture 15"/>
          <p:cNvPicPr>
            <a:picLocks noChangeAspect="1"/>
          </p:cNvPicPr>
          <p:nvPr/>
        </p:nvPicPr>
        <p:blipFill>
          <a:blip r:embed="rId5"/>
          <a:stretch>
            <a:fillRect/>
          </a:stretch>
        </p:blipFill>
        <p:spPr>
          <a:xfrm>
            <a:off x="7527453" y="979989"/>
            <a:ext cx="3611772" cy="1364020"/>
          </a:xfrm>
          <a:prstGeom prst="rect">
            <a:avLst/>
          </a:prstGeom>
        </p:spPr>
      </p:pic>
      <p:pic>
        <p:nvPicPr>
          <p:cNvPr id="2" name="Picture 1"/>
          <p:cNvPicPr>
            <a:picLocks noChangeAspect="1"/>
          </p:cNvPicPr>
          <p:nvPr/>
        </p:nvPicPr>
        <p:blipFill>
          <a:blip r:embed="rId6"/>
          <a:stretch>
            <a:fillRect/>
          </a:stretch>
        </p:blipFill>
        <p:spPr>
          <a:xfrm>
            <a:off x="7177604" y="5255173"/>
            <a:ext cx="4633362" cy="1603387"/>
          </a:xfrm>
          <a:prstGeom prst="rect">
            <a:avLst/>
          </a:prstGeom>
        </p:spPr>
      </p:pic>
    </p:spTree>
    <p:extLst>
      <p:ext uri="{BB962C8B-B14F-4D97-AF65-F5344CB8AC3E}">
        <p14:creationId xmlns:p14="http://schemas.microsoft.com/office/powerpoint/2010/main" val="1262249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Equality vs Equity</a:t>
            </a:r>
            <a:endParaRPr sz="2426" spc="27" dirty="0"/>
          </a:p>
        </p:txBody>
      </p:sp>
      <p:pic>
        <p:nvPicPr>
          <p:cNvPr id="3" name="X0N22PMdF1U"/>
          <p:cNvPicPr>
            <a:picLocks noRot="1" noChangeAspect="1"/>
          </p:cNvPicPr>
          <p:nvPr>
            <a:videoFile r:link="rId1"/>
          </p:nvPr>
        </p:nvPicPr>
        <p:blipFill>
          <a:blip r:embed="rId5"/>
          <a:stretch>
            <a:fillRect/>
          </a:stretch>
        </p:blipFill>
        <p:spPr>
          <a:xfrm>
            <a:off x="1081580" y="1165449"/>
            <a:ext cx="9842235" cy="5536257"/>
          </a:xfrm>
          <a:prstGeom prst="rect">
            <a:avLst/>
          </a:prstGeom>
        </p:spPr>
      </p:pic>
    </p:spTree>
    <p:extLst>
      <p:ext uri="{BB962C8B-B14F-4D97-AF65-F5344CB8AC3E}">
        <p14:creationId xmlns:p14="http://schemas.microsoft.com/office/powerpoint/2010/main" val="1735769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3.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1564</TotalTime>
  <Words>1785</Words>
  <Application>Microsoft Office PowerPoint</Application>
  <PresentationFormat>Widescreen</PresentationFormat>
  <Paragraphs>276</Paragraphs>
  <Slides>36</Slides>
  <Notes>0</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36</vt:i4>
      </vt:variant>
    </vt:vector>
  </HeadingPairs>
  <TitlesOfParts>
    <vt:vector size="47" baseType="lpstr">
      <vt:lpstr>Arial</vt:lpstr>
      <vt:lpstr>Calibri</vt:lpstr>
      <vt:lpstr>Calibri Light</vt:lpstr>
      <vt:lpstr>Comic Sans MS</vt:lpstr>
      <vt:lpstr>Franklin Gothic Book</vt:lpstr>
      <vt:lpstr>Lato</vt:lpstr>
      <vt:lpstr>LondrinaSolid-Black</vt:lpstr>
      <vt:lpstr>3_Office Theme</vt:lpstr>
      <vt:lpstr>Office Theme</vt:lpstr>
      <vt:lpstr>12_Office Theme</vt:lpstr>
      <vt:lpstr>1_Office Theme</vt:lpstr>
      <vt:lpstr>PowerPoint Presentation</vt:lpstr>
      <vt:lpstr>PowerPoint Presentation</vt:lpstr>
      <vt:lpstr>PowerPoint Presentation</vt:lpstr>
      <vt:lpstr>Tutor Time Recap</vt:lpstr>
      <vt:lpstr>Tutor Time Recap</vt:lpstr>
      <vt:lpstr>Tutor Time Recap</vt:lpstr>
      <vt:lpstr>Tutor Time Recap</vt:lpstr>
      <vt:lpstr>Tutor Time Recap</vt:lpstr>
      <vt:lpstr>Equality vs Equity</vt:lpstr>
      <vt:lpstr>Tutor Time Recap</vt:lpstr>
      <vt:lpstr>Negative online presence</vt:lpstr>
      <vt:lpstr>Equality and Equity</vt:lpstr>
      <vt:lpstr>Equality and Equity</vt:lpstr>
      <vt:lpstr>Hinge Questions – whiteboard activity</vt:lpstr>
      <vt:lpstr>Hinge Questions – whiteboard activity</vt:lpstr>
      <vt:lpstr>Hinge Questions – whiteboard activity</vt:lpstr>
      <vt:lpstr>Hinge Questions – whiteboard activity</vt:lpstr>
      <vt:lpstr>Hinge Questions – whiteboard activity</vt:lpstr>
      <vt:lpstr>Equality and Equity</vt:lpstr>
      <vt:lpstr>Equality vs Equity</vt:lpstr>
      <vt:lpstr>Equality and Equity</vt:lpstr>
      <vt:lpstr>Equality vs Equity</vt:lpstr>
      <vt:lpstr>Equality and Equity</vt:lpstr>
      <vt:lpstr>Equality vs Equity</vt:lpstr>
      <vt:lpstr>Equality and Equity</vt:lpstr>
      <vt:lpstr>Equality vs Equity</vt:lpstr>
      <vt:lpstr>Equality and Equity</vt:lpstr>
      <vt:lpstr>Hinge Questions – whiteboard activity</vt:lpstr>
      <vt:lpstr>Hinge Questions – whiteboard activity</vt:lpstr>
      <vt:lpstr>Hinge Questions – whiteboard activity</vt:lpstr>
      <vt:lpstr>Hinge Questions – whiteboard activity</vt:lpstr>
      <vt:lpstr>Hinge Questions – whiteboard activity</vt:lpstr>
      <vt:lpstr>Equality and Equity</vt:lpstr>
      <vt:lpstr>Equality vs Equity</vt:lpstr>
      <vt:lpstr>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148</cp:revision>
  <dcterms:created xsi:type="dcterms:W3CDTF">2024-08-15T13:31:51Z</dcterms:created>
  <dcterms:modified xsi:type="dcterms:W3CDTF">2025-04-14T10:30:40Z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