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 id="2147483828" r:id="rId4"/>
  </p:sldMasterIdLst>
  <p:notesMasterIdLst>
    <p:notesMasterId r:id="rId44"/>
  </p:notesMasterIdLst>
  <p:sldIdLst>
    <p:sldId id="290" r:id="rId5"/>
    <p:sldId id="312" r:id="rId6"/>
    <p:sldId id="257" r:id="rId7"/>
    <p:sldId id="396" r:id="rId8"/>
    <p:sldId id="355" r:id="rId9"/>
    <p:sldId id="332" r:id="rId10"/>
    <p:sldId id="397" r:id="rId11"/>
    <p:sldId id="398" r:id="rId12"/>
    <p:sldId id="399" r:id="rId13"/>
    <p:sldId id="400" r:id="rId14"/>
    <p:sldId id="401" r:id="rId15"/>
    <p:sldId id="402" r:id="rId16"/>
    <p:sldId id="403" r:id="rId17"/>
    <p:sldId id="404" r:id="rId18"/>
    <p:sldId id="405" r:id="rId19"/>
    <p:sldId id="406" r:id="rId20"/>
    <p:sldId id="407" r:id="rId21"/>
    <p:sldId id="408" r:id="rId22"/>
    <p:sldId id="409" r:id="rId23"/>
    <p:sldId id="410" r:id="rId24"/>
    <p:sldId id="411" r:id="rId25"/>
    <p:sldId id="412" r:id="rId26"/>
    <p:sldId id="413" r:id="rId27"/>
    <p:sldId id="415" r:id="rId28"/>
    <p:sldId id="414" r:id="rId29"/>
    <p:sldId id="416" r:id="rId30"/>
    <p:sldId id="417" r:id="rId31"/>
    <p:sldId id="418" r:id="rId32"/>
    <p:sldId id="419" r:id="rId33"/>
    <p:sldId id="420" r:id="rId34"/>
    <p:sldId id="421" r:id="rId35"/>
    <p:sldId id="422" r:id="rId36"/>
    <p:sldId id="363" r:id="rId37"/>
    <p:sldId id="364" r:id="rId38"/>
    <p:sldId id="391" r:id="rId39"/>
    <p:sldId id="423" r:id="rId40"/>
    <p:sldId id="392" r:id="rId41"/>
    <p:sldId id="424" r:id="rId42"/>
    <p:sldId id="29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PxbtoBKx8bA8dZYE5h7YQ==" hashData="6RC8jkIRs1imHnnQ/0KphydS/pCPMdwwM2ahbqdmbkQ9YHiTGJitLoYvVCW9AkcROd9seQF4+if1+lewUbsTz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05/11/2024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30965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96496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02209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51193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948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88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7525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37729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41984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35791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408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214468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34878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02813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874814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313628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79935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731893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004805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20378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51649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7059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11/5/2024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05/11/2024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8893652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fld id="{D3305297-4383-4357-B930-5EC33D17F590}" type="datetimeFigureOut">
              <a:rPr lang="en-GB" smtClean="0">
                <a:solidFill>
                  <a:prstClr val="black">
                    <a:tint val="75000"/>
                  </a:prstClr>
                </a:solidFill>
              </a:rPr>
              <a:pPr defTabSz="914358"/>
              <a:t>05/11/2024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23302363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986789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fontScale="92500" lnSpcReduction="10000"/>
          </a:bodyPr>
          <a:lstStyle/>
          <a:p>
            <a:pPr marL="0" indent="0">
              <a:buNone/>
            </a:pPr>
            <a:r>
              <a:rPr lang="en-US" sz="3638" dirty="0" smtClean="0"/>
              <a:t>“I don’t think people with mental health problems are going to be able to lead a full and happy life”</a:t>
            </a:r>
          </a:p>
          <a:p>
            <a:pPr marL="0" indent="0">
              <a:buNone/>
            </a:pPr>
            <a:endParaRPr lang="en-US" sz="3638" dirty="0"/>
          </a:p>
          <a:p>
            <a:pPr marL="0" indent="0">
              <a:buNone/>
            </a:pPr>
            <a:r>
              <a:rPr lang="en-US" sz="3638" dirty="0" smtClean="0"/>
              <a:t>This is a misconception. A response to this is…</a:t>
            </a:r>
          </a:p>
          <a:p>
            <a:pPr marL="0" indent="0">
              <a:buNone/>
            </a:pPr>
            <a:r>
              <a:rPr lang="en-US" sz="3638" dirty="0" smtClean="0"/>
              <a:t>“There might be challenges and they might need support but many people can still lead a full and happy life with a mental health condition.”</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Talking about mental health - misconceptions</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1287749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lnSpcReduction="10000"/>
          </a:bodyPr>
          <a:lstStyle/>
          <a:p>
            <a:pPr marL="0" indent="0">
              <a:buNone/>
            </a:pPr>
            <a:r>
              <a:rPr lang="en-US" sz="3638" dirty="0" smtClean="0"/>
              <a:t>“I think you can tell if someone has a mental health problem by looking at them”</a:t>
            </a:r>
          </a:p>
          <a:p>
            <a:pPr marL="0" indent="0">
              <a:buNone/>
            </a:pPr>
            <a:endParaRPr lang="en-US" sz="3638" dirty="0"/>
          </a:p>
          <a:p>
            <a:pPr marL="0" indent="0">
              <a:buNone/>
            </a:pPr>
            <a:r>
              <a:rPr lang="en-US" sz="3638" dirty="0" smtClean="0"/>
              <a:t>This is a misconception. A response to this is…</a:t>
            </a:r>
          </a:p>
          <a:p>
            <a:pPr marL="0" indent="0">
              <a:buNone/>
            </a:pPr>
            <a:r>
              <a:rPr lang="en-US" sz="3638" dirty="0" smtClean="0"/>
              <a:t>“You cannot see a mental health condition by looking at someone and this can make it hard for people to talk about it”</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Talking about mental health - misconceptions</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2313062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lnSpcReduction="10000"/>
          </a:bodyPr>
          <a:lstStyle/>
          <a:p>
            <a:pPr marL="0" indent="0">
              <a:buNone/>
            </a:pPr>
            <a:r>
              <a:rPr lang="en-US" sz="3638" dirty="0" smtClean="0"/>
              <a:t>“I think everyone has the same chance of developing a mental health problem”</a:t>
            </a:r>
          </a:p>
          <a:p>
            <a:pPr marL="0" indent="0">
              <a:buNone/>
            </a:pPr>
            <a:endParaRPr lang="en-US" sz="3638" dirty="0"/>
          </a:p>
          <a:p>
            <a:pPr marL="0" indent="0">
              <a:buNone/>
            </a:pPr>
            <a:r>
              <a:rPr lang="en-US" sz="3638" dirty="0" smtClean="0"/>
              <a:t>This is a misconception. A  response to this is…</a:t>
            </a:r>
          </a:p>
          <a:p>
            <a:pPr marL="0" indent="0">
              <a:buNone/>
            </a:pPr>
            <a:r>
              <a:rPr lang="en-US" sz="3638" dirty="0" smtClean="0"/>
              <a:t>“LGBT+ people can face bullying and discrimination which can make them more likely to have a mental health problem”</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Talking about mental health - misconceptions</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2108763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a:bodyPr>
          <a:lstStyle/>
          <a:p>
            <a:pPr marL="0" indent="0">
              <a:buNone/>
            </a:pPr>
            <a:r>
              <a:rPr lang="en-US" sz="3638" dirty="0" smtClean="0"/>
              <a:t>“I think people with mental health problem are violent”</a:t>
            </a:r>
          </a:p>
          <a:p>
            <a:pPr marL="0" indent="0">
              <a:buNone/>
            </a:pPr>
            <a:endParaRPr lang="en-US" sz="3638" dirty="0"/>
          </a:p>
          <a:p>
            <a:pPr marL="0" indent="0">
              <a:buNone/>
            </a:pPr>
            <a:r>
              <a:rPr lang="en-US" sz="3638" dirty="0" smtClean="0"/>
              <a:t>This is a misconception. A response to this is…</a:t>
            </a:r>
          </a:p>
          <a:p>
            <a:pPr marL="0" indent="0">
              <a:buNone/>
            </a:pPr>
            <a:r>
              <a:rPr lang="en-US" sz="3638" dirty="0" smtClean="0"/>
              <a:t>“People with mental health issues are no more likely to be violent than anyone else”</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Talking about mental health - misconceptions</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619631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a:bodyPr>
          <a:lstStyle/>
          <a:p>
            <a:pPr marL="0" indent="0">
              <a:buNone/>
            </a:pPr>
            <a:r>
              <a:rPr lang="en-US" sz="3638" dirty="0" smtClean="0"/>
              <a:t>Although talking about mental health is promoted, there is still </a:t>
            </a:r>
            <a:r>
              <a:rPr lang="en-US" sz="3638" b="1" dirty="0" smtClean="0"/>
              <a:t>stigma</a:t>
            </a:r>
            <a:r>
              <a:rPr lang="en-US" sz="3638" dirty="0" smtClean="0"/>
              <a:t> (negative/unfair beliefs people have about something) around mental health.</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376232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lnSpcReduction="10000"/>
          </a:bodyPr>
          <a:lstStyle/>
          <a:p>
            <a:pPr marL="0" indent="0">
              <a:buNone/>
            </a:pPr>
            <a:r>
              <a:rPr lang="en-US" sz="3638" dirty="0" smtClean="0"/>
              <a:t>This means that sometimes people find it difficult to talk about mental health, or might have little understanding of it and can therefore say things that might be unhelpful or offensive to others.</a:t>
            </a:r>
          </a:p>
          <a:p>
            <a:pPr marL="0" indent="0">
              <a:buNone/>
            </a:pPr>
            <a:endParaRPr lang="en-US" sz="3638" dirty="0"/>
          </a:p>
          <a:p>
            <a:pPr marL="0" indent="0">
              <a:buNone/>
            </a:pPr>
            <a:r>
              <a:rPr lang="en-US" sz="3638" dirty="0" smtClean="0"/>
              <a:t>Often this can happen without the person meaning to upset or offend someone</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3868857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a:bodyPr>
          <a:lstStyle/>
          <a:p>
            <a:pPr marL="0" indent="0">
              <a:buNone/>
            </a:pPr>
            <a:r>
              <a:rPr lang="en-US" sz="3638" dirty="0" smtClean="0"/>
              <a:t>We are now going to look at some comments that can regularly cause unintended offence or upset to someone.</a:t>
            </a:r>
          </a:p>
          <a:p>
            <a:pPr marL="0" indent="0">
              <a:buNone/>
            </a:pPr>
            <a:endParaRPr lang="en-US" sz="3638" dirty="0"/>
          </a:p>
          <a:p>
            <a:pPr marL="0" indent="0">
              <a:buNone/>
            </a:pPr>
            <a:r>
              <a:rPr lang="en-US" sz="3638" dirty="0" smtClean="0"/>
              <a:t>When these comments are said, the person saying them has no idea how people around them could be feeling mentally. </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2161176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fontScale="77500" lnSpcReduction="20000"/>
          </a:bodyPr>
          <a:lstStyle/>
          <a:p>
            <a:pPr marL="0" indent="0">
              <a:buNone/>
            </a:pPr>
            <a:r>
              <a:rPr lang="en-US" sz="3638" dirty="0" smtClean="0"/>
              <a:t>For each comment you will need to come up with an alternative phrase that has the same meaning but might not cause any unintended offence.</a:t>
            </a:r>
          </a:p>
          <a:p>
            <a:pPr marL="0" indent="0">
              <a:buNone/>
            </a:pPr>
            <a:endParaRPr lang="en-US" sz="3638" dirty="0"/>
          </a:p>
          <a:p>
            <a:pPr marL="0" indent="0">
              <a:buNone/>
            </a:pPr>
            <a:r>
              <a:rPr lang="en-US" sz="3638" b="1" dirty="0" smtClean="0"/>
              <a:t>Example</a:t>
            </a:r>
            <a:r>
              <a:rPr lang="en-US" sz="3638" dirty="0" smtClean="0"/>
              <a:t> – “the traffic was crazy this morning”</a:t>
            </a:r>
          </a:p>
          <a:p>
            <a:pPr marL="0" indent="0">
              <a:buNone/>
            </a:pPr>
            <a:endParaRPr lang="en-US" sz="3638" dirty="0" smtClean="0"/>
          </a:p>
          <a:p>
            <a:pPr marL="0" indent="0">
              <a:buNone/>
            </a:pPr>
            <a:r>
              <a:rPr lang="en-US" sz="3638" dirty="0" smtClean="0"/>
              <a:t>An alternative comment could have been “the traffic was really busy today”. </a:t>
            </a:r>
          </a:p>
          <a:p>
            <a:pPr marL="0" indent="0">
              <a:buNone/>
            </a:pPr>
            <a:r>
              <a:rPr lang="en-US" sz="3638" dirty="0" smtClean="0"/>
              <a:t>This is more appropriate as a person hearing this could be struggling with their mental health and could feel that they are going crazy, even if they do not seem like this on the outside.</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3279977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a:bodyPr>
          <a:lstStyle/>
          <a:p>
            <a:pPr marL="0" indent="0">
              <a:buNone/>
            </a:pPr>
            <a:r>
              <a:rPr lang="en-US" sz="3638" dirty="0" smtClean="0"/>
              <a:t>Discuss with your partner how the following comment could be rephrased.</a:t>
            </a:r>
          </a:p>
          <a:p>
            <a:pPr marL="0" indent="0">
              <a:buNone/>
            </a:pPr>
            <a:endParaRPr lang="en-US" sz="3638" dirty="0"/>
          </a:p>
          <a:p>
            <a:pPr marL="0" indent="0">
              <a:buNone/>
            </a:pPr>
            <a:r>
              <a:rPr lang="en-US" sz="3638" dirty="0" smtClean="0"/>
              <a:t>“That party was so mental”</a:t>
            </a:r>
          </a:p>
          <a:p>
            <a:pPr marL="0" indent="0">
              <a:buNone/>
            </a:pPr>
            <a:endParaRPr lang="en-US" sz="3638" dirty="0"/>
          </a:p>
          <a:p>
            <a:pPr marL="0" indent="0">
              <a:buNone/>
            </a:pPr>
            <a:r>
              <a:rPr lang="en-US" sz="3638" dirty="0" smtClean="0"/>
              <a:t>Be ready to share your responses with the class</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2797349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a:bodyPr>
          <a:lstStyle/>
          <a:p>
            <a:pPr marL="0" indent="0">
              <a:buNone/>
            </a:pPr>
            <a:r>
              <a:rPr lang="en-US" sz="3638" dirty="0" smtClean="0"/>
              <a:t>“that party was so mental”</a:t>
            </a:r>
          </a:p>
          <a:p>
            <a:pPr marL="0" indent="0">
              <a:buNone/>
            </a:pPr>
            <a:endParaRPr lang="en-US" sz="3638" dirty="0"/>
          </a:p>
          <a:p>
            <a:pPr marL="0" indent="0">
              <a:buNone/>
            </a:pPr>
            <a:r>
              <a:rPr lang="en-US" sz="3638" dirty="0" smtClean="0"/>
              <a:t>This comment demonstrates the flippant way people can use mental health language. This reinforces the stigma around mental health.</a:t>
            </a:r>
          </a:p>
          <a:p>
            <a:pPr marL="0" indent="0">
              <a:buNone/>
            </a:pPr>
            <a:endParaRPr lang="en-US" sz="3638" dirty="0"/>
          </a:p>
          <a:p>
            <a:pPr marL="0" indent="0">
              <a:buNone/>
            </a:pPr>
            <a:r>
              <a:rPr lang="en-US" sz="3638" dirty="0" smtClean="0"/>
              <a:t>Instead a person could say “that party was so much fun”</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3360389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05 November 2024</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 </a:t>
              </a:r>
              <a:r>
                <a:rPr lang="en-US" sz="2800" b="1" kern="0" dirty="0" smtClean="0">
                  <a:solidFill>
                    <a:prstClr val="black"/>
                  </a:solidFill>
                  <a:latin typeface="Franklin Gothic Book" panose="020B0503020102020204" pitchFamily="34" charset="0"/>
                </a:rPr>
                <a:t>What is mental health?</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5"/>
            <a:ext cx="12191144" cy="973612"/>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69315"/>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124510"/>
            <a:ext cx="10783228" cy="3477875"/>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Complete the following </a:t>
            </a:r>
            <a:r>
              <a:rPr lang="en-US" sz="2800" b="1" dirty="0" smtClean="0">
                <a:solidFill>
                  <a:prstClr val="black"/>
                </a:solidFill>
                <a:latin typeface="Franklin Gothic Book" panose="020B0503020102020204" pitchFamily="34" charset="0"/>
              </a:rPr>
              <a:t>tasks</a:t>
            </a:r>
            <a:endParaRPr lang="en-US" sz="28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400" b="1" dirty="0" smtClean="0">
                <a:solidFill>
                  <a:prstClr val="black"/>
                </a:solidFill>
                <a:latin typeface="Franklin Gothic Book" panose="020B0503020102020204" pitchFamily="34" charset="0"/>
              </a:rPr>
              <a:t>What does “STI” stand for?</a:t>
            </a:r>
            <a:endParaRPr lang="en-US" sz="2400" b="1" dirty="0" smtClean="0"/>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2. Is the conceptive pill a barrier or hormonal method of contraception?</a:t>
            </a:r>
          </a:p>
          <a:p>
            <a:pPr defTabSz="914369">
              <a:defRPr/>
            </a:pP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3. True or False – one reason why people sext is due to being </a:t>
            </a:r>
            <a:r>
              <a:rPr lang="en-US" sz="2400" b="1" dirty="0" err="1" smtClean="0">
                <a:solidFill>
                  <a:prstClr val="black"/>
                </a:solidFill>
                <a:latin typeface="Franklin Gothic Book" panose="020B0503020102020204" pitchFamily="34" charset="0"/>
              </a:rPr>
              <a:t>pressurised</a:t>
            </a:r>
            <a:r>
              <a:rPr lang="en-US" sz="2400" b="1" dirty="0" smtClean="0">
                <a:solidFill>
                  <a:prstClr val="black"/>
                </a:solidFill>
                <a:latin typeface="Franklin Gothic Book" panose="020B0503020102020204" pitchFamily="34" charset="0"/>
              </a:rPr>
              <a:t>.</a:t>
            </a: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9465" y="1172876"/>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39542" y="50950"/>
            <a:ext cx="5925563" cy="932233"/>
          </a:xfrm>
          <a:prstGeom prst="rect">
            <a:avLst/>
          </a:prstGeom>
        </p:spPr>
      </p:pic>
      <p:sp>
        <p:nvSpPr>
          <p:cNvPr id="34" name="Rectangle 33"/>
          <p:cNvSpPr/>
          <p:nvPr/>
        </p:nvSpPr>
        <p:spPr>
          <a:xfrm>
            <a:off x="750877" y="3603015"/>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Sexually Transmitted Infection</a:t>
            </a:r>
            <a:endParaRPr lang="en-GB" sz="2183" b="1" kern="0" dirty="0">
              <a:solidFill>
                <a:prstClr val="white"/>
              </a:solidFill>
              <a:latin typeface="Calibri" panose="020F0502020204030204"/>
            </a:endParaRPr>
          </a:p>
        </p:txBody>
      </p:sp>
      <p:sp>
        <p:nvSpPr>
          <p:cNvPr id="35" name="Rectangle 34"/>
          <p:cNvSpPr/>
          <p:nvPr/>
        </p:nvSpPr>
        <p:spPr>
          <a:xfrm>
            <a:off x="738509" y="4420797"/>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Hormonal</a:t>
            </a:r>
            <a:endParaRPr lang="en-GB" sz="2183" b="1" kern="0" dirty="0">
              <a:solidFill>
                <a:prstClr val="white"/>
              </a:solidFill>
              <a:latin typeface="Calibri" panose="020F0502020204030204"/>
            </a:endParaRPr>
          </a:p>
        </p:txBody>
      </p:sp>
      <p:sp>
        <p:nvSpPr>
          <p:cNvPr id="36" name="Rectangle 35"/>
          <p:cNvSpPr/>
          <p:nvPr/>
        </p:nvSpPr>
        <p:spPr>
          <a:xfrm>
            <a:off x="713772" y="5298412"/>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b="1" kern="0" dirty="0" smtClean="0">
                <a:solidFill>
                  <a:prstClr val="white"/>
                </a:solidFill>
                <a:latin typeface="Calibri" panose="020F0502020204030204"/>
              </a:rPr>
              <a:t>True</a:t>
            </a:r>
            <a:endParaRPr lang="en-GB" b="1" kern="0" dirty="0">
              <a:solidFill>
                <a:prstClr val="white"/>
              </a:solidFill>
              <a:latin typeface="Calibri" panose="020F0502020204030204"/>
            </a:endParaRPr>
          </a:p>
        </p:txBody>
      </p:sp>
    </p:spTree>
    <p:extLst>
      <p:ext uri="{BB962C8B-B14F-4D97-AF65-F5344CB8AC3E}">
        <p14:creationId xmlns:p14="http://schemas.microsoft.com/office/powerpoint/2010/main" val="22293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a:bodyPr>
          <a:lstStyle/>
          <a:p>
            <a:pPr marL="0" indent="0">
              <a:buNone/>
            </a:pPr>
            <a:r>
              <a:rPr lang="en-US" sz="3638" dirty="0" smtClean="0"/>
              <a:t>Discuss with your partner how the following comment could be rephrased.</a:t>
            </a:r>
          </a:p>
          <a:p>
            <a:pPr marL="0" indent="0">
              <a:buNone/>
            </a:pPr>
            <a:endParaRPr lang="en-US" sz="3638" dirty="0"/>
          </a:p>
          <a:p>
            <a:pPr marL="0" indent="0">
              <a:buNone/>
            </a:pPr>
            <a:r>
              <a:rPr lang="en-US" sz="3638" dirty="0" smtClean="0"/>
              <a:t>“Really? You look fine to me”</a:t>
            </a:r>
          </a:p>
          <a:p>
            <a:pPr marL="0" indent="0">
              <a:buNone/>
            </a:pPr>
            <a:endParaRPr lang="en-US" sz="3638" dirty="0"/>
          </a:p>
          <a:p>
            <a:pPr marL="0" indent="0">
              <a:buNone/>
            </a:pPr>
            <a:r>
              <a:rPr lang="en-US" sz="3638" dirty="0" smtClean="0"/>
              <a:t>Be ready to share your responses with the class</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2423407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fontScale="85000" lnSpcReduction="10000"/>
          </a:bodyPr>
          <a:lstStyle/>
          <a:p>
            <a:pPr marL="0" indent="0">
              <a:buNone/>
            </a:pPr>
            <a:r>
              <a:rPr lang="en-US" sz="3638" dirty="0" smtClean="0"/>
              <a:t>“really? You look fine to me”</a:t>
            </a:r>
            <a:endParaRPr lang="en-US" sz="3638" dirty="0"/>
          </a:p>
          <a:p>
            <a:pPr marL="0" indent="0">
              <a:buNone/>
            </a:pPr>
            <a:endParaRPr lang="en-US" sz="3638" dirty="0" smtClean="0"/>
          </a:p>
          <a:p>
            <a:pPr marL="0" indent="0">
              <a:buNone/>
            </a:pPr>
            <a:r>
              <a:rPr lang="en-US" sz="3638" dirty="0" smtClean="0"/>
              <a:t>This is a common example of a typical responses people with a mental health issue sometimes get from family or friends. This diminishes the issues and minimizes the impact of experiencing a mental health issue.</a:t>
            </a:r>
          </a:p>
          <a:p>
            <a:pPr marL="0" indent="0">
              <a:buNone/>
            </a:pPr>
            <a:endParaRPr lang="en-US" sz="3638" dirty="0"/>
          </a:p>
          <a:p>
            <a:pPr marL="0" indent="0">
              <a:buNone/>
            </a:pPr>
            <a:r>
              <a:rPr lang="en-US" sz="3638" dirty="0" smtClean="0"/>
              <a:t>A way to rephrase this comment is “Really? Is there anything I can do for you?” </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200884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a:bodyPr>
          <a:lstStyle/>
          <a:p>
            <a:pPr marL="0" indent="0">
              <a:buNone/>
            </a:pPr>
            <a:r>
              <a:rPr lang="en-US" sz="3638" dirty="0" smtClean="0"/>
              <a:t>Discuss with your partner how the following comment could be rephrased.</a:t>
            </a:r>
          </a:p>
          <a:p>
            <a:pPr marL="0" indent="0">
              <a:buNone/>
            </a:pPr>
            <a:endParaRPr lang="en-US" sz="3638" dirty="0"/>
          </a:p>
          <a:p>
            <a:pPr marL="0" indent="0">
              <a:buNone/>
            </a:pPr>
            <a:r>
              <a:rPr lang="en-US" sz="3638" dirty="0" smtClean="0"/>
              <a:t>“I don’t want to hang out with a weirdo”</a:t>
            </a:r>
          </a:p>
          <a:p>
            <a:pPr marL="0" indent="0">
              <a:buNone/>
            </a:pPr>
            <a:endParaRPr lang="en-US" sz="3638" dirty="0"/>
          </a:p>
          <a:p>
            <a:pPr marL="0" indent="0">
              <a:buNone/>
            </a:pPr>
            <a:r>
              <a:rPr lang="en-US" sz="3638" dirty="0" smtClean="0"/>
              <a:t>Be ready to share your responses with the class</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411147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fontScale="92500" lnSpcReduction="20000"/>
          </a:bodyPr>
          <a:lstStyle/>
          <a:p>
            <a:pPr marL="0" indent="0">
              <a:buNone/>
            </a:pPr>
            <a:r>
              <a:rPr lang="en-US" sz="3638" dirty="0" smtClean="0"/>
              <a:t>“</a:t>
            </a:r>
            <a:r>
              <a:rPr lang="en-US" sz="3638" dirty="0"/>
              <a:t>I don’t want to hang out with a weirdo</a:t>
            </a:r>
            <a:r>
              <a:rPr lang="en-US" sz="3638" dirty="0" smtClean="0"/>
              <a:t>”</a:t>
            </a:r>
            <a:endParaRPr lang="en-US" sz="3638" dirty="0"/>
          </a:p>
          <a:p>
            <a:pPr marL="0" indent="0">
              <a:buNone/>
            </a:pPr>
            <a:endParaRPr lang="en-US" sz="3638" dirty="0" smtClean="0"/>
          </a:p>
          <a:p>
            <a:pPr marL="0" indent="0">
              <a:buNone/>
            </a:pPr>
            <a:r>
              <a:rPr lang="en-US" sz="3638" dirty="0" smtClean="0"/>
              <a:t>This is an example of a comment that focuses on unhelpful </a:t>
            </a:r>
            <a:r>
              <a:rPr lang="en-US" sz="3638" dirty="0" err="1" smtClean="0"/>
              <a:t>behaviours</a:t>
            </a:r>
            <a:r>
              <a:rPr lang="en-US" sz="3638" dirty="0" smtClean="0"/>
              <a:t> in relation to mental health, primarily excluding or deliberately trying to upset someone known to have mental health issues</a:t>
            </a:r>
          </a:p>
          <a:p>
            <a:pPr marL="0" indent="0">
              <a:buNone/>
            </a:pPr>
            <a:endParaRPr lang="en-US" sz="3638" dirty="0"/>
          </a:p>
          <a:p>
            <a:pPr marL="0" indent="0">
              <a:buNone/>
            </a:pPr>
            <a:r>
              <a:rPr lang="en-US" sz="3638" dirty="0" smtClean="0"/>
              <a:t>A way to rephrase this comment is “Sorry, I can’t hang out today”</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2500154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a:bodyPr>
          <a:lstStyle/>
          <a:p>
            <a:pPr marL="0" indent="0">
              <a:buNone/>
            </a:pPr>
            <a:r>
              <a:rPr lang="en-US" sz="3638" dirty="0" smtClean="0"/>
              <a:t>Discuss with your partner how the following comment could be rephrased.</a:t>
            </a:r>
          </a:p>
          <a:p>
            <a:pPr marL="0" indent="0">
              <a:buNone/>
            </a:pPr>
            <a:endParaRPr lang="en-US" sz="3638" dirty="0"/>
          </a:p>
          <a:p>
            <a:pPr marL="0" indent="0">
              <a:buNone/>
            </a:pPr>
            <a:r>
              <a:rPr lang="en-US" sz="3638" dirty="0" smtClean="0"/>
              <a:t>“Man up! Stop being such a drama queen”</a:t>
            </a:r>
          </a:p>
          <a:p>
            <a:pPr marL="0" indent="0">
              <a:buNone/>
            </a:pPr>
            <a:endParaRPr lang="en-US" sz="3638" dirty="0"/>
          </a:p>
          <a:p>
            <a:pPr marL="0" indent="0">
              <a:buNone/>
            </a:pPr>
            <a:r>
              <a:rPr lang="en-US" sz="3638" dirty="0" smtClean="0"/>
              <a:t>Be ready to share your responses with the class</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414825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fontScale="92500" lnSpcReduction="10000"/>
          </a:bodyPr>
          <a:lstStyle/>
          <a:p>
            <a:pPr marL="0" indent="0">
              <a:buNone/>
            </a:pPr>
            <a:r>
              <a:rPr lang="en-US" sz="3638" dirty="0" smtClean="0"/>
              <a:t>“</a:t>
            </a:r>
            <a:r>
              <a:rPr lang="en-US" sz="3638" dirty="0"/>
              <a:t>Man up! Stop being such a drama queen</a:t>
            </a:r>
            <a:r>
              <a:rPr lang="en-US" sz="3638" dirty="0" smtClean="0"/>
              <a:t>”</a:t>
            </a:r>
            <a:endParaRPr lang="en-US" sz="3638" dirty="0"/>
          </a:p>
          <a:p>
            <a:pPr marL="0" indent="0">
              <a:buNone/>
            </a:pPr>
            <a:endParaRPr lang="en-US" sz="3638" dirty="0" smtClean="0"/>
          </a:p>
          <a:p>
            <a:pPr marL="0" indent="0">
              <a:buNone/>
            </a:pPr>
            <a:r>
              <a:rPr lang="en-US" sz="3638" dirty="0" smtClean="0"/>
              <a:t>This is an example of a comment that includes unhelpful advice that people sometimes receive when discussing a mental health concern</a:t>
            </a:r>
          </a:p>
          <a:p>
            <a:pPr marL="0" indent="0">
              <a:buNone/>
            </a:pPr>
            <a:endParaRPr lang="en-US" sz="3638" dirty="0"/>
          </a:p>
          <a:p>
            <a:pPr marL="0" indent="0">
              <a:buNone/>
            </a:pPr>
            <a:r>
              <a:rPr lang="en-US" sz="3638" dirty="0" smtClean="0"/>
              <a:t>A way to rephrase this comment is “do you want to talk about what you are finding difficult”</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138786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a:bodyPr>
          <a:lstStyle/>
          <a:p>
            <a:pPr marL="0" indent="0">
              <a:buNone/>
            </a:pPr>
            <a:r>
              <a:rPr lang="en-US" sz="3638" dirty="0" smtClean="0"/>
              <a:t>The best way to end stigma is to challenge it.</a:t>
            </a:r>
          </a:p>
          <a:p>
            <a:pPr marL="0" indent="0">
              <a:buNone/>
            </a:pPr>
            <a:endParaRPr lang="en-US" sz="3638" dirty="0"/>
          </a:p>
          <a:p>
            <a:pPr marL="0" indent="0">
              <a:buNone/>
            </a:pPr>
            <a:r>
              <a:rPr lang="en-US" sz="3638" dirty="0" smtClean="0"/>
              <a:t>However this can be difficult to do especially with your friends.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Challenging Stigma</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4128322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lnSpcReduction="10000"/>
          </a:bodyPr>
          <a:lstStyle/>
          <a:p>
            <a:pPr marL="0" indent="0">
              <a:buNone/>
            </a:pPr>
            <a:r>
              <a:rPr lang="en-US" sz="3638" dirty="0" smtClean="0"/>
              <a:t>With your partner discuss the following question:</a:t>
            </a:r>
          </a:p>
          <a:p>
            <a:pPr marL="0" indent="0">
              <a:buNone/>
            </a:pPr>
            <a:endParaRPr lang="en-US" sz="3638" dirty="0"/>
          </a:p>
          <a:p>
            <a:pPr marL="0" indent="0">
              <a:buNone/>
            </a:pPr>
            <a:r>
              <a:rPr lang="en-US" sz="3638" dirty="0" smtClean="0"/>
              <a:t>“What could be done by individuals or friends to challenge a persons negative attitude to other peoples mental health?”</a:t>
            </a:r>
          </a:p>
          <a:p>
            <a:pPr marL="0" indent="0">
              <a:buNone/>
            </a:pPr>
            <a:endParaRPr lang="en-US" sz="3638" dirty="0"/>
          </a:p>
          <a:p>
            <a:pPr marL="0" indent="0">
              <a:buNone/>
            </a:pPr>
            <a:r>
              <a:rPr lang="en-US" sz="3638" dirty="0" smtClean="0"/>
              <a:t>Be ready to share your ideas with the 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Challenging Stigma</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354798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fontScale="92500" lnSpcReduction="20000"/>
          </a:bodyPr>
          <a:lstStyle/>
          <a:p>
            <a:pPr marL="0" indent="0">
              <a:buNone/>
            </a:pPr>
            <a:r>
              <a:rPr lang="en-US" sz="3638" dirty="0" smtClean="0"/>
              <a:t>Some ideas to challenge the stigma is:</a:t>
            </a:r>
          </a:p>
          <a:p>
            <a:pPr marL="0" indent="0">
              <a:buNone/>
            </a:pPr>
            <a:endParaRPr lang="en-US" sz="3638" dirty="0"/>
          </a:p>
          <a:p>
            <a:pPr>
              <a:buFontTx/>
              <a:buChar char="-"/>
            </a:pPr>
            <a:r>
              <a:rPr lang="en-US" sz="3638" dirty="0" smtClean="0"/>
              <a:t>Avoid using language that might be offensive/upsetting</a:t>
            </a:r>
          </a:p>
          <a:p>
            <a:pPr>
              <a:buFontTx/>
              <a:buChar char="-"/>
            </a:pPr>
            <a:r>
              <a:rPr lang="en-US" sz="3638" dirty="0" smtClean="0"/>
              <a:t>Challenge this language if they hear it used</a:t>
            </a:r>
          </a:p>
          <a:p>
            <a:pPr>
              <a:buFontTx/>
              <a:buChar char="-"/>
            </a:pPr>
            <a:r>
              <a:rPr lang="en-US" sz="3638" dirty="0" smtClean="0"/>
              <a:t>Encourage people to be understanding about mental health</a:t>
            </a:r>
          </a:p>
          <a:p>
            <a:pPr>
              <a:buFontTx/>
              <a:buChar char="-"/>
            </a:pPr>
            <a:r>
              <a:rPr lang="en-US" sz="3638" dirty="0" smtClean="0"/>
              <a:t>Avoid making fun of mental health issues – challenge it if heard said by other people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Challenging Stigma</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2421422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a:bodyPr>
          <a:lstStyle/>
          <a:p>
            <a:pPr marL="0" indent="0">
              <a:buNone/>
            </a:pPr>
            <a:r>
              <a:rPr lang="en-US" sz="3638" dirty="0" smtClean="0"/>
              <a:t>With your partner discuss the following question:</a:t>
            </a:r>
          </a:p>
          <a:p>
            <a:pPr marL="0" indent="0">
              <a:buNone/>
            </a:pPr>
            <a:endParaRPr lang="en-US" sz="3638" dirty="0"/>
          </a:p>
          <a:p>
            <a:pPr marL="0" indent="0">
              <a:buNone/>
            </a:pPr>
            <a:r>
              <a:rPr lang="en-US" sz="3638" dirty="0" smtClean="0"/>
              <a:t>“What could be done in schools to challenge mental health stigma?”</a:t>
            </a:r>
          </a:p>
          <a:p>
            <a:pPr marL="0" indent="0">
              <a:buNone/>
            </a:pPr>
            <a:endParaRPr lang="en-US" sz="3638" dirty="0"/>
          </a:p>
          <a:p>
            <a:pPr marL="0" indent="0">
              <a:buNone/>
            </a:pPr>
            <a:r>
              <a:rPr lang="en-US" sz="3638" dirty="0" smtClean="0"/>
              <a:t>Be ready to share your ideas with the 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Challenging Stigma</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3280060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45305"/>
            <a:ext cx="12192598" cy="1567466"/>
          </a:xfrm>
          <a:prstGeom prst="rect">
            <a:avLst/>
          </a:prstGeom>
        </p:spPr>
      </p:pic>
    </p:spTree>
    <p:extLst>
      <p:ext uri="{BB962C8B-B14F-4D97-AF65-F5344CB8AC3E}">
        <p14:creationId xmlns:p14="http://schemas.microsoft.com/office/powerpoint/2010/main" val="2976115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fontScale="85000" lnSpcReduction="20000"/>
          </a:bodyPr>
          <a:lstStyle/>
          <a:p>
            <a:pPr marL="0" indent="0">
              <a:buNone/>
            </a:pPr>
            <a:r>
              <a:rPr lang="en-US" sz="3638" dirty="0" smtClean="0"/>
              <a:t>Some ideas to challenge the stigma is:</a:t>
            </a:r>
          </a:p>
          <a:p>
            <a:pPr marL="0" indent="0">
              <a:buNone/>
            </a:pPr>
            <a:endParaRPr lang="en-US" sz="3638" dirty="0"/>
          </a:p>
          <a:p>
            <a:pPr>
              <a:buFontTx/>
              <a:buChar char="-"/>
            </a:pPr>
            <a:r>
              <a:rPr lang="en-US" sz="3638" dirty="0" smtClean="0"/>
              <a:t>Teach more about mental health – this is the point of this lesson</a:t>
            </a:r>
          </a:p>
          <a:p>
            <a:pPr>
              <a:buFontTx/>
              <a:buChar char="-"/>
            </a:pPr>
            <a:r>
              <a:rPr lang="en-US" sz="3638" dirty="0" smtClean="0"/>
              <a:t>Promote sources of support – at Hodge Hill College we promote “telling someone you trust”</a:t>
            </a:r>
          </a:p>
          <a:p>
            <a:pPr>
              <a:buFontTx/>
              <a:buChar char="-"/>
            </a:pPr>
            <a:r>
              <a:rPr lang="en-US" sz="3638" dirty="0" smtClean="0"/>
              <a:t>Use displays to promote talking about mental health</a:t>
            </a:r>
          </a:p>
          <a:p>
            <a:pPr>
              <a:buFontTx/>
              <a:buChar char="-"/>
            </a:pPr>
            <a:r>
              <a:rPr lang="en-US" sz="3638" dirty="0" smtClean="0"/>
              <a:t>Have “positive mental health” events</a:t>
            </a:r>
          </a:p>
          <a:p>
            <a:pPr>
              <a:buFontTx/>
              <a:buChar char="-"/>
            </a:pPr>
            <a:r>
              <a:rPr lang="en-US" sz="3638" dirty="0" smtClean="0"/>
              <a:t>Make all people feel included in the school community.</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Challenging Stigma</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757176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a:bodyPr>
          <a:lstStyle/>
          <a:p>
            <a:pPr marL="0" indent="0">
              <a:buNone/>
            </a:pPr>
            <a:r>
              <a:rPr lang="en-US" sz="3638" dirty="0" smtClean="0"/>
              <a:t>With your partner discuss the following question:</a:t>
            </a:r>
          </a:p>
          <a:p>
            <a:pPr marL="0" indent="0">
              <a:buNone/>
            </a:pPr>
            <a:endParaRPr lang="en-US" sz="3638" dirty="0"/>
          </a:p>
          <a:p>
            <a:pPr marL="0" indent="0">
              <a:buNone/>
            </a:pPr>
            <a:r>
              <a:rPr lang="en-US" sz="3638" dirty="0" smtClean="0"/>
              <a:t>“what could be done in wider society to challenge stigma around mental health?”</a:t>
            </a:r>
          </a:p>
          <a:p>
            <a:pPr marL="0" indent="0">
              <a:buNone/>
            </a:pPr>
            <a:endParaRPr lang="en-US" sz="3638" dirty="0"/>
          </a:p>
          <a:p>
            <a:pPr marL="0" indent="0">
              <a:buNone/>
            </a:pPr>
            <a:r>
              <a:rPr lang="en-US" sz="3638" dirty="0" smtClean="0"/>
              <a:t>Be ready to share your ideas with the 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Challenging Stigma</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154676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fontScale="77500" lnSpcReduction="20000"/>
          </a:bodyPr>
          <a:lstStyle/>
          <a:p>
            <a:pPr marL="0" indent="0">
              <a:buNone/>
            </a:pPr>
            <a:r>
              <a:rPr lang="en-US" sz="3638" dirty="0" smtClean="0"/>
              <a:t>Some ideas to challenge the stigma is:</a:t>
            </a:r>
          </a:p>
          <a:p>
            <a:pPr marL="0" indent="0">
              <a:buNone/>
            </a:pPr>
            <a:endParaRPr lang="en-US" sz="3638" dirty="0"/>
          </a:p>
          <a:p>
            <a:pPr>
              <a:buFontTx/>
              <a:buChar char="-"/>
            </a:pPr>
            <a:r>
              <a:rPr lang="en-US" sz="3638" dirty="0" smtClean="0"/>
              <a:t>More mental health campaigns</a:t>
            </a:r>
          </a:p>
          <a:p>
            <a:pPr>
              <a:buFontTx/>
              <a:buChar char="-"/>
            </a:pPr>
            <a:r>
              <a:rPr lang="en-US" sz="3638" dirty="0" smtClean="0"/>
              <a:t>More funding for mental health charities/services</a:t>
            </a:r>
          </a:p>
          <a:p>
            <a:pPr>
              <a:buFontTx/>
              <a:buChar char="-"/>
            </a:pPr>
            <a:r>
              <a:rPr lang="en-US" sz="3638" dirty="0" smtClean="0"/>
              <a:t>Stronger laws about discrimination against people with mental health concerns</a:t>
            </a:r>
          </a:p>
          <a:p>
            <a:pPr>
              <a:buFontTx/>
              <a:buChar char="-"/>
            </a:pPr>
            <a:r>
              <a:rPr lang="en-US" sz="3638" dirty="0" smtClean="0"/>
              <a:t>Mental health support in all workplaces for adults</a:t>
            </a:r>
          </a:p>
          <a:p>
            <a:pPr>
              <a:buFontTx/>
              <a:buChar char="-"/>
            </a:pPr>
            <a:r>
              <a:rPr lang="en-US" sz="3638" dirty="0" smtClean="0"/>
              <a:t>Encourage openness around mental health issues in shared areas such as religious buildings, Community </a:t>
            </a:r>
            <a:r>
              <a:rPr lang="en-US" sz="3638" dirty="0" err="1" smtClean="0"/>
              <a:t>Centres</a:t>
            </a:r>
            <a:r>
              <a:rPr lang="en-US" sz="3638" dirty="0"/>
              <a:t> </a:t>
            </a:r>
            <a:r>
              <a:rPr lang="en-US" sz="3638" dirty="0" err="1" smtClean="0"/>
              <a:t>etc</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Challenging Stigma</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241725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183749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is being described?</a:t>
            </a:r>
          </a:p>
          <a:p>
            <a:pPr marL="0" indent="0">
              <a:buNone/>
            </a:pPr>
            <a:endParaRPr lang="en-US" dirty="0" smtClean="0"/>
          </a:p>
          <a:p>
            <a:pPr marL="0" indent="0">
              <a:buNone/>
            </a:pPr>
            <a:r>
              <a:rPr lang="en-US" sz="2911" dirty="0" smtClean="0"/>
              <a:t>“</a:t>
            </a:r>
            <a:r>
              <a:rPr lang="en-US" sz="3200" dirty="0"/>
              <a:t>a state of mental well being that enables people to cope with the stresses of life, </a:t>
            </a:r>
            <a:r>
              <a:rPr lang="en-US" sz="3200" dirty="0" err="1"/>
              <a:t>realise</a:t>
            </a:r>
            <a:r>
              <a:rPr lang="en-US" sz="3200" dirty="0"/>
              <a:t> their abilities, learn well and work well and contribute to their community</a:t>
            </a:r>
            <a:r>
              <a:rPr lang="en-US" sz="2911" dirty="0" smtClean="0"/>
              <a:t>”</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Mental health</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07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Could the following statement cause unintended upset or offensive to someone struggling with their mental health?</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prstClr val="black"/>
                </a:solidFill>
                <a:latin typeface="Calibri" panose="020F0502020204030204" pitchFamily="34" charset="0"/>
                <a:cs typeface="Calibri" panose="020F0502020204030204" pitchFamily="34" charset="0"/>
              </a:rPr>
              <a:t>“isn’t depression the same as just being a bit sad”</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Yes – this diminishes how that person is currently feeling</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963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Could the following statement cause unintended upset or offensive to someone struggling with their mental health?</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prstClr val="black"/>
                </a:solidFill>
                <a:latin typeface="Calibri" panose="020F0502020204030204" pitchFamily="34" charset="0"/>
                <a:cs typeface="Calibri" panose="020F0502020204030204" pitchFamily="34" charset="0"/>
              </a:rPr>
              <a:t>“that is a real first world problem. Some people have bigger problems”</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Yes – this diminishes how that person is currently feeling regardless of how others see the problem</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236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If a person hears language that makes fun of mental health, what could they do about it?</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Challenge the use of the language</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990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about </a:t>
            </a:r>
            <a:r>
              <a:rPr lang="en-US" sz="4366" dirty="0" smtClean="0"/>
              <a:t>mental health </a:t>
            </a:r>
            <a:r>
              <a:rPr lang="en-US" sz="4366" dirty="0"/>
              <a:t>for either yourself or a friend/family member, you can get support from the following places</a:t>
            </a: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65449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FFC00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mental health?</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Impact of drugs and alcohol on mental health</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gambling?</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eating disorders?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to deal with emotions?</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to deal with fallouts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mental health?</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Misconceptions</a:t>
            </a:r>
          </a:p>
          <a:p>
            <a:pPr marL="138623" indent="-138623" defTabSz="554499">
              <a:lnSpc>
                <a:spcPct val="110000"/>
              </a:lnSpc>
              <a:spcBef>
                <a:spcPts val="607"/>
              </a:spcBef>
              <a:buFontTx/>
              <a:buChar char="-"/>
              <a:defRPr/>
            </a:pPr>
            <a:r>
              <a:rPr lang="en-US" sz="1940" b="1" dirty="0" smtClean="0">
                <a:solidFill>
                  <a:prstClr val="black"/>
                </a:solidFill>
                <a:latin typeface="Comic Sans MS"/>
              </a:rPr>
              <a:t>Reframing language around mental health</a:t>
            </a:r>
          </a:p>
          <a:p>
            <a:pPr marL="138623" indent="-138623" defTabSz="554499">
              <a:lnSpc>
                <a:spcPct val="110000"/>
              </a:lnSpc>
              <a:spcBef>
                <a:spcPts val="607"/>
              </a:spcBef>
              <a:buFontTx/>
              <a:buChar char="-"/>
              <a:defRPr/>
            </a:pPr>
            <a:r>
              <a:rPr lang="en-US" sz="1940" b="1" dirty="0" smtClean="0">
                <a:solidFill>
                  <a:prstClr val="black"/>
                </a:solidFill>
                <a:latin typeface="Comic Sans MS"/>
              </a:rPr>
              <a:t>Challenging stigma of mental health</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765380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In tutor time this week you looked at mental health</a:t>
            </a:r>
          </a:p>
          <a:p>
            <a:pPr marL="0" indent="0">
              <a:buNone/>
            </a:pPr>
            <a:endParaRPr lang="en-US" sz="3638" dirty="0"/>
          </a:p>
          <a:p>
            <a:pPr marL="0" indent="0">
              <a:buNone/>
            </a:pPr>
            <a:r>
              <a:rPr lang="en-US" sz="3638" dirty="0" smtClean="0"/>
              <a:t>With your partner discuss what you can remember from tutor time.</a:t>
            </a:r>
          </a:p>
          <a:p>
            <a:pPr marL="0" indent="0">
              <a:buNone/>
            </a:pPr>
            <a:endParaRPr lang="en-US" sz="3638" dirty="0"/>
          </a:p>
          <a:p>
            <a:pPr marL="0" indent="0">
              <a:buNone/>
            </a:pPr>
            <a:r>
              <a:rPr lang="en-US" sz="3638" dirty="0" smtClean="0"/>
              <a:t>Remember you will need to share your discussion with the class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Discussion</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3113436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77500" lnSpcReduction="20000"/>
          </a:bodyPr>
          <a:lstStyle/>
          <a:p>
            <a:pPr marL="0" indent="0">
              <a:buNone/>
            </a:pPr>
            <a:r>
              <a:rPr lang="en-US" sz="3638" dirty="0"/>
              <a:t>Mental Health is “a state of mental well being that enables people to cope with the stresses of life, </a:t>
            </a:r>
            <a:r>
              <a:rPr lang="en-US" sz="3638" dirty="0" err="1"/>
              <a:t>realise</a:t>
            </a:r>
            <a:r>
              <a:rPr lang="en-US" sz="3638" dirty="0"/>
              <a:t> their abilities, learn well and work well and contribute to their community”</a:t>
            </a:r>
          </a:p>
          <a:p>
            <a:pPr marL="0" indent="0">
              <a:buNone/>
            </a:pPr>
            <a:endParaRPr lang="en-US" sz="3638" dirty="0"/>
          </a:p>
          <a:p>
            <a:pPr marL="0" indent="0">
              <a:buNone/>
            </a:pPr>
            <a:r>
              <a:rPr lang="en-US" sz="3638" dirty="0" smtClean="0"/>
              <a:t>Everyone has mental health regardless if they are feeling good or bad.</a:t>
            </a:r>
          </a:p>
          <a:p>
            <a:pPr marL="0" indent="0">
              <a:buNone/>
            </a:pPr>
            <a:endParaRPr lang="en-US" sz="3638" dirty="0"/>
          </a:p>
          <a:p>
            <a:pPr marL="0" indent="0">
              <a:buNone/>
            </a:pPr>
            <a:r>
              <a:rPr lang="en-US" sz="3638" dirty="0" smtClean="0"/>
              <a:t>Mental health and mental illness are different things</a:t>
            </a:r>
          </a:p>
          <a:p>
            <a:pPr marL="0" indent="0">
              <a:buNone/>
            </a:pPr>
            <a:endParaRPr lang="en-US" sz="3638" dirty="0"/>
          </a:p>
          <a:p>
            <a:pPr marL="0" indent="0">
              <a:buNone/>
            </a:pPr>
            <a:r>
              <a:rPr lang="en-US" sz="3638" dirty="0" smtClean="0"/>
              <a:t>Exercise, staying hydrated, eating healthily, doing things that make you feel good and talking to people are all ways to have good mental health</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29965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Conversations about mental health have become more common, more open and more positive in recent years.</a:t>
            </a:r>
          </a:p>
          <a:p>
            <a:pPr marL="0" indent="0">
              <a:buNone/>
            </a:pPr>
            <a:endParaRPr lang="en-US" sz="3638" dirty="0"/>
          </a:p>
          <a:p>
            <a:pPr marL="0" indent="0">
              <a:buNone/>
            </a:pPr>
            <a:r>
              <a:rPr lang="en-US" sz="3638" dirty="0" smtClean="0"/>
              <a:t>However there are still lots of misconceptions about mental health.</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Talking about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877087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lnSpcReduction="10000"/>
          </a:bodyPr>
          <a:lstStyle/>
          <a:p>
            <a:pPr marL="0" indent="0">
              <a:buNone/>
            </a:pPr>
            <a:r>
              <a:rPr lang="en-US" sz="3638" dirty="0" smtClean="0"/>
              <a:t>You will be shown a common misconception on the board.</a:t>
            </a:r>
          </a:p>
          <a:p>
            <a:pPr marL="0" indent="0">
              <a:buNone/>
            </a:pPr>
            <a:endParaRPr lang="en-US" sz="3638" dirty="0"/>
          </a:p>
          <a:p>
            <a:pPr marL="0" indent="0">
              <a:buNone/>
            </a:pPr>
            <a:r>
              <a:rPr lang="en-US" sz="3638" dirty="0" smtClean="0"/>
              <a:t>You will discuss with your partner why this is a common misconception and what a reply could be to the misconception.</a:t>
            </a:r>
          </a:p>
          <a:p>
            <a:pPr marL="0" indent="0">
              <a:buNone/>
            </a:pPr>
            <a:endParaRPr lang="en-US" sz="3638" dirty="0"/>
          </a:p>
          <a:p>
            <a:pPr marL="0" indent="0">
              <a:buNone/>
            </a:pPr>
            <a:r>
              <a:rPr lang="en-US" sz="3638" dirty="0" smtClean="0"/>
              <a:t>You must be able to explain your answer</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Talking about mental health - misconceptions</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869808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“I don’t think mental health is a very big issue”</a:t>
            </a:r>
          </a:p>
          <a:p>
            <a:pPr marL="0" indent="0">
              <a:buNone/>
            </a:pPr>
            <a:endParaRPr lang="en-US" sz="3638" dirty="0"/>
          </a:p>
          <a:p>
            <a:pPr marL="0" indent="0">
              <a:buNone/>
            </a:pPr>
            <a:r>
              <a:rPr lang="en-US" sz="3638" dirty="0" smtClean="0"/>
              <a:t>This is a common misconception. A response to this is…</a:t>
            </a:r>
          </a:p>
          <a:p>
            <a:pPr marL="0" indent="0">
              <a:buNone/>
            </a:pPr>
            <a:r>
              <a:rPr lang="en-US" sz="3638" dirty="0" smtClean="0"/>
              <a:t>“Mental health problems are quote common. 1 in 4 adults and 1 in 8 children experience them every year”</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Talking about mental health - misconceptions</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656181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1858</Words>
  <Application>Microsoft Office PowerPoint</Application>
  <PresentationFormat>Widescreen</PresentationFormat>
  <Paragraphs>239</Paragraphs>
  <Slides>39</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39</vt:i4>
      </vt:variant>
    </vt:vector>
  </HeadingPairs>
  <TitlesOfParts>
    <vt:vector size="49" baseType="lpstr">
      <vt:lpstr>Arial</vt:lpstr>
      <vt:lpstr>Calibri</vt:lpstr>
      <vt:lpstr>Calibri Light</vt:lpstr>
      <vt:lpstr>Comic Sans MS</vt:lpstr>
      <vt:lpstr>Franklin Gothic Book</vt:lpstr>
      <vt:lpstr>Lato</vt:lpstr>
      <vt:lpstr>3_Office Theme</vt:lpstr>
      <vt:lpstr>Office Theme</vt:lpstr>
      <vt:lpstr>6_Office Theme</vt:lpstr>
      <vt:lpstr>12_Office Theme</vt:lpstr>
      <vt:lpstr>PowerPoint Presentation</vt:lpstr>
      <vt:lpstr>PowerPoint Presentation</vt:lpstr>
      <vt:lpstr>PowerPoint Presentation</vt:lpstr>
      <vt:lpstr>PowerPoint Presentation</vt:lpstr>
      <vt:lpstr>Discussion</vt:lpstr>
      <vt:lpstr>Tutor Time recap</vt:lpstr>
      <vt:lpstr>Talking about mental health</vt:lpstr>
      <vt:lpstr>Talking about mental health - misconceptions</vt:lpstr>
      <vt:lpstr>Talking about mental health - misconceptions</vt:lpstr>
      <vt:lpstr>Talking about mental health - misconceptions</vt:lpstr>
      <vt:lpstr>Talking about mental health - misconceptions</vt:lpstr>
      <vt:lpstr>Talking about mental health - misconceptions</vt:lpstr>
      <vt:lpstr>Talking about mental health - misconceptions</vt:lpstr>
      <vt:lpstr>Stigma around mental health</vt:lpstr>
      <vt:lpstr>Stigma around mental health</vt:lpstr>
      <vt:lpstr>Stigma around mental health</vt:lpstr>
      <vt:lpstr>Stigma around mental health</vt:lpstr>
      <vt:lpstr>Stigma around mental health</vt:lpstr>
      <vt:lpstr>Stigma around mental health</vt:lpstr>
      <vt:lpstr>Stigma around mental health</vt:lpstr>
      <vt:lpstr>Stigma around mental health</vt:lpstr>
      <vt:lpstr>Stigma around mental health</vt:lpstr>
      <vt:lpstr>Stigma around mental health</vt:lpstr>
      <vt:lpstr>Stigma around mental health</vt:lpstr>
      <vt:lpstr>Stigma around mental health</vt:lpstr>
      <vt:lpstr>Challenging Stigma</vt:lpstr>
      <vt:lpstr>Challenging Stigma</vt:lpstr>
      <vt:lpstr>Challenging Stigma</vt:lpstr>
      <vt:lpstr>Challenging Stigma</vt:lpstr>
      <vt:lpstr>Challenging Stigma</vt:lpstr>
      <vt:lpstr>Challenging Stigma</vt:lpstr>
      <vt:lpstr>Challenging Stigma</vt:lpstr>
      <vt:lpstr>Hinge Questions – whiteboard activity</vt:lpstr>
      <vt:lpstr>Hinge Questions – whiteboard activity</vt:lpstr>
      <vt:lpstr>Hinge Questions – whiteboard activity</vt:lpstr>
      <vt:lpstr>Hinge Questions – whiteboard activity</vt:lpstr>
      <vt:lpstr>Hinge Questions – whiteboard activity</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55</cp:revision>
  <dcterms:created xsi:type="dcterms:W3CDTF">2024-08-15T13:31:51Z</dcterms:created>
  <dcterms:modified xsi:type="dcterms:W3CDTF">2024-11-05T16:29:37Z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