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 id="2147483684" r:id="rId3"/>
    <p:sldMasterId id="2147483696" r:id="rId4"/>
  </p:sldMasterIdLst>
  <p:notesMasterIdLst>
    <p:notesMasterId r:id="rId28"/>
  </p:notesMasterIdLst>
  <p:sldIdLst>
    <p:sldId id="290" r:id="rId5"/>
    <p:sldId id="292" r:id="rId6"/>
    <p:sldId id="257" r:id="rId7"/>
    <p:sldId id="258" r:id="rId8"/>
    <p:sldId id="259"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WPz4kM9/RSXqnI0RWSYuQ==" hashData="uOdIAcPCYKtOi7hr3oS5k5TdhUx1ClF2D/hXv6qS6nD+fxB6LsySMVVL1ArIA1HJPR773TiBiftmb4OXDiz0r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25/09/2024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9/25/2024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9/25/2024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9/25/2024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9/25/2024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9/25/2024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9/25/2024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9/25/2024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9/25/2024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9/25/2024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9/25/2024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9/25/2024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084947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797221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639083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232545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668876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9352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203474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15048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367211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282800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93571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9/25/2024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25/09/2024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59594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986789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fontScale="90000"/>
          </a:bodyPr>
          <a:lstStyle/>
          <a:p>
            <a:r>
              <a:rPr lang="en-US" sz="4851" dirty="0"/>
              <a:t>Learning about relationships</a:t>
            </a:r>
            <a:endParaRPr lang="en-GB" sz="4851" dirty="0"/>
          </a:p>
        </p:txBody>
      </p:sp>
      <p:sp>
        <p:nvSpPr>
          <p:cNvPr id="7" name="Content Placeholder 2"/>
          <p:cNvSpPr>
            <a:spLocks noGrp="1"/>
          </p:cNvSpPr>
          <p:nvPr>
            <p:ph idx="1"/>
          </p:nvPr>
        </p:nvSpPr>
        <p:spPr>
          <a:xfrm>
            <a:off x="377386" y="1611017"/>
            <a:ext cx="6167213" cy="4847552"/>
          </a:xfrm>
        </p:spPr>
        <p:txBody>
          <a:bodyPr>
            <a:normAutofit fontScale="77500" lnSpcReduction="20000"/>
          </a:bodyPr>
          <a:lstStyle/>
          <a:p>
            <a:pPr marL="0" indent="0">
              <a:buNone/>
            </a:pPr>
            <a:r>
              <a:rPr lang="en-US" dirty="0"/>
              <a:t>If a person has not been in a relationship, they can learn about what to expect from relationships from different sources that can give accurate information:</a:t>
            </a:r>
          </a:p>
          <a:p>
            <a:pPr>
              <a:buFontTx/>
              <a:buChar char="-"/>
            </a:pPr>
            <a:r>
              <a:rPr lang="en-US" dirty="0"/>
              <a:t>Friends</a:t>
            </a:r>
          </a:p>
          <a:p>
            <a:pPr>
              <a:buFontTx/>
              <a:buChar char="-"/>
            </a:pPr>
            <a:r>
              <a:rPr lang="en-US" dirty="0"/>
              <a:t>Family</a:t>
            </a:r>
          </a:p>
          <a:p>
            <a:pPr>
              <a:buFontTx/>
              <a:buChar char="-"/>
            </a:pPr>
            <a:r>
              <a:rPr lang="en-US" dirty="0"/>
              <a:t>Personal Development lessons</a:t>
            </a:r>
          </a:p>
          <a:p>
            <a:pPr>
              <a:buFontTx/>
              <a:buChar char="-"/>
            </a:pPr>
            <a:endParaRPr lang="en-US" dirty="0"/>
          </a:p>
          <a:p>
            <a:pPr marL="0" indent="0">
              <a:buNone/>
            </a:pPr>
            <a:r>
              <a:rPr lang="en-US" dirty="0"/>
              <a:t>However one of the other main ways people “learn” about relationships is through the media. This can be through:</a:t>
            </a:r>
          </a:p>
          <a:p>
            <a:pPr>
              <a:buFontTx/>
              <a:buChar char="-"/>
            </a:pPr>
            <a:r>
              <a:rPr lang="en-US" dirty="0"/>
              <a:t>Magazines</a:t>
            </a:r>
          </a:p>
          <a:p>
            <a:pPr>
              <a:buFontTx/>
              <a:buChar char="-"/>
            </a:pPr>
            <a:r>
              <a:rPr lang="en-US" dirty="0"/>
              <a:t>Social Media</a:t>
            </a:r>
          </a:p>
          <a:p>
            <a:pPr>
              <a:buFontTx/>
              <a:buChar char="-"/>
            </a:pPr>
            <a:r>
              <a:rPr lang="en-US" dirty="0"/>
              <a:t>TV shows/adverts</a:t>
            </a:r>
          </a:p>
          <a:p>
            <a:pPr>
              <a:buFontTx/>
              <a:buChar char="-"/>
            </a:pPr>
            <a:r>
              <a:rPr lang="en-US" dirty="0"/>
              <a:t>Films</a:t>
            </a:r>
          </a:p>
        </p:txBody>
      </p:sp>
      <p:pic>
        <p:nvPicPr>
          <p:cNvPr id="6" name="Picture 5"/>
          <p:cNvPicPr>
            <a:picLocks noChangeAspect="1"/>
          </p:cNvPicPr>
          <p:nvPr/>
        </p:nvPicPr>
        <p:blipFill>
          <a:blip r:embed="rId4"/>
          <a:stretch>
            <a:fillRect/>
          </a:stretch>
        </p:blipFill>
        <p:spPr>
          <a:xfrm>
            <a:off x="6627758" y="1429269"/>
            <a:ext cx="2594770" cy="1943572"/>
          </a:xfrm>
          <a:prstGeom prst="rect">
            <a:avLst/>
          </a:prstGeom>
        </p:spPr>
      </p:pic>
      <p:pic>
        <p:nvPicPr>
          <p:cNvPr id="9" name="Picture 8"/>
          <p:cNvPicPr>
            <a:picLocks noChangeAspect="1"/>
          </p:cNvPicPr>
          <p:nvPr/>
        </p:nvPicPr>
        <p:blipFill>
          <a:blip r:embed="rId5"/>
          <a:stretch>
            <a:fillRect/>
          </a:stretch>
        </p:blipFill>
        <p:spPr>
          <a:xfrm>
            <a:off x="8786245" y="2954762"/>
            <a:ext cx="2642849" cy="1647128"/>
          </a:xfrm>
          <a:prstGeom prst="rect">
            <a:avLst/>
          </a:prstGeom>
        </p:spPr>
      </p:pic>
      <p:pic>
        <p:nvPicPr>
          <p:cNvPr id="11" name="Picture 10"/>
          <p:cNvPicPr>
            <a:picLocks noChangeAspect="1"/>
          </p:cNvPicPr>
          <p:nvPr/>
        </p:nvPicPr>
        <p:blipFill>
          <a:blip r:embed="rId6"/>
          <a:stretch>
            <a:fillRect/>
          </a:stretch>
        </p:blipFill>
        <p:spPr>
          <a:xfrm>
            <a:off x="6553602" y="4176663"/>
            <a:ext cx="2559097" cy="1702963"/>
          </a:xfrm>
          <a:prstGeom prst="rect">
            <a:avLst/>
          </a:prstGeom>
        </p:spPr>
      </p:pic>
    </p:spTree>
    <p:extLst>
      <p:ext uri="{BB962C8B-B14F-4D97-AF65-F5344CB8AC3E}">
        <p14:creationId xmlns:p14="http://schemas.microsoft.com/office/powerpoint/2010/main" val="11973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fontScale="90000"/>
          </a:bodyPr>
          <a:lstStyle/>
          <a:p>
            <a:r>
              <a:rPr lang="en-US" sz="4851" dirty="0" err="1"/>
              <a:t>Analysing</a:t>
            </a:r>
            <a:r>
              <a:rPr lang="en-US" sz="4851" dirty="0"/>
              <a:t> media relationships?</a:t>
            </a:r>
            <a:endParaRPr lang="en-GB" sz="4851" dirty="0"/>
          </a:p>
        </p:txBody>
      </p:sp>
      <p:sp>
        <p:nvSpPr>
          <p:cNvPr id="7" name="Content Placeholder 2"/>
          <p:cNvSpPr>
            <a:spLocks noGrp="1"/>
          </p:cNvSpPr>
          <p:nvPr>
            <p:ph idx="1"/>
          </p:nvPr>
        </p:nvSpPr>
        <p:spPr>
          <a:xfrm>
            <a:off x="377386" y="1611017"/>
            <a:ext cx="6167213" cy="4847552"/>
          </a:xfrm>
        </p:spPr>
        <p:txBody>
          <a:bodyPr>
            <a:normAutofit/>
          </a:bodyPr>
          <a:lstStyle/>
          <a:p>
            <a:pPr marL="0" indent="0">
              <a:buNone/>
            </a:pPr>
            <a:r>
              <a:rPr lang="en-US" dirty="0"/>
              <a:t>Relationships within the media can often be:</a:t>
            </a:r>
          </a:p>
          <a:p>
            <a:pPr>
              <a:buFontTx/>
              <a:buChar char="-"/>
            </a:pPr>
            <a:r>
              <a:rPr lang="en-US" dirty="0"/>
              <a:t>Unhealthy – they do not always show the principles we discussed earlier</a:t>
            </a:r>
          </a:p>
          <a:p>
            <a:pPr>
              <a:buFontTx/>
              <a:buChar char="-"/>
            </a:pPr>
            <a:r>
              <a:rPr lang="en-US" dirty="0"/>
              <a:t>Unrealistic – may not always happen in real life</a:t>
            </a:r>
          </a:p>
          <a:p>
            <a:pPr>
              <a:buFontTx/>
              <a:buChar char="-"/>
            </a:pPr>
            <a:endParaRPr lang="en-US" dirty="0"/>
          </a:p>
        </p:txBody>
      </p:sp>
      <p:pic>
        <p:nvPicPr>
          <p:cNvPr id="2" name="Picture 1"/>
          <p:cNvPicPr>
            <a:picLocks noChangeAspect="1"/>
          </p:cNvPicPr>
          <p:nvPr/>
        </p:nvPicPr>
        <p:blipFill rotWithShape="1">
          <a:blip r:embed="rId4"/>
          <a:srcRect l="24013" t="13601" r="28344" b="5901"/>
          <a:stretch/>
        </p:blipFill>
        <p:spPr>
          <a:xfrm>
            <a:off x="6539714" y="1367355"/>
            <a:ext cx="5283552" cy="5021557"/>
          </a:xfrm>
          <a:prstGeom prst="rect">
            <a:avLst/>
          </a:prstGeom>
        </p:spPr>
      </p:pic>
    </p:spTree>
    <p:extLst>
      <p:ext uri="{BB962C8B-B14F-4D97-AF65-F5344CB8AC3E}">
        <p14:creationId xmlns:p14="http://schemas.microsoft.com/office/powerpoint/2010/main" val="299252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013" t="13601" r="28344" b="5901"/>
          <a:stretch/>
        </p:blipFill>
        <p:spPr>
          <a:xfrm>
            <a:off x="2733740" y="1499045"/>
            <a:ext cx="7213723" cy="5071497"/>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fontScale="90000"/>
          </a:bodyPr>
          <a:lstStyle/>
          <a:p>
            <a:r>
              <a:rPr lang="en-US" sz="4851" dirty="0" err="1"/>
              <a:t>Analysing</a:t>
            </a:r>
            <a:r>
              <a:rPr lang="en-US" sz="4851" dirty="0"/>
              <a:t> media relationships?</a:t>
            </a:r>
            <a:endParaRPr lang="en-GB" sz="4851" dirty="0"/>
          </a:p>
        </p:txBody>
      </p:sp>
      <p:sp>
        <p:nvSpPr>
          <p:cNvPr id="7" name="Content Placeholder 2"/>
          <p:cNvSpPr>
            <a:spLocks noGrp="1"/>
          </p:cNvSpPr>
          <p:nvPr>
            <p:ph idx="1"/>
          </p:nvPr>
        </p:nvSpPr>
        <p:spPr>
          <a:xfrm>
            <a:off x="2298678" y="1857034"/>
            <a:ext cx="3360665" cy="1790294"/>
          </a:xfrm>
        </p:spPr>
        <p:txBody>
          <a:bodyPr>
            <a:normAutofit fontScale="92500"/>
          </a:bodyPr>
          <a:lstStyle/>
          <a:p>
            <a:pPr marL="0" indent="0">
              <a:buNone/>
            </a:pPr>
            <a:r>
              <a:rPr lang="en-US" dirty="0"/>
              <a:t>Shows the principles of a healthy relationship and could happen in real life</a:t>
            </a:r>
          </a:p>
        </p:txBody>
      </p:sp>
      <p:sp>
        <p:nvSpPr>
          <p:cNvPr id="9" name="Content Placeholder 2"/>
          <p:cNvSpPr txBox="1">
            <a:spLocks/>
          </p:cNvSpPr>
          <p:nvPr/>
        </p:nvSpPr>
        <p:spPr>
          <a:xfrm>
            <a:off x="2298678" y="4476977"/>
            <a:ext cx="3360665" cy="1790294"/>
          </a:xfrm>
          <a:prstGeom prst="rect">
            <a:avLst/>
          </a:prstGeom>
        </p:spPr>
        <p:txBody>
          <a:bodyPr vert="horz" lIns="55449" tIns="27725" rIns="55449" bIns="27725" rtlCol="0">
            <a:normAutofit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2800" dirty="0"/>
              <a:t>Shows the principles of a healthy relationship but would not happen in real life</a:t>
            </a:r>
          </a:p>
        </p:txBody>
      </p:sp>
      <p:sp>
        <p:nvSpPr>
          <p:cNvPr id="11" name="Content Placeholder 2"/>
          <p:cNvSpPr txBox="1">
            <a:spLocks/>
          </p:cNvSpPr>
          <p:nvPr/>
        </p:nvSpPr>
        <p:spPr>
          <a:xfrm>
            <a:off x="6794652" y="1948855"/>
            <a:ext cx="3360665" cy="1790294"/>
          </a:xfrm>
          <a:prstGeom prst="rect">
            <a:avLst/>
          </a:prstGeom>
        </p:spPr>
        <p:txBody>
          <a:bodyPr vert="horz" lIns="55449" tIns="27725" rIns="55449" bIns="27725" rtlCol="0">
            <a:normAutofit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2800" dirty="0"/>
              <a:t>Shows the principles of an unhealthy relationship that could happen in real life</a:t>
            </a:r>
          </a:p>
        </p:txBody>
      </p:sp>
      <p:sp>
        <p:nvSpPr>
          <p:cNvPr id="12" name="Content Placeholder 2"/>
          <p:cNvSpPr txBox="1">
            <a:spLocks/>
          </p:cNvSpPr>
          <p:nvPr/>
        </p:nvSpPr>
        <p:spPr>
          <a:xfrm>
            <a:off x="6809773" y="4416219"/>
            <a:ext cx="3360665" cy="1790294"/>
          </a:xfrm>
          <a:prstGeom prst="rect">
            <a:avLst/>
          </a:prstGeom>
        </p:spPr>
        <p:txBody>
          <a:bodyPr vert="horz" lIns="55449" tIns="27725" rIns="55449" bIns="27725" rtlCol="0">
            <a:normAutofit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2800" dirty="0"/>
              <a:t>Shows the principles of an unhealthy relationship that would not happen in real life</a:t>
            </a:r>
          </a:p>
        </p:txBody>
      </p:sp>
    </p:spTree>
    <p:extLst>
      <p:ext uri="{BB962C8B-B14F-4D97-AF65-F5344CB8AC3E}">
        <p14:creationId xmlns:p14="http://schemas.microsoft.com/office/powerpoint/2010/main" val="401626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US" sz="4851" dirty="0"/>
              <a:t>Relationship scenarios</a:t>
            </a:r>
            <a:endParaRPr lang="en-GB" sz="4851" dirty="0"/>
          </a:p>
        </p:txBody>
      </p:sp>
      <p:sp>
        <p:nvSpPr>
          <p:cNvPr id="7" name="Content Placeholder 2"/>
          <p:cNvSpPr>
            <a:spLocks noGrp="1"/>
          </p:cNvSpPr>
          <p:nvPr>
            <p:ph idx="1"/>
          </p:nvPr>
        </p:nvSpPr>
        <p:spPr>
          <a:xfrm>
            <a:off x="377386" y="1363579"/>
            <a:ext cx="5510067" cy="5094990"/>
          </a:xfrm>
        </p:spPr>
        <p:txBody>
          <a:bodyPr>
            <a:normAutofit/>
          </a:bodyPr>
          <a:lstStyle/>
          <a:p>
            <a:pPr marL="0" indent="0">
              <a:buNone/>
            </a:pPr>
            <a:r>
              <a:rPr lang="en-US" dirty="0"/>
              <a:t>Where would you put this scenario on the diagram? Be ready to share your reason why?</a:t>
            </a:r>
          </a:p>
          <a:p>
            <a:pPr marL="0" indent="0">
              <a:buNone/>
            </a:pPr>
            <a:endParaRPr lang="en-US" dirty="0"/>
          </a:p>
          <a:p>
            <a:pPr marL="0" indent="0">
              <a:buNone/>
            </a:pPr>
            <a:r>
              <a:rPr lang="en-US" dirty="0"/>
              <a:t>“A high school teen drama shows the captain of the football team and the most popular girl go to their school prom together. At prom they win “prom king and queen”. At the end of the movie it shows them in the future. They are married, live in a huge house and have 3 children”</a:t>
            </a:r>
          </a:p>
        </p:txBody>
      </p:sp>
      <p:pic>
        <p:nvPicPr>
          <p:cNvPr id="12" name="Picture 11"/>
          <p:cNvPicPr>
            <a:picLocks noChangeAspect="1"/>
          </p:cNvPicPr>
          <p:nvPr/>
        </p:nvPicPr>
        <p:blipFill rotWithShape="1">
          <a:blip r:embed="rId4"/>
          <a:srcRect l="24013" t="13601" r="28344" b="5901"/>
          <a:stretch/>
        </p:blipFill>
        <p:spPr>
          <a:xfrm>
            <a:off x="6030907" y="1783812"/>
            <a:ext cx="5724142" cy="4024270"/>
          </a:xfrm>
          <a:prstGeom prst="rect">
            <a:avLst/>
          </a:prstGeom>
        </p:spPr>
      </p:pic>
    </p:spTree>
    <p:extLst>
      <p:ext uri="{BB962C8B-B14F-4D97-AF65-F5344CB8AC3E}">
        <p14:creationId xmlns:p14="http://schemas.microsoft.com/office/powerpoint/2010/main" val="287136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US" sz="4851" dirty="0"/>
              <a:t>Relationship scenarios</a:t>
            </a:r>
            <a:endParaRPr lang="en-GB" sz="4851" dirty="0"/>
          </a:p>
        </p:txBody>
      </p:sp>
      <p:sp>
        <p:nvSpPr>
          <p:cNvPr id="7" name="Content Placeholder 2"/>
          <p:cNvSpPr>
            <a:spLocks noGrp="1"/>
          </p:cNvSpPr>
          <p:nvPr>
            <p:ph idx="1"/>
          </p:nvPr>
        </p:nvSpPr>
        <p:spPr>
          <a:xfrm>
            <a:off x="377386" y="1363578"/>
            <a:ext cx="5510067" cy="5494421"/>
          </a:xfrm>
        </p:spPr>
        <p:txBody>
          <a:bodyPr>
            <a:normAutofit fontScale="92500" lnSpcReduction="10000"/>
          </a:bodyPr>
          <a:lstStyle/>
          <a:p>
            <a:pPr marL="0" indent="0">
              <a:buNone/>
            </a:pPr>
            <a:r>
              <a:rPr lang="en-US" dirty="0"/>
              <a:t>Where would you put this scenario on the diagram? Be ready to share your reason why?</a:t>
            </a:r>
          </a:p>
          <a:p>
            <a:pPr marL="0" indent="0">
              <a:buNone/>
            </a:pPr>
            <a:endParaRPr lang="en-US" dirty="0"/>
          </a:p>
          <a:p>
            <a:pPr marL="0" indent="0">
              <a:buNone/>
            </a:pPr>
            <a:r>
              <a:rPr lang="en-US" dirty="0"/>
              <a:t>“On Love Island is a reality TV </a:t>
            </a:r>
            <a:r>
              <a:rPr lang="en-US" dirty="0" err="1"/>
              <a:t>programme</a:t>
            </a:r>
            <a:r>
              <a:rPr lang="en-US" dirty="0"/>
              <a:t> that requires people to “couple up” to remain on the show and potentially win a cash prize. In one episode, it is announced that 2 people will be voted off the show. Two people on the show declare that they love each other so it increases their chances of not being voted off and closer to winning the cash prize at the end of the show”</a:t>
            </a:r>
          </a:p>
        </p:txBody>
      </p:sp>
      <p:pic>
        <p:nvPicPr>
          <p:cNvPr id="12" name="Picture 11"/>
          <p:cNvPicPr>
            <a:picLocks noChangeAspect="1"/>
          </p:cNvPicPr>
          <p:nvPr/>
        </p:nvPicPr>
        <p:blipFill rotWithShape="1">
          <a:blip r:embed="rId4"/>
          <a:srcRect l="24013" t="13601" r="28344" b="5901"/>
          <a:stretch/>
        </p:blipFill>
        <p:spPr>
          <a:xfrm>
            <a:off x="6030907" y="1783812"/>
            <a:ext cx="5724142" cy="4024270"/>
          </a:xfrm>
          <a:prstGeom prst="rect">
            <a:avLst/>
          </a:prstGeom>
        </p:spPr>
      </p:pic>
    </p:spTree>
    <p:extLst>
      <p:ext uri="{BB962C8B-B14F-4D97-AF65-F5344CB8AC3E}">
        <p14:creationId xmlns:p14="http://schemas.microsoft.com/office/powerpoint/2010/main" val="231316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US" sz="4851" dirty="0"/>
              <a:t>Relationship scenarios</a:t>
            </a:r>
            <a:endParaRPr lang="en-GB" sz="4851" dirty="0"/>
          </a:p>
        </p:txBody>
      </p:sp>
      <p:sp>
        <p:nvSpPr>
          <p:cNvPr id="7" name="Content Placeholder 2"/>
          <p:cNvSpPr>
            <a:spLocks noGrp="1"/>
          </p:cNvSpPr>
          <p:nvPr>
            <p:ph idx="1"/>
          </p:nvPr>
        </p:nvSpPr>
        <p:spPr>
          <a:xfrm>
            <a:off x="377386" y="1363578"/>
            <a:ext cx="5510067" cy="5494421"/>
          </a:xfrm>
        </p:spPr>
        <p:txBody>
          <a:bodyPr>
            <a:normAutofit/>
          </a:bodyPr>
          <a:lstStyle/>
          <a:p>
            <a:pPr marL="0" indent="0">
              <a:buNone/>
            </a:pPr>
            <a:r>
              <a:rPr lang="en-US" dirty="0"/>
              <a:t>Where would you put this scenario on the diagram? Be ready to share your reason why?</a:t>
            </a:r>
          </a:p>
          <a:p>
            <a:pPr marL="0" indent="0">
              <a:buNone/>
            </a:pPr>
            <a:endParaRPr lang="en-US" dirty="0"/>
          </a:p>
          <a:p>
            <a:pPr marL="0" indent="0">
              <a:buNone/>
            </a:pPr>
            <a:r>
              <a:rPr lang="en-US" dirty="0"/>
              <a:t>“In a movie, the King decides that his Princess daughter should get married. To decide who will marry his daughter he calls out a contest were different men duel with each other. The King announces that the winner of the duel will marry the Princess.”</a:t>
            </a:r>
          </a:p>
        </p:txBody>
      </p:sp>
      <p:pic>
        <p:nvPicPr>
          <p:cNvPr id="12" name="Picture 11"/>
          <p:cNvPicPr>
            <a:picLocks noChangeAspect="1"/>
          </p:cNvPicPr>
          <p:nvPr/>
        </p:nvPicPr>
        <p:blipFill rotWithShape="1">
          <a:blip r:embed="rId4"/>
          <a:srcRect l="24013" t="13601" r="28344" b="5901"/>
          <a:stretch/>
        </p:blipFill>
        <p:spPr>
          <a:xfrm>
            <a:off x="6030907" y="1783812"/>
            <a:ext cx="5724142" cy="4024270"/>
          </a:xfrm>
          <a:prstGeom prst="rect">
            <a:avLst/>
          </a:prstGeom>
        </p:spPr>
      </p:pic>
    </p:spTree>
    <p:extLst>
      <p:ext uri="{BB962C8B-B14F-4D97-AF65-F5344CB8AC3E}">
        <p14:creationId xmlns:p14="http://schemas.microsoft.com/office/powerpoint/2010/main" val="250296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US" sz="4851" dirty="0"/>
              <a:t>Relationship scenarios</a:t>
            </a:r>
            <a:endParaRPr lang="en-GB" sz="4851" dirty="0"/>
          </a:p>
        </p:txBody>
      </p:sp>
      <p:sp>
        <p:nvSpPr>
          <p:cNvPr id="7" name="Content Placeholder 2"/>
          <p:cNvSpPr>
            <a:spLocks noGrp="1"/>
          </p:cNvSpPr>
          <p:nvPr>
            <p:ph idx="1"/>
          </p:nvPr>
        </p:nvSpPr>
        <p:spPr>
          <a:xfrm>
            <a:off x="377386" y="1363578"/>
            <a:ext cx="5510067" cy="5494421"/>
          </a:xfrm>
        </p:spPr>
        <p:txBody>
          <a:bodyPr>
            <a:normAutofit lnSpcReduction="10000"/>
          </a:bodyPr>
          <a:lstStyle/>
          <a:p>
            <a:pPr marL="0" indent="0">
              <a:buNone/>
            </a:pPr>
            <a:r>
              <a:rPr lang="en-US" dirty="0"/>
              <a:t>Where would you put this scenario on the diagram? Be ready to share your reason why?</a:t>
            </a:r>
          </a:p>
          <a:p>
            <a:pPr marL="0" indent="0">
              <a:buNone/>
            </a:pPr>
            <a:endParaRPr lang="en-US" dirty="0"/>
          </a:p>
          <a:p>
            <a:pPr marL="0" indent="0">
              <a:buNone/>
            </a:pPr>
            <a:r>
              <a:rPr lang="en-US" dirty="0"/>
              <a:t>“A family sitcom is based around a family. The family is made up of 2 adults and 2 children. Throughout the series it shows times were the mum and dad are kind to each other but also times when they argue with each other. After arguments it shows that they make up by talking and </a:t>
            </a:r>
            <a:r>
              <a:rPr lang="en-US" dirty="0" err="1"/>
              <a:t>apologising</a:t>
            </a:r>
            <a:r>
              <a:rPr lang="en-US" dirty="0"/>
              <a:t> for things they may have said”</a:t>
            </a:r>
          </a:p>
        </p:txBody>
      </p:sp>
      <p:pic>
        <p:nvPicPr>
          <p:cNvPr id="12" name="Picture 11"/>
          <p:cNvPicPr>
            <a:picLocks noChangeAspect="1"/>
          </p:cNvPicPr>
          <p:nvPr/>
        </p:nvPicPr>
        <p:blipFill rotWithShape="1">
          <a:blip r:embed="rId4"/>
          <a:srcRect l="24013" t="13601" r="28344" b="5901"/>
          <a:stretch/>
        </p:blipFill>
        <p:spPr>
          <a:xfrm>
            <a:off x="6030907" y="1783812"/>
            <a:ext cx="5724142" cy="4024270"/>
          </a:xfrm>
          <a:prstGeom prst="rect">
            <a:avLst/>
          </a:prstGeom>
        </p:spPr>
      </p:pic>
    </p:spTree>
    <p:extLst>
      <p:ext uri="{BB962C8B-B14F-4D97-AF65-F5344CB8AC3E}">
        <p14:creationId xmlns:p14="http://schemas.microsoft.com/office/powerpoint/2010/main" val="88696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fontScale="90000"/>
          </a:bodyPr>
          <a:lstStyle/>
          <a:p>
            <a:r>
              <a:rPr lang="en-US" sz="4851" dirty="0" err="1"/>
              <a:t>Analysing</a:t>
            </a:r>
            <a:r>
              <a:rPr lang="en-US" sz="4851" dirty="0"/>
              <a:t> media relationships</a:t>
            </a:r>
            <a:endParaRPr lang="en-GB" sz="4851" dirty="0"/>
          </a:p>
        </p:txBody>
      </p:sp>
      <p:sp>
        <p:nvSpPr>
          <p:cNvPr id="7" name="Content Placeholder 2"/>
          <p:cNvSpPr>
            <a:spLocks noGrp="1"/>
          </p:cNvSpPr>
          <p:nvPr>
            <p:ph idx="1"/>
          </p:nvPr>
        </p:nvSpPr>
        <p:spPr>
          <a:xfrm>
            <a:off x="377386" y="1611017"/>
            <a:ext cx="6167213" cy="4847552"/>
          </a:xfrm>
        </p:spPr>
        <p:txBody>
          <a:bodyPr>
            <a:normAutofit fontScale="85000" lnSpcReduction="20000"/>
          </a:bodyPr>
          <a:lstStyle/>
          <a:p>
            <a:pPr marL="0" indent="0">
              <a:buNone/>
            </a:pPr>
            <a:r>
              <a:rPr lang="en-US" dirty="0"/>
              <a:t>Really there are very few examples of healthy and realistic relationships in the media. This is because…</a:t>
            </a:r>
          </a:p>
          <a:p>
            <a:pPr marL="554492" indent="-554492">
              <a:buAutoNum type="arabicPeriod"/>
            </a:pPr>
            <a:r>
              <a:rPr lang="en-US" dirty="0"/>
              <a:t>They are over </a:t>
            </a:r>
            <a:r>
              <a:rPr lang="en-US" dirty="0" err="1"/>
              <a:t>dramatised</a:t>
            </a:r>
            <a:r>
              <a:rPr lang="en-US" dirty="0"/>
              <a:t> to make them interesting and exciting to watch</a:t>
            </a:r>
          </a:p>
          <a:p>
            <a:pPr marL="554492" indent="-554492">
              <a:buAutoNum type="arabicPeriod"/>
            </a:pPr>
            <a:r>
              <a:rPr lang="en-US" dirty="0"/>
              <a:t>People of reality TV </a:t>
            </a:r>
            <a:r>
              <a:rPr lang="en-US" dirty="0" err="1"/>
              <a:t>programmes</a:t>
            </a:r>
            <a:r>
              <a:rPr lang="en-US" dirty="0"/>
              <a:t> act differently because of the cameras or alternative motives (fame, winning)</a:t>
            </a:r>
          </a:p>
          <a:p>
            <a:pPr marL="554492" indent="-554492">
              <a:buAutoNum type="arabicPeriod"/>
            </a:pPr>
            <a:r>
              <a:rPr lang="en-US" dirty="0"/>
              <a:t>Relationships move on very quickly – this can give people inaccurate expectations</a:t>
            </a:r>
          </a:p>
          <a:p>
            <a:pPr marL="554492" indent="-554492">
              <a:buAutoNum type="arabicPeriod"/>
            </a:pPr>
            <a:r>
              <a:rPr lang="en-US" dirty="0" err="1"/>
              <a:t>Desensitise</a:t>
            </a:r>
            <a:r>
              <a:rPr lang="en-US" dirty="0"/>
              <a:t> issues in relationships likes arguments, multiple break ups and cheating. This can give people the impression that these issues are normal in relationships </a:t>
            </a:r>
          </a:p>
        </p:txBody>
      </p:sp>
      <p:pic>
        <p:nvPicPr>
          <p:cNvPr id="6" name="Picture 5"/>
          <p:cNvPicPr>
            <a:picLocks noChangeAspect="1"/>
          </p:cNvPicPr>
          <p:nvPr/>
        </p:nvPicPr>
        <p:blipFill>
          <a:blip r:embed="rId4"/>
          <a:stretch>
            <a:fillRect/>
          </a:stretch>
        </p:blipFill>
        <p:spPr>
          <a:xfrm>
            <a:off x="6627758" y="1429269"/>
            <a:ext cx="2594770" cy="1943572"/>
          </a:xfrm>
          <a:prstGeom prst="rect">
            <a:avLst/>
          </a:prstGeom>
        </p:spPr>
      </p:pic>
      <p:pic>
        <p:nvPicPr>
          <p:cNvPr id="9" name="Picture 8"/>
          <p:cNvPicPr>
            <a:picLocks noChangeAspect="1"/>
          </p:cNvPicPr>
          <p:nvPr/>
        </p:nvPicPr>
        <p:blipFill>
          <a:blip r:embed="rId5"/>
          <a:stretch>
            <a:fillRect/>
          </a:stretch>
        </p:blipFill>
        <p:spPr>
          <a:xfrm>
            <a:off x="8786245" y="2954762"/>
            <a:ext cx="2642849" cy="1647128"/>
          </a:xfrm>
          <a:prstGeom prst="rect">
            <a:avLst/>
          </a:prstGeom>
        </p:spPr>
      </p:pic>
      <p:pic>
        <p:nvPicPr>
          <p:cNvPr id="11" name="Picture 10"/>
          <p:cNvPicPr>
            <a:picLocks noChangeAspect="1"/>
          </p:cNvPicPr>
          <p:nvPr/>
        </p:nvPicPr>
        <p:blipFill>
          <a:blip r:embed="rId6"/>
          <a:stretch>
            <a:fillRect/>
          </a:stretch>
        </p:blipFill>
        <p:spPr>
          <a:xfrm>
            <a:off x="6553602" y="4176663"/>
            <a:ext cx="2559097" cy="1702963"/>
          </a:xfrm>
          <a:prstGeom prst="rect">
            <a:avLst/>
          </a:prstGeom>
        </p:spPr>
      </p:pic>
    </p:spTree>
    <p:extLst>
      <p:ext uri="{BB962C8B-B14F-4D97-AF65-F5344CB8AC3E}">
        <p14:creationId xmlns:p14="http://schemas.microsoft.com/office/powerpoint/2010/main" val="417050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fontScale="90000"/>
          </a:bodyPr>
          <a:lstStyle/>
          <a:p>
            <a:r>
              <a:rPr lang="en-US" sz="4851" dirty="0"/>
              <a:t>Relationship Myths in the media</a:t>
            </a:r>
            <a:endParaRPr lang="en-GB" sz="4851" dirty="0"/>
          </a:p>
        </p:txBody>
      </p:sp>
      <p:sp>
        <p:nvSpPr>
          <p:cNvPr id="7" name="Content Placeholder 2"/>
          <p:cNvSpPr>
            <a:spLocks noGrp="1"/>
          </p:cNvSpPr>
          <p:nvPr>
            <p:ph idx="1"/>
          </p:nvPr>
        </p:nvSpPr>
        <p:spPr>
          <a:xfrm>
            <a:off x="377386" y="1611017"/>
            <a:ext cx="6167213" cy="4847552"/>
          </a:xfrm>
        </p:spPr>
        <p:txBody>
          <a:bodyPr>
            <a:normAutofit/>
          </a:bodyPr>
          <a:lstStyle/>
          <a:p>
            <a:pPr marL="0" indent="0">
              <a:buNone/>
            </a:pPr>
            <a:r>
              <a:rPr lang="en-US" dirty="0"/>
              <a:t>Watching, and believing what is portrayed in the media can encourage people to believe some myths about relationships.</a:t>
            </a:r>
          </a:p>
        </p:txBody>
      </p:sp>
      <p:pic>
        <p:nvPicPr>
          <p:cNvPr id="6" name="Picture 5"/>
          <p:cNvPicPr>
            <a:picLocks noChangeAspect="1"/>
          </p:cNvPicPr>
          <p:nvPr/>
        </p:nvPicPr>
        <p:blipFill>
          <a:blip r:embed="rId4"/>
          <a:stretch>
            <a:fillRect/>
          </a:stretch>
        </p:blipFill>
        <p:spPr>
          <a:xfrm>
            <a:off x="6627758" y="1429269"/>
            <a:ext cx="2594770" cy="1943572"/>
          </a:xfrm>
          <a:prstGeom prst="rect">
            <a:avLst/>
          </a:prstGeom>
        </p:spPr>
      </p:pic>
      <p:pic>
        <p:nvPicPr>
          <p:cNvPr id="9" name="Picture 8"/>
          <p:cNvPicPr>
            <a:picLocks noChangeAspect="1"/>
          </p:cNvPicPr>
          <p:nvPr/>
        </p:nvPicPr>
        <p:blipFill>
          <a:blip r:embed="rId5"/>
          <a:stretch>
            <a:fillRect/>
          </a:stretch>
        </p:blipFill>
        <p:spPr>
          <a:xfrm>
            <a:off x="8786245" y="2954762"/>
            <a:ext cx="2642849" cy="1647128"/>
          </a:xfrm>
          <a:prstGeom prst="rect">
            <a:avLst/>
          </a:prstGeom>
        </p:spPr>
      </p:pic>
      <p:pic>
        <p:nvPicPr>
          <p:cNvPr id="11" name="Picture 10"/>
          <p:cNvPicPr>
            <a:picLocks noChangeAspect="1"/>
          </p:cNvPicPr>
          <p:nvPr/>
        </p:nvPicPr>
        <p:blipFill>
          <a:blip r:embed="rId6"/>
          <a:stretch>
            <a:fillRect/>
          </a:stretch>
        </p:blipFill>
        <p:spPr>
          <a:xfrm>
            <a:off x="6553602" y="4176663"/>
            <a:ext cx="2559097" cy="1702963"/>
          </a:xfrm>
          <a:prstGeom prst="rect">
            <a:avLst/>
          </a:prstGeom>
        </p:spPr>
      </p:pic>
    </p:spTree>
    <p:extLst>
      <p:ext uri="{BB962C8B-B14F-4D97-AF65-F5344CB8AC3E}">
        <p14:creationId xmlns:p14="http://schemas.microsoft.com/office/powerpoint/2010/main" val="367519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fontScale="90000"/>
          </a:bodyPr>
          <a:lstStyle/>
          <a:p>
            <a:r>
              <a:rPr lang="en-US" sz="4851" dirty="0"/>
              <a:t>Relationship Myths in the media</a:t>
            </a:r>
            <a:endParaRPr lang="en-GB" sz="4851" dirty="0"/>
          </a:p>
        </p:txBody>
      </p:sp>
      <p:sp>
        <p:nvSpPr>
          <p:cNvPr id="7" name="Content Placeholder 2"/>
          <p:cNvSpPr>
            <a:spLocks noGrp="1"/>
          </p:cNvSpPr>
          <p:nvPr>
            <p:ph idx="1"/>
          </p:nvPr>
        </p:nvSpPr>
        <p:spPr>
          <a:xfrm>
            <a:off x="377386" y="1611017"/>
            <a:ext cx="6167213" cy="4847552"/>
          </a:xfrm>
        </p:spPr>
        <p:txBody>
          <a:bodyPr>
            <a:normAutofit fontScale="85000" lnSpcReduction="20000"/>
          </a:bodyPr>
          <a:lstStyle/>
          <a:p>
            <a:pPr marL="0" indent="0">
              <a:buNone/>
            </a:pPr>
            <a:r>
              <a:rPr lang="en-US" dirty="0"/>
              <a:t>Common myths are:</a:t>
            </a:r>
          </a:p>
          <a:p>
            <a:pPr marL="0" indent="0">
              <a:buNone/>
            </a:pPr>
            <a:endParaRPr lang="en-US" dirty="0"/>
          </a:p>
          <a:p>
            <a:pPr marL="554492" indent="-554492">
              <a:buAutoNum type="arabicPeriod"/>
            </a:pPr>
            <a:r>
              <a:rPr lang="en-US" dirty="0"/>
              <a:t>It is typical to fall in love at first sight</a:t>
            </a:r>
          </a:p>
          <a:p>
            <a:pPr marL="554492" indent="-554492">
              <a:buAutoNum type="arabicPeriod"/>
            </a:pPr>
            <a:r>
              <a:rPr lang="en-US" dirty="0"/>
              <a:t>Characters who fall in love start of hating each other</a:t>
            </a:r>
          </a:p>
          <a:p>
            <a:pPr marL="554492" indent="-554492">
              <a:buAutoNum type="arabicPeriod"/>
            </a:pPr>
            <a:r>
              <a:rPr lang="en-US" dirty="0"/>
              <a:t>Most relationships involve dramatic arguments where lots of friends get involved</a:t>
            </a:r>
          </a:p>
          <a:p>
            <a:pPr marL="554492" indent="-554492">
              <a:buAutoNum type="arabicPeriod"/>
            </a:pPr>
            <a:r>
              <a:rPr lang="en-US" dirty="0"/>
              <a:t>Grand, romantic gestures help to win over someone who is not interested</a:t>
            </a:r>
          </a:p>
          <a:p>
            <a:pPr marL="554492" indent="-554492">
              <a:buAutoNum type="arabicPeriod"/>
            </a:pPr>
            <a:r>
              <a:rPr lang="en-US" dirty="0"/>
              <a:t>Most relationships include lots of break up and getting back to together several times</a:t>
            </a:r>
          </a:p>
          <a:p>
            <a:pPr marL="554492" indent="-554492">
              <a:buAutoNum type="arabicPeriod"/>
            </a:pPr>
            <a:r>
              <a:rPr lang="en-US" dirty="0"/>
              <a:t>Kissing usually leads to other sexual </a:t>
            </a:r>
            <a:r>
              <a:rPr lang="en-US" dirty="0" err="1"/>
              <a:t>behaviour</a:t>
            </a:r>
            <a:r>
              <a:rPr lang="en-US" dirty="0"/>
              <a:t> very quickly</a:t>
            </a:r>
          </a:p>
        </p:txBody>
      </p:sp>
      <p:pic>
        <p:nvPicPr>
          <p:cNvPr id="6" name="Picture 5"/>
          <p:cNvPicPr>
            <a:picLocks noChangeAspect="1"/>
          </p:cNvPicPr>
          <p:nvPr/>
        </p:nvPicPr>
        <p:blipFill>
          <a:blip r:embed="rId4"/>
          <a:stretch>
            <a:fillRect/>
          </a:stretch>
        </p:blipFill>
        <p:spPr>
          <a:xfrm>
            <a:off x="6627758" y="1429269"/>
            <a:ext cx="2594770" cy="1943572"/>
          </a:xfrm>
          <a:prstGeom prst="rect">
            <a:avLst/>
          </a:prstGeom>
        </p:spPr>
      </p:pic>
      <p:pic>
        <p:nvPicPr>
          <p:cNvPr id="9" name="Picture 8"/>
          <p:cNvPicPr>
            <a:picLocks noChangeAspect="1"/>
          </p:cNvPicPr>
          <p:nvPr/>
        </p:nvPicPr>
        <p:blipFill>
          <a:blip r:embed="rId5"/>
          <a:stretch>
            <a:fillRect/>
          </a:stretch>
        </p:blipFill>
        <p:spPr>
          <a:xfrm>
            <a:off x="8786245" y="2954762"/>
            <a:ext cx="2642849" cy="1647128"/>
          </a:xfrm>
          <a:prstGeom prst="rect">
            <a:avLst/>
          </a:prstGeom>
        </p:spPr>
      </p:pic>
      <p:pic>
        <p:nvPicPr>
          <p:cNvPr id="11" name="Picture 10"/>
          <p:cNvPicPr>
            <a:picLocks noChangeAspect="1"/>
          </p:cNvPicPr>
          <p:nvPr/>
        </p:nvPicPr>
        <p:blipFill>
          <a:blip r:embed="rId6"/>
          <a:stretch>
            <a:fillRect/>
          </a:stretch>
        </p:blipFill>
        <p:spPr>
          <a:xfrm>
            <a:off x="6553602" y="4176663"/>
            <a:ext cx="2559097" cy="1702963"/>
          </a:xfrm>
          <a:prstGeom prst="rect">
            <a:avLst/>
          </a:prstGeom>
        </p:spPr>
      </p:pic>
    </p:spTree>
    <p:extLst>
      <p:ext uri="{BB962C8B-B14F-4D97-AF65-F5344CB8AC3E}">
        <p14:creationId xmlns:p14="http://schemas.microsoft.com/office/powerpoint/2010/main" val="65450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1" y="-8849"/>
            <a:ext cx="12191142" cy="978098"/>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69">
                <a:defRPr/>
              </a:pPr>
              <a:endParaRPr lang="en-US" sz="1801">
                <a:solidFill>
                  <a:prstClr val="black"/>
                </a:solidFill>
                <a:latin typeface="Franklin Gothic Book" panose="020B0503020102020204" pitchFamily="34" charset="0"/>
              </a:endParaRPr>
            </a:p>
          </p:txBody>
        </p:sp>
        <p:sp>
          <p:nvSpPr>
            <p:cNvPr id="18" name="TextBox 17"/>
            <p:cNvSpPr txBox="1"/>
            <p:nvPr/>
          </p:nvSpPr>
          <p:spPr>
            <a:xfrm>
              <a:off x="591236" y="1535991"/>
              <a:ext cx="8248524" cy="407621"/>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69">
                  <a:defRPr/>
                </a:pPr>
                <a:t>25 September 2024</a:t>
              </a:fld>
              <a:r>
                <a:rPr lang="en-US" sz="2800"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431" y="965811"/>
            <a:ext cx="12191142" cy="1036237"/>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84751"/>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Write the title: Media and relationships</a:t>
              </a:r>
              <a:endParaRPr lang="en-US" sz="2800" kern="0" dirty="0">
                <a:solidFill>
                  <a:prstClr val="black"/>
                </a:solidFill>
                <a:latin typeface="Franklin Gothic Book" panose="020B0503020102020204" pitchFamily="34" charset="0"/>
              </a:endParaRPr>
            </a:p>
          </p:txBody>
        </p:sp>
      </p:grpSp>
      <p:grpSp>
        <p:nvGrpSpPr>
          <p:cNvPr id="27" name="Group 26"/>
          <p:cNvGrpSpPr/>
          <p:nvPr/>
        </p:nvGrpSpPr>
        <p:grpSpPr>
          <a:xfrm>
            <a:off x="428" y="2020605"/>
            <a:ext cx="12191144" cy="973612"/>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69315"/>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428" y="2992265"/>
            <a:ext cx="12191142" cy="386549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69">
              <a:defRPr/>
            </a:pPr>
            <a:endParaRPr lang="en-US" sz="1801"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123463" y="3033416"/>
            <a:ext cx="484940" cy="636175"/>
          </a:xfrm>
          <a:prstGeom prst="rect">
            <a:avLst/>
          </a:prstGeom>
        </p:spPr>
      </p:pic>
      <p:sp>
        <p:nvSpPr>
          <p:cNvPr id="33" name="TextBox 32"/>
          <p:cNvSpPr txBox="1"/>
          <p:nvPr/>
        </p:nvSpPr>
        <p:spPr>
          <a:xfrm>
            <a:off x="693861" y="3053072"/>
            <a:ext cx="10444841" cy="4585871"/>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Complete the following tasks (if you haven’t done so already):</a:t>
            </a:r>
          </a:p>
          <a:p>
            <a:pPr defTabSz="914369">
              <a:defRPr/>
            </a:pP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400" b="1" dirty="0">
                <a:solidFill>
                  <a:prstClr val="black"/>
                </a:solidFill>
                <a:latin typeface="Franklin Gothic Book" panose="020B0503020102020204" pitchFamily="34" charset="0"/>
              </a:rPr>
              <a:t>Put together your exercise book</a:t>
            </a:r>
          </a:p>
          <a:p>
            <a:pPr marL="734425" lvl="1" indent="-457179" defTabSz="914369">
              <a:buFont typeface="+mj-lt"/>
              <a:buAutoNum type="arabicPeriod"/>
              <a:defRPr/>
            </a:pPr>
            <a:r>
              <a:rPr lang="en-US" sz="2400" b="1" dirty="0">
                <a:solidFill>
                  <a:prstClr val="black"/>
                </a:solidFill>
                <a:latin typeface="Franklin Gothic Book" panose="020B0503020102020204" pitchFamily="34" charset="0"/>
              </a:rPr>
              <a:t>Plastic cover</a:t>
            </a:r>
          </a:p>
          <a:p>
            <a:pPr marL="734425" lvl="1" indent="-457179" defTabSz="914369">
              <a:buFont typeface="+mj-lt"/>
              <a:buAutoNum type="arabicPeriod"/>
              <a:defRPr/>
            </a:pPr>
            <a:r>
              <a:rPr lang="en-US" sz="2400" b="1" dirty="0">
                <a:solidFill>
                  <a:prstClr val="black"/>
                </a:solidFill>
                <a:latin typeface="Franklin Gothic Book" panose="020B0503020102020204" pitchFamily="34" charset="0"/>
              </a:rPr>
              <a:t>White paper at the back for your mini whiteboard</a:t>
            </a:r>
          </a:p>
          <a:p>
            <a:pPr marL="734425" lvl="1" indent="-457179" defTabSz="914369">
              <a:buFont typeface="+mj-lt"/>
              <a:buAutoNum type="arabicPeriod"/>
              <a:defRPr/>
            </a:pPr>
            <a:r>
              <a:rPr lang="en-US" sz="2400" b="1" dirty="0">
                <a:solidFill>
                  <a:prstClr val="black"/>
                </a:solidFill>
                <a:latin typeface="Franklin Gothic Book" panose="020B0503020102020204" pitchFamily="34" charset="0"/>
              </a:rPr>
              <a:t>Golden thread sticker on the front</a:t>
            </a:r>
          </a:p>
          <a:p>
            <a:pPr marL="734425" lvl="1" indent="-457179" defTabSz="914369">
              <a:buFont typeface="+mj-lt"/>
              <a:buAutoNum type="arabicPeriod"/>
              <a:defRPr/>
            </a:pP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400" b="1" dirty="0">
                <a:solidFill>
                  <a:prstClr val="black"/>
                </a:solidFill>
                <a:latin typeface="Franklin Gothic Book" panose="020B0503020102020204" pitchFamily="34" charset="0"/>
              </a:rPr>
              <a:t>Write your full name, Personal Development and your class name on the front of your book</a:t>
            </a:r>
          </a:p>
          <a:p>
            <a:pPr defTabSz="914369">
              <a:defRPr/>
            </a:pP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8891" y="1238638"/>
            <a:ext cx="727624" cy="15639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0919390" y="3053071"/>
            <a:ext cx="1115399" cy="143264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155992" y="-144211"/>
            <a:ext cx="304779" cy="3047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8" rIns="91434" bIns="45718" numCol="1" anchor="t" anchorCtr="0" compatLnSpc="1">
            <a:prstTxWarp prst="textNoShape">
              <a:avLst/>
            </a:prstTxWarp>
          </a:bodyPr>
          <a:lstStyle/>
          <a:p>
            <a:pPr defTabSz="914369">
              <a:defRPr/>
            </a:pPr>
            <a:endParaRPr lang="en-GB" sz="1801">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0807808" y="4557796"/>
            <a:ext cx="1579706" cy="1579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69502" y="50950"/>
            <a:ext cx="6295604" cy="932233"/>
          </a:xfrm>
          <a:prstGeom prst="rect">
            <a:avLst/>
          </a:prstGeom>
        </p:spPr>
      </p:pic>
    </p:spTree>
    <p:extLst>
      <p:ext uri="{BB962C8B-B14F-4D97-AF65-F5344CB8AC3E}">
        <p14:creationId xmlns:p14="http://schemas.microsoft.com/office/powerpoint/2010/main" val="3992176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fontScale="90000"/>
          </a:bodyPr>
          <a:lstStyle/>
          <a:p>
            <a:r>
              <a:rPr lang="en-US" sz="4851" dirty="0"/>
              <a:t>Relationship Myths in the media - task</a:t>
            </a:r>
            <a:endParaRPr lang="en-GB" sz="4851" dirty="0"/>
          </a:p>
        </p:txBody>
      </p:sp>
      <p:sp>
        <p:nvSpPr>
          <p:cNvPr id="7" name="Content Placeholder 2"/>
          <p:cNvSpPr>
            <a:spLocks noGrp="1"/>
          </p:cNvSpPr>
          <p:nvPr>
            <p:ph idx="1"/>
          </p:nvPr>
        </p:nvSpPr>
        <p:spPr>
          <a:xfrm>
            <a:off x="377386" y="1611017"/>
            <a:ext cx="6167213" cy="4847552"/>
          </a:xfrm>
        </p:spPr>
        <p:txBody>
          <a:bodyPr>
            <a:normAutofit fontScale="85000" lnSpcReduction="20000"/>
          </a:bodyPr>
          <a:lstStyle/>
          <a:p>
            <a:pPr marL="0" indent="0">
              <a:buNone/>
            </a:pPr>
            <a:r>
              <a:rPr lang="en-US" dirty="0"/>
              <a:t>Common myths are:</a:t>
            </a:r>
          </a:p>
          <a:p>
            <a:pPr marL="0" indent="0">
              <a:buNone/>
            </a:pPr>
            <a:endParaRPr lang="en-US" dirty="0"/>
          </a:p>
          <a:p>
            <a:pPr marL="554492" indent="-554492">
              <a:buAutoNum type="arabicPeriod"/>
            </a:pPr>
            <a:r>
              <a:rPr lang="en-US" dirty="0"/>
              <a:t>It is typical to fall in love at first sight</a:t>
            </a:r>
          </a:p>
          <a:p>
            <a:pPr marL="554492" indent="-554492">
              <a:buAutoNum type="arabicPeriod"/>
            </a:pPr>
            <a:r>
              <a:rPr lang="en-US" dirty="0"/>
              <a:t>Characters who fall in love start of hating each other</a:t>
            </a:r>
          </a:p>
          <a:p>
            <a:pPr marL="554492" indent="-554492">
              <a:buAutoNum type="arabicPeriod"/>
            </a:pPr>
            <a:r>
              <a:rPr lang="en-US" dirty="0"/>
              <a:t>Most relationships involve dramatic arguments where lots of friends get involved</a:t>
            </a:r>
          </a:p>
          <a:p>
            <a:pPr marL="554492" indent="-554492">
              <a:buAutoNum type="arabicPeriod"/>
            </a:pPr>
            <a:r>
              <a:rPr lang="en-US" dirty="0"/>
              <a:t>Grand, romantic gestures help to win over someone who is not interested</a:t>
            </a:r>
          </a:p>
          <a:p>
            <a:pPr marL="554492" indent="-554492">
              <a:buAutoNum type="arabicPeriod"/>
            </a:pPr>
            <a:r>
              <a:rPr lang="en-US" dirty="0"/>
              <a:t>Most relationships include lots of break up and getting back to together several times</a:t>
            </a:r>
          </a:p>
          <a:p>
            <a:pPr marL="554492" indent="-554492">
              <a:buAutoNum type="arabicPeriod"/>
            </a:pPr>
            <a:r>
              <a:rPr lang="en-US" dirty="0"/>
              <a:t>Kissing usually leads to other sexual </a:t>
            </a:r>
            <a:r>
              <a:rPr lang="en-US" dirty="0" err="1"/>
              <a:t>behaviour</a:t>
            </a:r>
            <a:r>
              <a:rPr lang="en-US" dirty="0"/>
              <a:t> very quickly</a:t>
            </a:r>
          </a:p>
        </p:txBody>
      </p:sp>
      <p:sp>
        <p:nvSpPr>
          <p:cNvPr id="12" name="Content Placeholder 2"/>
          <p:cNvSpPr txBox="1">
            <a:spLocks/>
          </p:cNvSpPr>
          <p:nvPr/>
        </p:nvSpPr>
        <p:spPr>
          <a:xfrm>
            <a:off x="6544599" y="1783812"/>
            <a:ext cx="5537229" cy="4847552"/>
          </a:xfrm>
          <a:prstGeom prst="rect">
            <a:avLst/>
          </a:prstGeom>
        </p:spPr>
        <p:txBody>
          <a:bodyPr vert="horz" lIns="55449" tIns="27725" rIns="55449" bIns="27725"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None/>
            </a:pPr>
            <a:r>
              <a:rPr lang="en-US" sz="2800" b="1" dirty="0"/>
              <a:t>Task</a:t>
            </a:r>
          </a:p>
          <a:p>
            <a:pPr marL="0" indent="0" algn="ctr">
              <a:buNone/>
            </a:pPr>
            <a:endParaRPr lang="en-US" sz="2800" b="1" dirty="0"/>
          </a:p>
          <a:p>
            <a:pPr marL="0" indent="0">
              <a:buNone/>
            </a:pPr>
            <a:r>
              <a:rPr lang="en-US" sz="2800" dirty="0"/>
              <a:t>Working with a partner, in your books you are going to choose 2 myths and answer the following question</a:t>
            </a:r>
          </a:p>
          <a:p>
            <a:pPr marL="0" indent="0">
              <a:buNone/>
            </a:pPr>
            <a:endParaRPr lang="en-US" sz="2800" dirty="0"/>
          </a:p>
          <a:p>
            <a:pPr marL="0" indent="0">
              <a:buNone/>
            </a:pPr>
            <a:r>
              <a:rPr lang="en-US" sz="2800" dirty="0"/>
              <a:t>“How is likely to be different in real life healthy relationships?</a:t>
            </a:r>
          </a:p>
        </p:txBody>
      </p:sp>
    </p:spTree>
    <p:extLst>
      <p:ext uri="{BB962C8B-B14F-4D97-AF65-F5344CB8AC3E}">
        <p14:creationId xmlns:p14="http://schemas.microsoft.com/office/powerpoint/2010/main" val="2575701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fontScale="90000"/>
          </a:bodyPr>
          <a:lstStyle/>
          <a:p>
            <a:r>
              <a:rPr lang="en-US" sz="4851" dirty="0"/>
              <a:t>Relationship Myths in the media - task</a:t>
            </a:r>
            <a:endParaRPr lang="en-GB" sz="4851" dirty="0"/>
          </a:p>
        </p:txBody>
      </p:sp>
      <p:sp>
        <p:nvSpPr>
          <p:cNvPr id="7" name="Content Placeholder 2"/>
          <p:cNvSpPr>
            <a:spLocks noGrp="1"/>
          </p:cNvSpPr>
          <p:nvPr>
            <p:ph idx="1"/>
          </p:nvPr>
        </p:nvSpPr>
        <p:spPr>
          <a:xfrm>
            <a:off x="377386" y="1611017"/>
            <a:ext cx="6167213" cy="4847552"/>
          </a:xfrm>
        </p:spPr>
        <p:txBody>
          <a:bodyPr>
            <a:normAutofit fontScale="85000" lnSpcReduction="20000"/>
          </a:bodyPr>
          <a:lstStyle/>
          <a:p>
            <a:pPr marL="0" indent="0">
              <a:buNone/>
            </a:pPr>
            <a:r>
              <a:rPr lang="en-US" dirty="0"/>
              <a:t>Common myths are:</a:t>
            </a:r>
          </a:p>
          <a:p>
            <a:pPr marL="0" indent="0">
              <a:buNone/>
            </a:pPr>
            <a:endParaRPr lang="en-US" dirty="0"/>
          </a:p>
          <a:p>
            <a:pPr marL="554492" indent="-554492">
              <a:buAutoNum type="arabicPeriod"/>
            </a:pPr>
            <a:r>
              <a:rPr lang="en-US" dirty="0"/>
              <a:t>It is typical to fall in love at first sight</a:t>
            </a:r>
          </a:p>
          <a:p>
            <a:pPr marL="554492" indent="-554492">
              <a:buAutoNum type="arabicPeriod"/>
            </a:pPr>
            <a:r>
              <a:rPr lang="en-US" dirty="0"/>
              <a:t>Characters who fall in love start of hating each other</a:t>
            </a:r>
          </a:p>
          <a:p>
            <a:pPr marL="554492" indent="-554492">
              <a:buAutoNum type="arabicPeriod"/>
            </a:pPr>
            <a:r>
              <a:rPr lang="en-US" dirty="0"/>
              <a:t>Most relationships involve dramatic arguments where lots of friends get involved</a:t>
            </a:r>
          </a:p>
          <a:p>
            <a:pPr marL="554492" indent="-554492">
              <a:buAutoNum type="arabicPeriod"/>
            </a:pPr>
            <a:r>
              <a:rPr lang="en-US" dirty="0"/>
              <a:t>Grand, romantic gestures help to win over someone who is not interested</a:t>
            </a:r>
          </a:p>
          <a:p>
            <a:pPr marL="554492" indent="-554492">
              <a:buAutoNum type="arabicPeriod"/>
            </a:pPr>
            <a:r>
              <a:rPr lang="en-US" dirty="0"/>
              <a:t>Most relationships include lots of break up and getting back to together several times</a:t>
            </a:r>
          </a:p>
          <a:p>
            <a:pPr marL="554492" indent="-554492">
              <a:buAutoNum type="arabicPeriod"/>
            </a:pPr>
            <a:r>
              <a:rPr lang="en-US" dirty="0"/>
              <a:t>Kissing usually leads to other sexual </a:t>
            </a:r>
            <a:r>
              <a:rPr lang="en-US" dirty="0" err="1"/>
              <a:t>behaviour</a:t>
            </a:r>
            <a:r>
              <a:rPr lang="en-US" dirty="0"/>
              <a:t> very quickly</a:t>
            </a:r>
          </a:p>
        </p:txBody>
      </p:sp>
      <p:sp>
        <p:nvSpPr>
          <p:cNvPr id="12" name="Content Placeholder 2"/>
          <p:cNvSpPr txBox="1">
            <a:spLocks/>
          </p:cNvSpPr>
          <p:nvPr/>
        </p:nvSpPr>
        <p:spPr>
          <a:xfrm>
            <a:off x="6544599" y="1783812"/>
            <a:ext cx="5537229" cy="4847552"/>
          </a:xfrm>
          <a:prstGeom prst="rect">
            <a:avLst/>
          </a:prstGeom>
        </p:spPr>
        <p:txBody>
          <a:bodyPr vert="horz" lIns="55449" tIns="27725" rIns="55449" bIns="27725"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None/>
            </a:pPr>
            <a:r>
              <a:rPr lang="en-US" sz="2800" b="1" dirty="0"/>
              <a:t>Example answer</a:t>
            </a:r>
          </a:p>
          <a:p>
            <a:pPr marL="0" indent="0" algn="ctr">
              <a:buNone/>
            </a:pPr>
            <a:endParaRPr lang="en-US" sz="2800" b="1" dirty="0"/>
          </a:p>
          <a:p>
            <a:pPr marL="0" indent="0">
              <a:buNone/>
            </a:pPr>
            <a:r>
              <a:rPr lang="en-US" sz="2800" dirty="0"/>
              <a:t>I have chosen the myth that it is typical to fall in love at first sight</a:t>
            </a:r>
          </a:p>
          <a:p>
            <a:pPr marL="0" indent="0">
              <a:buNone/>
            </a:pPr>
            <a:endParaRPr lang="en-US" sz="2800" dirty="0"/>
          </a:p>
          <a:p>
            <a:pPr marL="0" indent="0">
              <a:buNone/>
            </a:pPr>
            <a:r>
              <a:rPr lang="en-US" sz="2800" dirty="0"/>
              <a:t>In a real life relationship many people get to know each other before deciding if they love the other person. It does not happen when they first set eyes on each other.</a:t>
            </a:r>
          </a:p>
        </p:txBody>
      </p:sp>
    </p:spTree>
    <p:extLst>
      <p:ext uri="{BB962C8B-B14F-4D97-AF65-F5344CB8AC3E}">
        <p14:creationId xmlns:p14="http://schemas.microsoft.com/office/powerpoint/2010/main" val="3009072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fontScale="90000"/>
          </a:bodyPr>
          <a:lstStyle/>
          <a:p>
            <a:r>
              <a:rPr lang="en-US" sz="4851" dirty="0"/>
              <a:t>Relationship Myths in the media - task</a:t>
            </a:r>
            <a:endParaRPr lang="en-GB" sz="4851" dirty="0"/>
          </a:p>
        </p:txBody>
      </p:sp>
      <p:sp>
        <p:nvSpPr>
          <p:cNvPr id="7" name="Content Placeholder 2"/>
          <p:cNvSpPr>
            <a:spLocks noGrp="1"/>
          </p:cNvSpPr>
          <p:nvPr>
            <p:ph idx="1"/>
          </p:nvPr>
        </p:nvSpPr>
        <p:spPr>
          <a:xfrm>
            <a:off x="377386" y="1611017"/>
            <a:ext cx="6167213" cy="4847552"/>
          </a:xfrm>
        </p:spPr>
        <p:txBody>
          <a:bodyPr>
            <a:normAutofit fontScale="85000" lnSpcReduction="20000"/>
          </a:bodyPr>
          <a:lstStyle/>
          <a:p>
            <a:pPr marL="0" indent="0">
              <a:buNone/>
            </a:pPr>
            <a:r>
              <a:rPr lang="en-US" dirty="0"/>
              <a:t>Common myths are:</a:t>
            </a:r>
          </a:p>
          <a:p>
            <a:pPr marL="0" indent="0">
              <a:buNone/>
            </a:pPr>
            <a:endParaRPr lang="en-US" dirty="0"/>
          </a:p>
          <a:p>
            <a:pPr marL="554492" indent="-554492">
              <a:buAutoNum type="arabicPeriod"/>
            </a:pPr>
            <a:r>
              <a:rPr lang="en-US" dirty="0"/>
              <a:t>It is typical to fall in love at first sight</a:t>
            </a:r>
          </a:p>
          <a:p>
            <a:pPr marL="554492" indent="-554492">
              <a:buAutoNum type="arabicPeriod"/>
            </a:pPr>
            <a:r>
              <a:rPr lang="en-US" dirty="0"/>
              <a:t>Characters who fall in love start of hating each other</a:t>
            </a:r>
          </a:p>
          <a:p>
            <a:pPr marL="554492" indent="-554492">
              <a:buAutoNum type="arabicPeriod"/>
            </a:pPr>
            <a:r>
              <a:rPr lang="en-US" dirty="0"/>
              <a:t>Most relationships involve dramatic arguments where lots of friends get involved</a:t>
            </a:r>
          </a:p>
          <a:p>
            <a:pPr marL="554492" indent="-554492">
              <a:buAutoNum type="arabicPeriod"/>
            </a:pPr>
            <a:r>
              <a:rPr lang="en-US" dirty="0"/>
              <a:t>Grand, romantic gestures help to win over someone who is not interested</a:t>
            </a:r>
          </a:p>
          <a:p>
            <a:pPr marL="554492" indent="-554492">
              <a:buAutoNum type="arabicPeriod"/>
            </a:pPr>
            <a:r>
              <a:rPr lang="en-US" dirty="0"/>
              <a:t>Most relationships include lots of break up and getting back to together several times</a:t>
            </a:r>
          </a:p>
          <a:p>
            <a:pPr marL="554492" indent="-554492">
              <a:buAutoNum type="arabicPeriod"/>
            </a:pPr>
            <a:r>
              <a:rPr lang="en-US" dirty="0"/>
              <a:t>Kissing usually leads to other sexual </a:t>
            </a:r>
            <a:r>
              <a:rPr lang="en-US" dirty="0" err="1"/>
              <a:t>behaviour</a:t>
            </a:r>
            <a:r>
              <a:rPr lang="en-US" dirty="0"/>
              <a:t> very quickly</a:t>
            </a:r>
          </a:p>
        </p:txBody>
      </p:sp>
      <p:sp>
        <p:nvSpPr>
          <p:cNvPr id="12" name="Content Placeholder 2"/>
          <p:cNvSpPr txBox="1">
            <a:spLocks/>
          </p:cNvSpPr>
          <p:nvPr/>
        </p:nvSpPr>
        <p:spPr>
          <a:xfrm>
            <a:off x="6544599" y="1783812"/>
            <a:ext cx="5537229" cy="4847552"/>
          </a:xfrm>
          <a:prstGeom prst="rect">
            <a:avLst/>
          </a:prstGeom>
        </p:spPr>
        <p:txBody>
          <a:bodyPr vert="horz" lIns="55449" tIns="27725" rIns="55449" bIns="27725" rtlCol="0">
            <a:normAutofit fontScale="925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None/>
            </a:pPr>
            <a:r>
              <a:rPr lang="en-US" sz="2800" b="1" dirty="0"/>
              <a:t>Task</a:t>
            </a:r>
          </a:p>
          <a:p>
            <a:pPr marL="0" indent="0" algn="ctr">
              <a:buNone/>
            </a:pPr>
            <a:endParaRPr lang="en-US" sz="2800" b="1" dirty="0"/>
          </a:p>
          <a:p>
            <a:pPr marL="0" indent="0">
              <a:buNone/>
            </a:pPr>
            <a:r>
              <a:rPr lang="en-US" sz="2800" dirty="0"/>
              <a:t>Choose 2 myths and complete the following sentences in your books.</a:t>
            </a:r>
          </a:p>
          <a:p>
            <a:pPr marL="0" indent="0">
              <a:buNone/>
            </a:pPr>
            <a:endParaRPr lang="en-US" sz="2800" dirty="0"/>
          </a:p>
          <a:p>
            <a:pPr marL="554492" indent="-554492">
              <a:buFont typeface="Arial" panose="020B0604020202020204" pitchFamily="34" charset="0"/>
              <a:buAutoNum type="arabicPeriod"/>
            </a:pPr>
            <a:r>
              <a:rPr lang="en-US" sz="2800" dirty="0"/>
              <a:t>The myth I have chosen is…</a:t>
            </a:r>
          </a:p>
          <a:p>
            <a:pPr marL="554492" indent="-554492">
              <a:buFont typeface="Arial" panose="020B0604020202020204" pitchFamily="34" charset="0"/>
              <a:buAutoNum type="arabicPeriod"/>
            </a:pPr>
            <a:r>
              <a:rPr lang="en-US" sz="2800" dirty="0"/>
              <a:t>In a real life relationship…</a:t>
            </a:r>
          </a:p>
          <a:p>
            <a:pPr marL="554492" indent="-554492">
              <a:buFont typeface="Arial" panose="020B0604020202020204" pitchFamily="34" charset="0"/>
              <a:buAutoNum type="arabicPeriod"/>
            </a:pPr>
            <a:endParaRPr lang="en-US" sz="2800" dirty="0"/>
          </a:p>
          <a:p>
            <a:pPr marL="0" indent="0">
              <a:buNone/>
            </a:pPr>
            <a:r>
              <a:rPr lang="en-US" sz="2800" dirty="0"/>
              <a:t>Be ready to share your answers with the class</a:t>
            </a:r>
          </a:p>
        </p:txBody>
      </p:sp>
    </p:spTree>
    <p:extLst>
      <p:ext uri="{BB962C8B-B14F-4D97-AF65-F5344CB8AC3E}">
        <p14:creationId xmlns:p14="http://schemas.microsoft.com/office/powerpoint/2010/main" val="313173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30784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94783"/>
            <a:ext cx="12101152" cy="1457492"/>
          </a:xfrm>
          <a:prstGeom prst="rect">
            <a:avLst/>
          </a:prstGeom>
        </p:spPr>
      </p:pic>
    </p:spTree>
    <p:extLst>
      <p:ext uri="{BB962C8B-B14F-4D97-AF65-F5344CB8AC3E}">
        <p14:creationId xmlns:p14="http://schemas.microsoft.com/office/powerpoint/2010/main" val="2976115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FFC00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a:solidFill>
                  <a:prstClr val="black"/>
                </a:solidFill>
                <a:latin typeface="Comic Sans MS" panose="030F0702030302020204" pitchFamily="66" charset="0"/>
              </a:rPr>
              <a:t>Impact of the media on relationships</a:t>
            </a:r>
          </a:p>
        </p:txBody>
      </p:sp>
      <p:sp>
        <p:nvSpPr>
          <p:cNvPr id="29" name="Rounded Rectangle 28"/>
          <p:cNvSpPr/>
          <p:nvPr/>
        </p:nvSpPr>
        <p:spPr>
          <a:xfrm>
            <a:off x="2525775" y="1618155"/>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a:solidFill>
                  <a:prstClr val="black"/>
                </a:solidFill>
                <a:latin typeface="Comic Sans MS" panose="030F0702030302020204" pitchFamily="66" charset="0"/>
              </a:rPr>
              <a:t>What is consent in romantic relationships</a:t>
            </a:r>
          </a:p>
        </p:txBody>
      </p:sp>
      <p:sp>
        <p:nvSpPr>
          <p:cNvPr id="30" name="Rounded Rectangle 29"/>
          <p:cNvSpPr/>
          <p:nvPr/>
        </p:nvSpPr>
        <p:spPr>
          <a:xfrm>
            <a:off x="4470261" y="1592857"/>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a:solidFill>
                  <a:prstClr val="black"/>
                </a:solidFill>
                <a:latin typeface="Comic Sans MS" panose="030F0702030302020204" pitchFamily="66" charset="0"/>
              </a:rPr>
              <a:t>What is the impact of pornography?</a:t>
            </a:r>
          </a:p>
        </p:txBody>
      </p:sp>
      <p:sp>
        <p:nvSpPr>
          <p:cNvPr id="31" name="Rounded Rectangle 30"/>
          <p:cNvSpPr/>
          <p:nvPr/>
        </p:nvSpPr>
        <p:spPr>
          <a:xfrm>
            <a:off x="6414746" y="1586888"/>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a:solidFill>
                  <a:prstClr val="black"/>
                </a:solidFill>
                <a:latin typeface="Comic Sans MS" panose="030F0702030302020204" pitchFamily="66" charset="0"/>
              </a:rPr>
              <a:t>What is sexting and the law?</a:t>
            </a: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a:solidFill>
                  <a:prstClr val="black"/>
                </a:solidFill>
                <a:latin typeface="Comic Sans MS" panose="030F0702030302020204" pitchFamily="66" charset="0"/>
              </a:rPr>
              <a:t>What is contraception</a:t>
            </a: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a:solidFill>
                  <a:prstClr val="black"/>
                </a:solidFill>
                <a:latin typeface="Comic Sans MS" panose="030F0702030302020204" pitchFamily="66" charset="0"/>
              </a:rPr>
              <a:t>What are STI’s?</a:t>
            </a: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Impact of the media on romantic relationships</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a:solidFill>
                  <a:prstClr val="black"/>
                </a:solidFill>
                <a:latin typeface="Comic Sans MS"/>
              </a:rPr>
              <a:t>Qualities of a good relationship</a:t>
            </a:r>
          </a:p>
          <a:p>
            <a:pPr marL="138623" indent="-138623" defTabSz="554499">
              <a:lnSpc>
                <a:spcPct val="110000"/>
              </a:lnSpc>
              <a:spcBef>
                <a:spcPts val="607"/>
              </a:spcBef>
              <a:buFontTx/>
              <a:buChar char="-"/>
              <a:defRPr/>
            </a:pPr>
            <a:r>
              <a:rPr lang="en-US" sz="1940" b="1" dirty="0">
                <a:solidFill>
                  <a:prstClr val="black"/>
                </a:solidFill>
                <a:latin typeface="Comic Sans MS"/>
              </a:rPr>
              <a:t>Media impact on learning about relationships</a:t>
            </a: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a:bodyPr>
          <a:lstStyle/>
          <a:p>
            <a:pPr marL="0" indent="0">
              <a:buNone/>
            </a:pPr>
            <a:r>
              <a:rPr lang="en-US" sz="3638" dirty="0"/>
              <a:t>During tutor time this week you learnt about what the difference is between romantic relationships and friendships.</a:t>
            </a:r>
          </a:p>
          <a:p>
            <a:pPr marL="0" indent="0">
              <a:buNone/>
            </a:pPr>
            <a:endParaRPr lang="en-US" sz="3638" dirty="0"/>
          </a:p>
          <a:p>
            <a:pPr marL="0" indent="0">
              <a:buNone/>
            </a:pPr>
            <a:r>
              <a:rPr lang="en-US" sz="3638" dirty="0"/>
              <a:t>What can you remember from Tutor Time?</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Romantic relationships</a:t>
            </a:r>
            <a:endParaRPr sz="2426" spc="27" dirty="0"/>
          </a:p>
        </p:txBody>
      </p:sp>
      <p:pic>
        <p:nvPicPr>
          <p:cNvPr id="9" name="Picture 8"/>
          <p:cNvPicPr>
            <a:picLocks noChangeAspect="1"/>
          </p:cNvPicPr>
          <p:nvPr/>
        </p:nvPicPr>
        <p:blipFill>
          <a:blip r:embed="rId4"/>
          <a:stretch>
            <a:fillRect/>
          </a:stretch>
        </p:blipFill>
        <p:spPr>
          <a:xfrm>
            <a:off x="8263548" y="1987621"/>
            <a:ext cx="3286131" cy="1690310"/>
          </a:xfrm>
          <a:prstGeom prst="rect">
            <a:avLst/>
          </a:prstGeom>
        </p:spPr>
      </p:pic>
      <p:pic>
        <p:nvPicPr>
          <p:cNvPr id="11" name="Picture 10"/>
          <p:cNvPicPr>
            <a:picLocks noChangeAspect="1"/>
          </p:cNvPicPr>
          <p:nvPr/>
        </p:nvPicPr>
        <p:blipFill>
          <a:blip r:embed="rId5"/>
          <a:stretch>
            <a:fillRect/>
          </a:stretch>
        </p:blipFill>
        <p:spPr>
          <a:xfrm>
            <a:off x="6727452" y="3370385"/>
            <a:ext cx="2640913" cy="1645921"/>
          </a:xfrm>
          <a:prstGeom prst="rect">
            <a:avLst/>
          </a:prstGeom>
        </p:spPr>
      </p:pic>
      <p:pic>
        <p:nvPicPr>
          <p:cNvPr id="12" name="Picture 11"/>
          <p:cNvPicPr>
            <a:picLocks noChangeAspect="1"/>
          </p:cNvPicPr>
          <p:nvPr/>
        </p:nvPicPr>
        <p:blipFill>
          <a:blip r:embed="rId6"/>
          <a:stretch>
            <a:fillRect/>
          </a:stretch>
        </p:blipFill>
        <p:spPr>
          <a:xfrm>
            <a:off x="8900888" y="4675030"/>
            <a:ext cx="2372897" cy="1579055"/>
          </a:xfrm>
          <a:prstGeom prst="rect">
            <a:avLst/>
          </a:prstGeom>
        </p:spPr>
      </p:pic>
    </p:spTree>
    <p:extLst>
      <p:ext uri="{BB962C8B-B14F-4D97-AF65-F5344CB8AC3E}">
        <p14:creationId xmlns:p14="http://schemas.microsoft.com/office/powerpoint/2010/main" val="2525363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85000" lnSpcReduction="20000"/>
          </a:bodyPr>
          <a:lstStyle/>
          <a:p>
            <a:pPr marL="0" indent="0">
              <a:buNone/>
            </a:pPr>
            <a:r>
              <a:rPr lang="en-US" sz="4000" dirty="0"/>
              <a:t>The definition of romantic relationship is…</a:t>
            </a:r>
          </a:p>
          <a:p>
            <a:pPr marL="0" indent="0">
              <a:buNone/>
            </a:pPr>
            <a:endParaRPr lang="en-US" sz="4000" dirty="0"/>
          </a:p>
          <a:p>
            <a:pPr marL="0" indent="0">
              <a:buNone/>
            </a:pPr>
            <a:r>
              <a:rPr lang="en-US" sz="4000" dirty="0"/>
              <a:t>“any relationship between people with a desire to be </a:t>
            </a:r>
            <a:r>
              <a:rPr lang="en-US" sz="4000" b="1" dirty="0"/>
              <a:t>intimate</a:t>
            </a:r>
            <a:r>
              <a:rPr lang="en-US" sz="4000" dirty="0"/>
              <a:t> with each other. Both parties must feel an </a:t>
            </a:r>
            <a:r>
              <a:rPr lang="en-US" sz="4000" b="1" dirty="0"/>
              <a:t>attraction</a:t>
            </a:r>
            <a:r>
              <a:rPr lang="en-US" sz="4000" dirty="0"/>
              <a:t> to each other”</a:t>
            </a:r>
          </a:p>
          <a:p>
            <a:pPr marL="0" indent="0">
              <a:buNone/>
            </a:pPr>
            <a:endParaRPr lang="en-US" sz="4000" dirty="0"/>
          </a:p>
          <a:p>
            <a:pPr marL="0" indent="0">
              <a:buNone/>
            </a:pPr>
            <a:r>
              <a:rPr lang="en-US" sz="4000" dirty="0"/>
              <a:t>It is the keywords </a:t>
            </a:r>
            <a:r>
              <a:rPr lang="en-US" sz="4000" b="1" dirty="0"/>
              <a:t>intimate </a:t>
            </a:r>
            <a:r>
              <a:rPr lang="en-US" sz="4000" dirty="0"/>
              <a:t>and </a:t>
            </a:r>
            <a:r>
              <a:rPr lang="en-US" sz="4000" b="1" dirty="0"/>
              <a:t>attraction</a:t>
            </a:r>
            <a:r>
              <a:rPr lang="en-US" sz="4000" dirty="0"/>
              <a:t> that differentiate a romantic relationship and a friendship</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Romantic relationships</a:t>
            </a:r>
            <a:endParaRPr sz="2426" spc="27" dirty="0"/>
          </a:p>
        </p:txBody>
      </p:sp>
      <p:pic>
        <p:nvPicPr>
          <p:cNvPr id="9" name="Picture 8"/>
          <p:cNvPicPr>
            <a:picLocks noChangeAspect="1"/>
          </p:cNvPicPr>
          <p:nvPr/>
        </p:nvPicPr>
        <p:blipFill>
          <a:blip r:embed="rId4"/>
          <a:stretch>
            <a:fillRect/>
          </a:stretch>
        </p:blipFill>
        <p:spPr>
          <a:xfrm>
            <a:off x="8263548" y="1987621"/>
            <a:ext cx="3286131" cy="1690310"/>
          </a:xfrm>
          <a:prstGeom prst="rect">
            <a:avLst/>
          </a:prstGeom>
        </p:spPr>
      </p:pic>
      <p:pic>
        <p:nvPicPr>
          <p:cNvPr id="11" name="Picture 10"/>
          <p:cNvPicPr>
            <a:picLocks noChangeAspect="1"/>
          </p:cNvPicPr>
          <p:nvPr/>
        </p:nvPicPr>
        <p:blipFill>
          <a:blip r:embed="rId5"/>
          <a:stretch>
            <a:fillRect/>
          </a:stretch>
        </p:blipFill>
        <p:spPr>
          <a:xfrm>
            <a:off x="6727452" y="3370385"/>
            <a:ext cx="2640913" cy="1645921"/>
          </a:xfrm>
          <a:prstGeom prst="rect">
            <a:avLst/>
          </a:prstGeom>
        </p:spPr>
      </p:pic>
      <p:pic>
        <p:nvPicPr>
          <p:cNvPr id="12" name="Picture 11"/>
          <p:cNvPicPr>
            <a:picLocks noChangeAspect="1"/>
          </p:cNvPicPr>
          <p:nvPr/>
        </p:nvPicPr>
        <p:blipFill>
          <a:blip r:embed="rId6"/>
          <a:stretch>
            <a:fillRect/>
          </a:stretch>
        </p:blipFill>
        <p:spPr>
          <a:xfrm>
            <a:off x="8900888" y="4675030"/>
            <a:ext cx="2372897" cy="1579055"/>
          </a:xfrm>
          <a:prstGeom prst="rect">
            <a:avLst/>
          </a:prstGeom>
        </p:spPr>
      </p:pic>
    </p:spTree>
    <p:extLst>
      <p:ext uri="{BB962C8B-B14F-4D97-AF65-F5344CB8AC3E}">
        <p14:creationId xmlns:p14="http://schemas.microsoft.com/office/powerpoint/2010/main" val="208870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77500" lnSpcReduction="20000"/>
          </a:bodyPr>
          <a:lstStyle/>
          <a:p>
            <a:pPr marL="0" indent="0">
              <a:buNone/>
            </a:pPr>
            <a:r>
              <a:rPr lang="en-US" sz="4000" dirty="0"/>
              <a:t>Intimate in this context means that people wish to have a physical connection with each other.</a:t>
            </a:r>
          </a:p>
          <a:p>
            <a:pPr marL="0" indent="0">
              <a:buNone/>
            </a:pPr>
            <a:endParaRPr lang="en-US" sz="4000" dirty="0"/>
          </a:p>
          <a:p>
            <a:pPr marL="0" indent="0">
              <a:buNone/>
            </a:pPr>
            <a:r>
              <a:rPr lang="en-US" sz="4000" dirty="0"/>
              <a:t>This can include holding hands, hugging, kissing and other sexual </a:t>
            </a:r>
            <a:r>
              <a:rPr lang="en-US" sz="4000" dirty="0" err="1"/>
              <a:t>behaviours</a:t>
            </a:r>
            <a:endParaRPr lang="en-US" sz="4000" dirty="0"/>
          </a:p>
          <a:p>
            <a:pPr marL="0" indent="0">
              <a:buNone/>
            </a:pPr>
            <a:endParaRPr lang="en-US" sz="4000" dirty="0"/>
          </a:p>
          <a:p>
            <a:pPr marL="0" indent="0">
              <a:buNone/>
            </a:pPr>
            <a:r>
              <a:rPr lang="en-US" sz="4000" dirty="0"/>
              <a:t>Attraction in this context means that people wants to have romantic interactions with another person. </a:t>
            </a:r>
          </a:p>
          <a:p>
            <a:pPr marL="0" indent="0">
              <a:buNone/>
            </a:pPr>
            <a:endParaRPr lang="en-US" sz="4000" dirty="0"/>
          </a:p>
          <a:p>
            <a:pPr marL="0" indent="0">
              <a:buNone/>
            </a:pPr>
            <a:r>
              <a:rPr lang="en-US" sz="4000" dirty="0"/>
              <a:t>This is why it is important that both people feel this attraction.</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What does intimate and attraction mean?</a:t>
            </a:r>
            <a:endParaRPr sz="2426" spc="27" dirty="0"/>
          </a:p>
        </p:txBody>
      </p:sp>
      <p:pic>
        <p:nvPicPr>
          <p:cNvPr id="9" name="Picture 8"/>
          <p:cNvPicPr>
            <a:picLocks noChangeAspect="1"/>
          </p:cNvPicPr>
          <p:nvPr/>
        </p:nvPicPr>
        <p:blipFill>
          <a:blip r:embed="rId4"/>
          <a:stretch>
            <a:fillRect/>
          </a:stretch>
        </p:blipFill>
        <p:spPr>
          <a:xfrm>
            <a:off x="8263548" y="1987621"/>
            <a:ext cx="3286131" cy="1690310"/>
          </a:xfrm>
          <a:prstGeom prst="rect">
            <a:avLst/>
          </a:prstGeom>
        </p:spPr>
      </p:pic>
      <p:pic>
        <p:nvPicPr>
          <p:cNvPr id="11" name="Picture 10"/>
          <p:cNvPicPr>
            <a:picLocks noChangeAspect="1"/>
          </p:cNvPicPr>
          <p:nvPr/>
        </p:nvPicPr>
        <p:blipFill>
          <a:blip r:embed="rId5"/>
          <a:stretch>
            <a:fillRect/>
          </a:stretch>
        </p:blipFill>
        <p:spPr>
          <a:xfrm>
            <a:off x="6727452" y="3370385"/>
            <a:ext cx="2640913" cy="1645921"/>
          </a:xfrm>
          <a:prstGeom prst="rect">
            <a:avLst/>
          </a:prstGeom>
        </p:spPr>
      </p:pic>
      <p:pic>
        <p:nvPicPr>
          <p:cNvPr id="12" name="Picture 11"/>
          <p:cNvPicPr>
            <a:picLocks noChangeAspect="1"/>
          </p:cNvPicPr>
          <p:nvPr/>
        </p:nvPicPr>
        <p:blipFill>
          <a:blip r:embed="rId6"/>
          <a:stretch>
            <a:fillRect/>
          </a:stretch>
        </p:blipFill>
        <p:spPr>
          <a:xfrm>
            <a:off x="8900888" y="4675030"/>
            <a:ext cx="2372897" cy="1579055"/>
          </a:xfrm>
          <a:prstGeom prst="rect">
            <a:avLst/>
          </a:prstGeom>
        </p:spPr>
      </p:pic>
    </p:spTree>
    <p:extLst>
      <p:ext uri="{BB962C8B-B14F-4D97-AF65-F5344CB8AC3E}">
        <p14:creationId xmlns:p14="http://schemas.microsoft.com/office/powerpoint/2010/main" val="145668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fontScale="90000"/>
          </a:bodyPr>
          <a:lstStyle/>
          <a:p>
            <a:r>
              <a:rPr lang="en-US" sz="4851" dirty="0"/>
              <a:t>What is a healthy relationship?</a:t>
            </a:r>
            <a:endParaRPr lang="en-GB" sz="4851" dirty="0"/>
          </a:p>
        </p:txBody>
      </p:sp>
      <p:sp>
        <p:nvSpPr>
          <p:cNvPr id="7" name="Content Placeholder 2"/>
          <p:cNvSpPr>
            <a:spLocks noGrp="1"/>
          </p:cNvSpPr>
          <p:nvPr>
            <p:ph idx="1"/>
          </p:nvPr>
        </p:nvSpPr>
        <p:spPr>
          <a:xfrm>
            <a:off x="377386" y="1611017"/>
            <a:ext cx="6167213" cy="4847552"/>
          </a:xfrm>
        </p:spPr>
        <p:txBody>
          <a:bodyPr>
            <a:normAutofit/>
          </a:bodyPr>
          <a:lstStyle/>
          <a:p>
            <a:pPr marL="0" indent="0">
              <a:buNone/>
            </a:pPr>
            <a:r>
              <a:rPr lang="en-US" dirty="0"/>
              <a:t>Before looking into the media’s portrayal of relationships it is important to look at what makes a relationship healthy.</a:t>
            </a:r>
          </a:p>
          <a:p>
            <a:pPr marL="0" indent="0">
              <a:buNone/>
            </a:pPr>
            <a:endParaRPr lang="en-US" dirty="0"/>
          </a:p>
          <a:p>
            <a:pPr marL="0" indent="0">
              <a:buNone/>
            </a:pPr>
            <a:r>
              <a:rPr lang="en-US" dirty="0"/>
              <a:t>There are many things that make a relationship healthy. Some principles are:</a:t>
            </a:r>
          </a:p>
          <a:p>
            <a:pPr>
              <a:buFontTx/>
              <a:buChar char="-"/>
            </a:pPr>
            <a:r>
              <a:rPr lang="en-US" dirty="0"/>
              <a:t>Communication</a:t>
            </a:r>
          </a:p>
          <a:p>
            <a:pPr>
              <a:buFontTx/>
              <a:buChar char="-"/>
            </a:pPr>
            <a:r>
              <a:rPr lang="en-US" dirty="0"/>
              <a:t>Respect</a:t>
            </a:r>
          </a:p>
          <a:p>
            <a:pPr>
              <a:buFontTx/>
              <a:buChar char="-"/>
            </a:pPr>
            <a:r>
              <a:rPr lang="en-US" dirty="0"/>
              <a:t>Trust</a:t>
            </a:r>
          </a:p>
          <a:p>
            <a:pPr>
              <a:buFontTx/>
              <a:buChar char="-"/>
            </a:pPr>
            <a:r>
              <a:rPr lang="en-US" dirty="0"/>
              <a:t>equality</a:t>
            </a:r>
          </a:p>
        </p:txBody>
      </p:sp>
      <p:pic>
        <p:nvPicPr>
          <p:cNvPr id="6" name="Picture 5"/>
          <p:cNvPicPr>
            <a:picLocks noChangeAspect="1"/>
          </p:cNvPicPr>
          <p:nvPr/>
        </p:nvPicPr>
        <p:blipFill>
          <a:blip r:embed="rId4"/>
          <a:stretch>
            <a:fillRect/>
          </a:stretch>
        </p:blipFill>
        <p:spPr>
          <a:xfrm>
            <a:off x="6627758" y="1429269"/>
            <a:ext cx="2594770" cy="1943572"/>
          </a:xfrm>
          <a:prstGeom prst="rect">
            <a:avLst/>
          </a:prstGeom>
        </p:spPr>
      </p:pic>
      <p:pic>
        <p:nvPicPr>
          <p:cNvPr id="9" name="Picture 8"/>
          <p:cNvPicPr>
            <a:picLocks noChangeAspect="1"/>
          </p:cNvPicPr>
          <p:nvPr/>
        </p:nvPicPr>
        <p:blipFill>
          <a:blip r:embed="rId5"/>
          <a:stretch>
            <a:fillRect/>
          </a:stretch>
        </p:blipFill>
        <p:spPr>
          <a:xfrm>
            <a:off x="8786245" y="2954762"/>
            <a:ext cx="2642849" cy="1647128"/>
          </a:xfrm>
          <a:prstGeom prst="rect">
            <a:avLst/>
          </a:prstGeom>
        </p:spPr>
      </p:pic>
      <p:pic>
        <p:nvPicPr>
          <p:cNvPr id="11" name="Picture 10"/>
          <p:cNvPicPr>
            <a:picLocks noChangeAspect="1"/>
          </p:cNvPicPr>
          <p:nvPr/>
        </p:nvPicPr>
        <p:blipFill>
          <a:blip r:embed="rId6"/>
          <a:stretch>
            <a:fillRect/>
          </a:stretch>
        </p:blipFill>
        <p:spPr>
          <a:xfrm>
            <a:off x="6553602" y="4176663"/>
            <a:ext cx="2559097" cy="1702963"/>
          </a:xfrm>
          <a:prstGeom prst="rect">
            <a:avLst/>
          </a:prstGeom>
        </p:spPr>
      </p:pic>
    </p:spTree>
    <p:extLst>
      <p:ext uri="{BB962C8B-B14F-4D97-AF65-F5344CB8AC3E}">
        <p14:creationId xmlns:p14="http://schemas.microsoft.com/office/powerpoint/2010/main" val="68360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fontScale="90000"/>
          </a:bodyPr>
          <a:lstStyle/>
          <a:p>
            <a:r>
              <a:rPr lang="en-US" sz="4851" dirty="0"/>
              <a:t>What is a healthy relationship?</a:t>
            </a:r>
            <a:endParaRPr lang="en-GB" sz="4851" dirty="0"/>
          </a:p>
        </p:txBody>
      </p:sp>
      <p:sp>
        <p:nvSpPr>
          <p:cNvPr id="7" name="Content Placeholder 2"/>
          <p:cNvSpPr>
            <a:spLocks noGrp="1"/>
          </p:cNvSpPr>
          <p:nvPr>
            <p:ph idx="1"/>
          </p:nvPr>
        </p:nvSpPr>
        <p:spPr>
          <a:xfrm>
            <a:off x="377386" y="1611018"/>
            <a:ext cx="11526154" cy="770005"/>
          </a:xfrm>
        </p:spPr>
        <p:txBody>
          <a:bodyPr>
            <a:normAutofit/>
          </a:bodyPr>
          <a:lstStyle/>
          <a:p>
            <a:pPr marL="0" indent="0">
              <a:buNone/>
            </a:pPr>
            <a:r>
              <a:rPr lang="en-US" b="1" dirty="0"/>
              <a:t>Turn and Talk </a:t>
            </a:r>
            <a:r>
              <a:rPr lang="en-US" dirty="0"/>
              <a:t> - with a partner match up each principle with its definition</a:t>
            </a:r>
            <a:endParaRPr lang="en-US" b="1" dirty="0"/>
          </a:p>
        </p:txBody>
      </p:sp>
      <p:sp>
        <p:nvSpPr>
          <p:cNvPr id="12" name="Content Placeholder 2"/>
          <p:cNvSpPr txBox="1">
            <a:spLocks/>
          </p:cNvSpPr>
          <p:nvPr/>
        </p:nvSpPr>
        <p:spPr>
          <a:xfrm>
            <a:off x="394554" y="2679790"/>
            <a:ext cx="2601180" cy="770005"/>
          </a:xfrm>
          <a:prstGeom prst="rect">
            <a:avLst/>
          </a:prstGeom>
        </p:spPr>
        <p:txBody>
          <a:bodyPr vert="horz" lIns="55449" tIns="27725" rIns="55449" bIns="27725"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2800" b="1" dirty="0"/>
              <a:t>Communication</a:t>
            </a:r>
          </a:p>
        </p:txBody>
      </p:sp>
      <p:sp>
        <p:nvSpPr>
          <p:cNvPr id="13" name="Content Placeholder 2"/>
          <p:cNvSpPr txBox="1">
            <a:spLocks/>
          </p:cNvSpPr>
          <p:nvPr/>
        </p:nvSpPr>
        <p:spPr>
          <a:xfrm>
            <a:off x="394554" y="3649791"/>
            <a:ext cx="2601180" cy="770005"/>
          </a:xfrm>
          <a:prstGeom prst="rect">
            <a:avLst/>
          </a:prstGeom>
        </p:spPr>
        <p:txBody>
          <a:bodyPr vert="horz" lIns="55449" tIns="27725" rIns="55449" bIns="27725"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2800" b="1" dirty="0"/>
              <a:t>Respect</a:t>
            </a:r>
          </a:p>
        </p:txBody>
      </p:sp>
      <p:sp>
        <p:nvSpPr>
          <p:cNvPr id="14" name="Content Placeholder 2"/>
          <p:cNvSpPr txBox="1">
            <a:spLocks/>
          </p:cNvSpPr>
          <p:nvPr/>
        </p:nvSpPr>
        <p:spPr>
          <a:xfrm>
            <a:off x="394554" y="4620872"/>
            <a:ext cx="2601180" cy="770005"/>
          </a:xfrm>
          <a:prstGeom prst="rect">
            <a:avLst/>
          </a:prstGeom>
        </p:spPr>
        <p:txBody>
          <a:bodyPr vert="horz" lIns="55449" tIns="27725" rIns="55449" bIns="27725"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2800" b="1" dirty="0"/>
              <a:t>Trust</a:t>
            </a:r>
          </a:p>
        </p:txBody>
      </p:sp>
      <p:sp>
        <p:nvSpPr>
          <p:cNvPr id="15" name="Content Placeholder 2"/>
          <p:cNvSpPr txBox="1">
            <a:spLocks/>
          </p:cNvSpPr>
          <p:nvPr/>
        </p:nvSpPr>
        <p:spPr>
          <a:xfrm>
            <a:off x="377387" y="5591953"/>
            <a:ext cx="2601180" cy="770005"/>
          </a:xfrm>
          <a:prstGeom prst="rect">
            <a:avLst/>
          </a:prstGeom>
        </p:spPr>
        <p:txBody>
          <a:bodyPr vert="horz" lIns="55449" tIns="27725" rIns="55449" bIns="27725"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2800" b="1" dirty="0"/>
              <a:t>Equality</a:t>
            </a:r>
          </a:p>
        </p:txBody>
      </p:sp>
      <p:sp>
        <p:nvSpPr>
          <p:cNvPr id="16" name="Content Placeholder 2"/>
          <p:cNvSpPr txBox="1">
            <a:spLocks/>
          </p:cNvSpPr>
          <p:nvPr/>
        </p:nvSpPr>
        <p:spPr>
          <a:xfrm>
            <a:off x="5790340" y="2679790"/>
            <a:ext cx="5964709" cy="770005"/>
          </a:xfrm>
          <a:prstGeom prst="rect">
            <a:avLst/>
          </a:prstGeom>
        </p:spPr>
        <p:txBody>
          <a:bodyPr vert="horz" lIns="55449" tIns="27725" rIns="55449" bIns="27725" rtlCol="0">
            <a:normAutofit fontScale="925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2800" b="1" dirty="0"/>
              <a:t>Each person in the relationship is equal to each other. There is no power imbalance</a:t>
            </a:r>
          </a:p>
        </p:txBody>
      </p:sp>
      <p:sp>
        <p:nvSpPr>
          <p:cNvPr id="17" name="Content Placeholder 2"/>
          <p:cNvSpPr txBox="1">
            <a:spLocks/>
          </p:cNvSpPr>
          <p:nvPr/>
        </p:nvSpPr>
        <p:spPr>
          <a:xfrm>
            <a:off x="5799695" y="4669393"/>
            <a:ext cx="5964709" cy="770005"/>
          </a:xfrm>
          <a:prstGeom prst="rect">
            <a:avLst/>
          </a:prstGeom>
        </p:spPr>
        <p:txBody>
          <a:bodyPr vert="horz" lIns="55449" tIns="27725" rIns="55449" bIns="27725" rtlCol="0">
            <a:normAutofit fontScale="850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2800" b="1" dirty="0"/>
              <a:t>There is clear communication between people so everyone knows what the other is thinking</a:t>
            </a:r>
          </a:p>
        </p:txBody>
      </p:sp>
      <p:sp>
        <p:nvSpPr>
          <p:cNvPr id="20" name="Content Placeholder 2"/>
          <p:cNvSpPr txBox="1">
            <a:spLocks/>
          </p:cNvSpPr>
          <p:nvPr/>
        </p:nvSpPr>
        <p:spPr>
          <a:xfrm>
            <a:off x="5799695" y="3600621"/>
            <a:ext cx="5964709" cy="770005"/>
          </a:xfrm>
          <a:prstGeom prst="rect">
            <a:avLst/>
          </a:prstGeom>
        </p:spPr>
        <p:txBody>
          <a:bodyPr vert="horz" lIns="55449" tIns="27725" rIns="55449" bIns="27725" rtlCol="0">
            <a:normAutofit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2800" b="1" dirty="0"/>
              <a:t>Each person treats the other the way they should be treated</a:t>
            </a:r>
          </a:p>
        </p:txBody>
      </p:sp>
      <p:sp>
        <p:nvSpPr>
          <p:cNvPr id="22" name="Content Placeholder 2"/>
          <p:cNvSpPr txBox="1">
            <a:spLocks/>
          </p:cNvSpPr>
          <p:nvPr/>
        </p:nvSpPr>
        <p:spPr>
          <a:xfrm>
            <a:off x="5790340" y="5743357"/>
            <a:ext cx="5964709" cy="770005"/>
          </a:xfrm>
          <a:prstGeom prst="rect">
            <a:avLst/>
          </a:prstGeom>
        </p:spPr>
        <p:txBody>
          <a:bodyPr vert="horz" lIns="55449" tIns="27725" rIns="55449" bIns="27725" rtlCol="0">
            <a:normAutofit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2800" b="1" dirty="0"/>
              <a:t>Tell each other the truth and there are no secrets in the relationship</a:t>
            </a:r>
          </a:p>
        </p:txBody>
      </p:sp>
      <p:cxnSp>
        <p:nvCxnSpPr>
          <p:cNvPr id="23" name="Straight Arrow Connector 22"/>
          <p:cNvCxnSpPr/>
          <p:nvPr/>
        </p:nvCxnSpPr>
        <p:spPr>
          <a:xfrm>
            <a:off x="2933057" y="2894735"/>
            <a:ext cx="2849470" cy="2042913"/>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a:endCxn id="20" idx="1"/>
          </p:cNvCxnSpPr>
          <p:nvPr/>
        </p:nvCxnSpPr>
        <p:spPr>
          <a:xfrm>
            <a:off x="1695144" y="3860248"/>
            <a:ext cx="4104551" cy="125375"/>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a:off x="1217366" y="4857862"/>
            <a:ext cx="4565161" cy="1270498"/>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a:endCxn id="16" idx="1"/>
          </p:cNvCxnSpPr>
          <p:nvPr/>
        </p:nvCxnSpPr>
        <p:spPr>
          <a:xfrm flipV="1">
            <a:off x="1688079" y="3064793"/>
            <a:ext cx="4102261" cy="2756868"/>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245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1479</Words>
  <Application>Microsoft Office PowerPoint</Application>
  <PresentationFormat>Widescreen</PresentationFormat>
  <Paragraphs>163</Paragraphs>
  <Slides>23</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23</vt:i4>
      </vt:variant>
    </vt:vector>
  </HeadingPairs>
  <TitlesOfParts>
    <vt:vector size="33" baseType="lpstr">
      <vt:lpstr>Arial</vt:lpstr>
      <vt:lpstr>Calibri</vt:lpstr>
      <vt:lpstr>Calibri Light</vt:lpstr>
      <vt:lpstr>Comic Sans MS</vt:lpstr>
      <vt:lpstr>Franklin Gothic Book</vt:lpstr>
      <vt:lpstr>Lato</vt:lpstr>
      <vt:lpstr>3_Office Theme</vt:lpstr>
      <vt:lpstr>2_Office Theme</vt:lpstr>
      <vt:lpstr>Office Theme</vt:lpstr>
      <vt:lpstr>6_Office Theme</vt:lpstr>
      <vt:lpstr>PowerPoint Presentation</vt:lpstr>
      <vt:lpstr>PowerPoint Presentation</vt:lpstr>
      <vt:lpstr>PowerPoint Presentation</vt:lpstr>
      <vt:lpstr>PowerPoint Presentation</vt:lpstr>
      <vt:lpstr>Romantic relationships</vt:lpstr>
      <vt:lpstr>Romantic relationships</vt:lpstr>
      <vt:lpstr>What does intimate and attraction mean?</vt:lpstr>
      <vt:lpstr>What is a healthy relationship?</vt:lpstr>
      <vt:lpstr>What is a healthy relationship?</vt:lpstr>
      <vt:lpstr>Learning about relationships</vt:lpstr>
      <vt:lpstr>Analysing media relationships?</vt:lpstr>
      <vt:lpstr>Analysing media relationships?</vt:lpstr>
      <vt:lpstr>Relationship scenarios</vt:lpstr>
      <vt:lpstr>Relationship scenarios</vt:lpstr>
      <vt:lpstr>Relationship scenarios</vt:lpstr>
      <vt:lpstr>Relationship scenarios</vt:lpstr>
      <vt:lpstr>Analysing media relationships</vt:lpstr>
      <vt:lpstr>Relationship Myths in the media</vt:lpstr>
      <vt:lpstr>Relationship Myths in the media</vt:lpstr>
      <vt:lpstr>Relationship Myths in the media - task</vt:lpstr>
      <vt:lpstr>Relationship Myths in the media - task</vt:lpstr>
      <vt:lpstr>Relationship Myths in the media - task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16</cp:revision>
  <dcterms:created xsi:type="dcterms:W3CDTF">2024-08-15T13:31:51Z</dcterms:created>
  <dcterms:modified xsi:type="dcterms:W3CDTF">2024-09-25T09:10:19Z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