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Lst>
  <p:notesMasterIdLst>
    <p:notesMasterId r:id="rId32"/>
  </p:notesMasterIdLst>
  <p:sldIdLst>
    <p:sldId id="290" r:id="rId8"/>
    <p:sldId id="312" r:id="rId9"/>
    <p:sldId id="257" r:id="rId10"/>
    <p:sldId id="258" r:id="rId11"/>
    <p:sldId id="259" r:id="rId12"/>
    <p:sldId id="313" r:id="rId13"/>
    <p:sldId id="314" r:id="rId14"/>
    <p:sldId id="315" r:id="rId15"/>
    <p:sldId id="316"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1" r:id="rId29"/>
    <p:sldId id="33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kATccRfYpmk9GQaCcPrVA==" hashData="BGuPr/8WApVNFoTMEtkKZ6MoyNy9wC6cq5ZSHIN/alp+dasbTToIy8+02lRp1rMiqa6ELdW69Btv2VwcfEb8Z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https://www.youtube.com/watch?v=cvzfqJOHrP8&amp;list=PLPbjR5qe6oh8ck1DL-W1iL07_AjCTHcKP&amp;index=4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Key element to</a:t>
            </a:r>
            <a:r>
              <a:rPr lang="en-US" baseline="0" dirty="0" smtClean="0"/>
              <a:t> teach here is regarding question 3 – learning about sex through pornography may happen but it shows sex in an unrealistic way.</a:t>
            </a:r>
            <a:endParaRPr lang="en-US" dirty="0" smtClean="0"/>
          </a:p>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13</a:t>
            </a:fld>
            <a:endParaRPr lang="en-GB"/>
          </a:p>
        </p:txBody>
      </p:sp>
    </p:spTree>
    <p:extLst>
      <p:ext uri="{BB962C8B-B14F-4D97-AF65-F5344CB8AC3E}">
        <p14:creationId xmlns:p14="http://schemas.microsoft.com/office/powerpoint/2010/main" val="201792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https://www.youtube.com/watch?v=Ey-ubI6sgfI&amp;list=PLPbjR5qe6oh8ck1DL-W1iL07_AjCTHcKP&amp;index=5</a:t>
            </a:r>
          </a:p>
        </p:txBody>
      </p:sp>
      <p:sp>
        <p:nvSpPr>
          <p:cNvPr id="4" name="Slide Number Placeholder 3"/>
          <p:cNvSpPr>
            <a:spLocks noGrp="1"/>
          </p:cNvSpPr>
          <p:nvPr>
            <p:ph type="sldNum" sz="quarter" idx="10"/>
          </p:nvPr>
        </p:nvSpPr>
        <p:spPr/>
        <p:txBody>
          <a:bodyPr/>
          <a:lstStyle/>
          <a:p>
            <a:fld id="{5875363B-810C-4065-AEF7-90C1F8936BA4}" type="slidenum">
              <a:rPr lang="en-GB" smtClean="0"/>
              <a:t>14</a:t>
            </a:fld>
            <a:endParaRPr lang="en-GB"/>
          </a:p>
        </p:txBody>
      </p:sp>
    </p:spTree>
    <p:extLst>
      <p:ext uri="{BB962C8B-B14F-4D97-AF65-F5344CB8AC3E}">
        <p14:creationId xmlns:p14="http://schemas.microsoft.com/office/powerpoint/2010/main" val="13368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895231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770647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46945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04513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6829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900514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119672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730872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7270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911058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481659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391433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693205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397639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6748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621593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6516917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1711285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654310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864765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432553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04982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98260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616513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105766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091730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873763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1039409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959086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964036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64741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1330695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47911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7553376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903421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2216509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cvzfqJOHrP8?si=hudW05TxC1loMucI"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ideo" Target="https://www.youtube.com/embed/Ey-ubI6sgfI?si=7_LftZKCZCg_Mads"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92500" lnSpcReduction="20000"/>
          </a:bodyPr>
          <a:lstStyle/>
          <a:p>
            <a:pPr marL="0" indent="0">
              <a:buNone/>
            </a:pPr>
            <a:r>
              <a:rPr lang="en-US" sz="4000" dirty="0">
                <a:solidFill>
                  <a:schemeClr val="bg2">
                    <a:lumMod val="10000"/>
                  </a:schemeClr>
                </a:solidFill>
              </a:rPr>
              <a:t>This research also found a difference in the gender ratio viewing pornography.</a:t>
            </a:r>
          </a:p>
          <a:p>
            <a:pPr marL="0" indent="0">
              <a:buNone/>
            </a:pPr>
            <a:endParaRPr lang="en-US" sz="4000" dirty="0">
              <a:solidFill>
                <a:schemeClr val="bg2">
                  <a:lumMod val="10000"/>
                </a:schemeClr>
              </a:solidFill>
            </a:endParaRPr>
          </a:p>
          <a:p>
            <a:pPr marL="0" indent="0">
              <a:buNone/>
            </a:pPr>
            <a:r>
              <a:rPr lang="en-US" sz="4000" dirty="0">
                <a:solidFill>
                  <a:schemeClr val="bg2">
                    <a:lumMod val="10000"/>
                  </a:schemeClr>
                </a:solidFill>
              </a:rPr>
              <a:t>On your whiteboards write what answer you think reported a higher frequency of viewing pornography between the ages of 11-16.</a:t>
            </a:r>
          </a:p>
          <a:p>
            <a:pPr marL="0" indent="0">
              <a:buNone/>
            </a:pPr>
            <a:endParaRPr lang="en-US" sz="4000" dirty="0">
              <a:solidFill>
                <a:schemeClr val="bg2">
                  <a:lumMod val="10000"/>
                </a:schemeClr>
              </a:solidFill>
            </a:endParaRPr>
          </a:p>
          <a:p>
            <a:pPr marL="0" indent="0">
              <a:buNone/>
            </a:pPr>
            <a:r>
              <a:rPr lang="en-US" sz="4000" dirty="0">
                <a:solidFill>
                  <a:schemeClr val="bg2">
                    <a:lumMod val="10000"/>
                  </a:schemeClr>
                </a:solidFill>
              </a:rPr>
              <a:t>A – females</a:t>
            </a:r>
          </a:p>
          <a:p>
            <a:pPr marL="0" indent="0">
              <a:buNone/>
            </a:pPr>
            <a:r>
              <a:rPr lang="en-US" sz="4000" dirty="0">
                <a:solidFill>
                  <a:schemeClr val="bg2">
                    <a:lumMod val="10000"/>
                  </a:schemeClr>
                </a:solidFill>
              </a:rPr>
              <a:t>B – males</a:t>
            </a:r>
          </a:p>
          <a:p>
            <a:pPr marL="0" indent="0">
              <a:buNone/>
            </a:pPr>
            <a:r>
              <a:rPr lang="en-US" sz="4000" dirty="0">
                <a:solidFill>
                  <a:schemeClr val="bg2">
                    <a:lumMod val="10000"/>
                  </a:schemeClr>
                </a:solidFill>
              </a:rPr>
              <a:t>C - Unsure</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 on young people</a:t>
            </a:r>
            <a:endParaRPr sz="2426" spc="27" dirty="0"/>
          </a:p>
        </p:txBody>
      </p:sp>
    </p:spTree>
    <p:extLst>
      <p:ext uri="{BB962C8B-B14F-4D97-AF65-F5344CB8AC3E}">
        <p14:creationId xmlns:p14="http://schemas.microsoft.com/office/powerpoint/2010/main" val="535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92500" lnSpcReduction="10000"/>
          </a:bodyPr>
          <a:lstStyle/>
          <a:p>
            <a:pPr marL="0" indent="0">
              <a:buNone/>
            </a:pPr>
            <a:r>
              <a:rPr lang="en-US" sz="4000" dirty="0">
                <a:solidFill>
                  <a:schemeClr val="bg2">
                    <a:lumMod val="10000"/>
                  </a:schemeClr>
                </a:solidFill>
              </a:rPr>
              <a:t>The answer is that </a:t>
            </a:r>
            <a:r>
              <a:rPr lang="en-US" sz="4000" b="1" dirty="0">
                <a:solidFill>
                  <a:schemeClr val="bg2">
                    <a:lumMod val="10000"/>
                  </a:schemeClr>
                </a:solidFill>
              </a:rPr>
              <a:t>males</a:t>
            </a:r>
            <a:r>
              <a:rPr lang="en-US" sz="4000" dirty="0">
                <a:solidFill>
                  <a:schemeClr val="bg2">
                    <a:lumMod val="10000"/>
                  </a:schemeClr>
                </a:solidFill>
              </a:rPr>
              <a:t> between 11-16 years old reported a higher frequency of viewing pornography. </a:t>
            </a:r>
          </a:p>
          <a:p>
            <a:pPr marL="0" indent="0">
              <a:buNone/>
            </a:pPr>
            <a:endParaRPr lang="en-US" sz="4000" dirty="0">
              <a:solidFill>
                <a:schemeClr val="bg2">
                  <a:lumMod val="10000"/>
                </a:schemeClr>
              </a:solidFill>
            </a:endParaRPr>
          </a:p>
          <a:p>
            <a:pPr marL="0" indent="0">
              <a:buNone/>
            </a:pPr>
            <a:r>
              <a:rPr lang="en-US" sz="4000" dirty="0">
                <a:solidFill>
                  <a:schemeClr val="bg2">
                    <a:lumMod val="10000"/>
                  </a:schemeClr>
                </a:solidFill>
              </a:rPr>
              <a:t>Out of the people who were interviewed 56% of males compared to 40% of females viewed pornography. </a:t>
            </a:r>
          </a:p>
          <a:p>
            <a:pPr marL="0" indent="0">
              <a:buNone/>
            </a:pPr>
            <a:endParaRPr lang="en-US" sz="4000" dirty="0">
              <a:solidFill>
                <a:schemeClr val="bg2">
                  <a:lumMod val="10000"/>
                </a:schemeClr>
              </a:solidFill>
            </a:endParaRPr>
          </a:p>
          <a:p>
            <a:pPr marL="0" indent="0">
              <a:buNone/>
            </a:pPr>
            <a:r>
              <a:rPr lang="en-US" sz="4000" dirty="0">
                <a:solidFill>
                  <a:schemeClr val="bg2">
                    <a:lumMod val="10000"/>
                  </a:schemeClr>
                </a:solidFill>
              </a:rPr>
              <a:t>Another revealing statistic is that 59% of males intentionally viewed pornography compared to 25% of females.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 on young people</a:t>
            </a:r>
            <a:endParaRPr sz="2426" spc="27" dirty="0"/>
          </a:p>
        </p:txBody>
      </p:sp>
    </p:spTree>
    <p:extLst>
      <p:ext uri="{BB962C8B-B14F-4D97-AF65-F5344CB8AC3E}">
        <p14:creationId xmlns:p14="http://schemas.microsoft.com/office/powerpoint/2010/main" val="169926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92500" lnSpcReduction="10000"/>
          </a:bodyPr>
          <a:lstStyle/>
          <a:p>
            <a:pPr marL="0" indent="0">
              <a:buNone/>
            </a:pPr>
            <a:r>
              <a:rPr lang="en-US" sz="4000" dirty="0">
                <a:solidFill>
                  <a:schemeClr val="bg2">
                    <a:lumMod val="10000"/>
                  </a:schemeClr>
                </a:solidFill>
              </a:rPr>
              <a:t>We are going to watch 2 videos that talk about influence, expectations and pressure online pornography can have on young people. This impact happens whether the young person has intentionally viewed pornography or experienced it second hand from others.</a:t>
            </a:r>
          </a:p>
          <a:p>
            <a:pPr marL="0" indent="0">
              <a:buNone/>
            </a:pPr>
            <a:endParaRPr lang="en-US" sz="4000" dirty="0">
              <a:solidFill>
                <a:schemeClr val="bg2">
                  <a:lumMod val="10000"/>
                </a:schemeClr>
              </a:solidFill>
            </a:endParaRPr>
          </a:p>
          <a:p>
            <a:pPr marL="0" indent="0">
              <a:buNone/>
            </a:pPr>
            <a:r>
              <a:rPr lang="en-US" sz="4000" dirty="0">
                <a:solidFill>
                  <a:schemeClr val="bg2">
                    <a:lumMod val="10000"/>
                  </a:schemeClr>
                </a:solidFill>
              </a:rPr>
              <a:t>The videos also look at the myths surrounding pornography and the inaccurate portrayal and role modelling of what a relationship should be</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 on young people</a:t>
            </a:r>
            <a:endParaRPr sz="2426" spc="27" dirty="0"/>
          </a:p>
        </p:txBody>
      </p:sp>
    </p:spTree>
    <p:extLst>
      <p:ext uri="{BB962C8B-B14F-4D97-AF65-F5344CB8AC3E}">
        <p14:creationId xmlns:p14="http://schemas.microsoft.com/office/powerpoint/2010/main" val="286589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8654143" y="1211027"/>
            <a:ext cx="3265713" cy="5596563"/>
          </a:xfrm>
        </p:spPr>
        <p:txBody>
          <a:bodyPr>
            <a:normAutofit fontScale="55000" lnSpcReduction="20000"/>
          </a:bodyPr>
          <a:lstStyle/>
          <a:p>
            <a:pPr marL="0" indent="0">
              <a:buNone/>
            </a:pPr>
            <a:r>
              <a:rPr lang="en-US" sz="4000" dirty="0"/>
              <a:t>While watching the video answer the following questions in your books</a:t>
            </a:r>
          </a:p>
          <a:p>
            <a:pPr marL="0" indent="0">
              <a:buNone/>
            </a:pPr>
            <a:endParaRPr lang="en-US" sz="4000" dirty="0"/>
          </a:p>
          <a:p>
            <a:pPr marL="914400" indent="-914400">
              <a:buAutoNum type="arabicPeriod"/>
            </a:pPr>
            <a:r>
              <a:rPr lang="en-US" sz="4000" dirty="0"/>
              <a:t>Do young people normally see pornography accidentally or intentionally for the first time?</a:t>
            </a:r>
          </a:p>
          <a:p>
            <a:pPr marL="914400" indent="-914400">
              <a:buAutoNum type="arabicPeriod"/>
            </a:pPr>
            <a:r>
              <a:rPr lang="en-US" sz="4000" dirty="0"/>
              <a:t>How true do you think the statement “Porn is everywhere and everyone will see it at some point” is?</a:t>
            </a:r>
          </a:p>
          <a:p>
            <a:pPr marL="914400" indent="-914400">
              <a:buAutoNum type="arabicPeriod"/>
            </a:pPr>
            <a:r>
              <a:rPr lang="en-US" sz="4000" dirty="0"/>
              <a:t>Do you agree that you can learn about sex from pornography?</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 on young people</a:t>
            </a:r>
            <a:endParaRPr sz="2426" spc="27" dirty="0"/>
          </a:p>
        </p:txBody>
      </p:sp>
      <p:pic>
        <p:nvPicPr>
          <p:cNvPr id="2" name="cvzfqJOHrP8"/>
          <p:cNvPicPr>
            <a:picLocks noRot="1" noChangeAspect="1"/>
          </p:cNvPicPr>
          <p:nvPr>
            <a:videoFile r:link="rId1"/>
          </p:nvPr>
        </p:nvPicPr>
        <p:blipFill>
          <a:blip r:embed="rId6"/>
          <a:stretch>
            <a:fillRect/>
          </a:stretch>
        </p:blipFill>
        <p:spPr>
          <a:xfrm>
            <a:off x="101595" y="1603904"/>
            <a:ext cx="8552548" cy="4810808"/>
          </a:xfrm>
          <a:prstGeom prst="rect">
            <a:avLst/>
          </a:prstGeom>
        </p:spPr>
      </p:pic>
    </p:spTree>
    <p:extLst>
      <p:ext uri="{BB962C8B-B14F-4D97-AF65-F5344CB8AC3E}">
        <p14:creationId xmlns:p14="http://schemas.microsoft.com/office/powerpoint/2010/main" val="382564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8654143" y="1211027"/>
            <a:ext cx="3265713" cy="5596563"/>
          </a:xfrm>
        </p:spPr>
        <p:txBody>
          <a:bodyPr>
            <a:normAutofit fontScale="62500" lnSpcReduction="20000"/>
          </a:bodyPr>
          <a:lstStyle/>
          <a:p>
            <a:pPr marL="0" indent="0">
              <a:buNone/>
            </a:pPr>
            <a:r>
              <a:rPr lang="en-US" sz="4000" dirty="0"/>
              <a:t>While watching the video answer the following questions in your books</a:t>
            </a:r>
          </a:p>
          <a:p>
            <a:pPr marL="0" indent="0">
              <a:buNone/>
            </a:pPr>
            <a:endParaRPr lang="en-US" sz="4000" dirty="0"/>
          </a:p>
          <a:p>
            <a:pPr marL="914400" indent="-914400">
              <a:buAutoNum type="arabicPeriod"/>
            </a:pPr>
            <a:r>
              <a:rPr lang="en-US" sz="4000" dirty="0"/>
              <a:t>From Beth’s experience do you think it is ok to share pornography material with friends?</a:t>
            </a:r>
          </a:p>
          <a:p>
            <a:pPr marL="914400" indent="-914400">
              <a:buAutoNum type="arabicPeriod"/>
            </a:pPr>
            <a:r>
              <a:rPr lang="en-US" sz="4000" dirty="0"/>
              <a:t>Beth says she looks nothing like the women in pornography. Why do you think this could be an issue?</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 on young people</a:t>
            </a:r>
            <a:endParaRPr sz="2426" spc="27" dirty="0"/>
          </a:p>
        </p:txBody>
      </p:sp>
      <p:pic>
        <p:nvPicPr>
          <p:cNvPr id="3" name="Ey-ubI6sgfI"/>
          <p:cNvPicPr>
            <a:picLocks noRot="1" noChangeAspect="1"/>
          </p:cNvPicPr>
          <p:nvPr>
            <a:videoFile r:link="rId1"/>
          </p:nvPr>
        </p:nvPicPr>
        <p:blipFill>
          <a:blip r:embed="rId6"/>
          <a:stretch>
            <a:fillRect/>
          </a:stretch>
        </p:blipFill>
        <p:spPr>
          <a:xfrm>
            <a:off x="101595" y="1336031"/>
            <a:ext cx="8552548" cy="4810808"/>
          </a:xfrm>
          <a:prstGeom prst="rect">
            <a:avLst/>
          </a:prstGeom>
        </p:spPr>
      </p:pic>
    </p:spTree>
    <p:extLst>
      <p:ext uri="{BB962C8B-B14F-4D97-AF65-F5344CB8AC3E}">
        <p14:creationId xmlns:p14="http://schemas.microsoft.com/office/powerpoint/2010/main" val="259897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89694" y="1115837"/>
            <a:ext cx="10824723" cy="5108889"/>
          </a:xfrm>
        </p:spPr>
        <p:txBody>
          <a:bodyPr>
            <a:noAutofit/>
          </a:bodyPr>
          <a:lstStyle/>
          <a:p>
            <a:pPr marL="914400" indent="-914400">
              <a:buAutoNum type="arabicPeriod"/>
            </a:pPr>
            <a:r>
              <a:rPr lang="en-US" dirty="0"/>
              <a:t>From Beth’s experience do you think it is ok to share pornography material with friends?</a:t>
            </a:r>
          </a:p>
          <a:p>
            <a:pPr marL="914400" indent="-914400">
              <a:buAutoNum type="arabicPeriod"/>
            </a:pPr>
            <a:endParaRPr lang="en-US" dirty="0"/>
          </a:p>
          <a:p>
            <a:pPr marL="0" indent="0">
              <a:buNone/>
            </a:pPr>
            <a:r>
              <a:rPr lang="en-US" dirty="0">
                <a:solidFill>
                  <a:srgbClr val="FF0000"/>
                </a:solidFill>
              </a:rPr>
              <a:t>It is not ok to share pornographic material with anyone with gaining permission first (consent). </a:t>
            </a:r>
          </a:p>
          <a:p>
            <a:pPr marL="0" indent="0">
              <a:buNone/>
            </a:pPr>
            <a:endParaRPr lang="en-US" dirty="0">
              <a:solidFill>
                <a:srgbClr val="FF0000"/>
              </a:solidFill>
            </a:endParaRPr>
          </a:p>
          <a:p>
            <a:pPr marL="0" indent="0">
              <a:buNone/>
            </a:pPr>
            <a:r>
              <a:rPr lang="en-US" dirty="0">
                <a:solidFill>
                  <a:srgbClr val="FF0000"/>
                </a:solidFill>
              </a:rPr>
              <a:t>You should never want to make people feel uncomfortable which could potentially happen by sharing pornographic material.</a:t>
            </a:r>
          </a:p>
          <a:p>
            <a:pPr marL="0" indent="0">
              <a:buNone/>
            </a:pPr>
            <a:endParaRPr lang="en-US" dirty="0">
              <a:solidFill>
                <a:srgbClr val="FF0000"/>
              </a:solidFill>
            </a:endParaRPr>
          </a:p>
          <a:p>
            <a:pPr marL="0" indent="0">
              <a:buNone/>
            </a:pPr>
            <a:r>
              <a:rPr lang="en-US" dirty="0">
                <a:solidFill>
                  <a:srgbClr val="FF0000"/>
                </a:solidFill>
              </a:rPr>
              <a:t>If anyone does want to share pornographic material it is important that they ask permission first. If the other person does not want to view the material it is important their decision is respected and the material is not shared. The other should not be judged negatively for this.</a:t>
            </a:r>
          </a:p>
          <a:p>
            <a:pPr marL="0" indent="0">
              <a:buNone/>
            </a:pPr>
            <a:endParaRPr lang="en-US"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Beth’s story</a:t>
            </a:r>
            <a:endParaRPr sz="2426" spc="27" dirty="0"/>
          </a:p>
        </p:txBody>
      </p:sp>
    </p:spTree>
    <p:extLst>
      <p:ext uri="{BB962C8B-B14F-4D97-AF65-F5344CB8AC3E}">
        <p14:creationId xmlns:p14="http://schemas.microsoft.com/office/powerpoint/2010/main" val="43113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212271" y="1072405"/>
            <a:ext cx="11674929" cy="7521977"/>
          </a:xfrm>
        </p:spPr>
        <p:txBody>
          <a:bodyPr>
            <a:noAutofit/>
          </a:bodyPr>
          <a:lstStyle/>
          <a:p>
            <a:pPr marL="914400" indent="-914400">
              <a:buAutoNum type="arabicPeriod" startAt="2"/>
            </a:pPr>
            <a:r>
              <a:rPr lang="en-US" sz="2400" dirty="0"/>
              <a:t>Beth says she looks nothing like the women in pornography. Why could this be an issue?</a:t>
            </a:r>
          </a:p>
          <a:p>
            <a:pPr marL="0" indent="0">
              <a:buNone/>
            </a:pPr>
            <a:endParaRPr lang="en-US" sz="2400" dirty="0"/>
          </a:p>
          <a:p>
            <a:pPr marL="0" indent="0">
              <a:buNone/>
            </a:pPr>
            <a:r>
              <a:rPr lang="en-US" sz="2400" dirty="0">
                <a:solidFill>
                  <a:srgbClr val="FF0000"/>
                </a:solidFill>
              </a:rPr>
              <a:t>It is important to understand that the pornography industry uses actors to take part in sexual acts. The actors will behave in a certain way for the image/video which may be unrealistic compared to what happens during sexual activities. The actors may also have had surgery in order to portray the “ideal” sexual body. This is an issue for body image of both females and males as pornography will often show the extremes. In terms of body image, surgery may be used to alter size and shape of bodies which can cause body images issues.</a:t>
            </a:r>
          </a:p>
          <a:p>
            <a:pPr marL="0" indent="0">
              <a:buNone/>
            </a:pPr>
            <a:endParaRPr lang="en-US" sz="2400" dirty="0">
              <a:solidFill>
                <a:srgbClr val="FF0000"/>
              </a:solidFill>
            </a:endParaRPr>
          </a:p>
          <a:p>
            <a:pPr marL="0" indent="0">
              <a:buNone/>
            </a:pPr>
            <a:r>
              <a:rPr lang="en-US" sz="2400" dirty="0">
                <a:solidFill>
                  <a:srgbClr val="FF0000"/>
                </a:solidFill>
              </a:rPr>
              <a:t>A quote from NSPCC research shows this potential issue</a:t>
            </a:r>
          </a:p>
          <a:p>
            <a:pPr marL="0" indent="0">
              <a:buNone/>
            </a:pPr>
            <a:endParaRPr lang="en-US" sz="2400" dirty="0">
              <a:solidFill>
                <a:srgbClr val="FF0000"/>
              </a:solidFill>
            </a:endParaRPr>
          </a:p>
          <a:p>
            <a:pPr marL="0" indent="0">
              <a:buNone/>
            </a:pPr>
            <a:r>
              <a:rPr lang="en-US" sz="2400" dirty="0">
                <a:solidFill>
                  <a:srgbClr val="FF0000"/>
                </a:solidFill>
              </a:rPr>
              <a:t>“If boys when they are younger are constantly seeing girls with the “perfect” body then when they actually get to having sex with someone with a normal body then it might not meet their high expectations”</a:t>
            </a:r>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Beth’s story</a:t>
            </a:r>
            <a:endParaRPr sz="2426" spc="27" dirty="0"/>
          </a:p>
        </p:txBody>
      </p:sp>
    </p:spTree>
    <p:extLst>
      <p:ext uri="{BB962C8B-B14F-4D97-AF65-F5344CB8AC3E}">
        <p14:creationId xmlns:p14="http://schemas.microsoft.com/office/powerpoint/2010/main" val="55727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5"/>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Myth vs Reality – whiteboard activity</a:t>
            </a:r>
          </a:p>
        </p:txBody>
      </p:sp>
      <p:sp>
        <p:nvSpPr>
          <p:cNvPr id="13" name="Content Placeholder 2"/>
          <p:cNvSpPr>
            <a:spLocks noGrp="1"/>
          </p:cNvSpPr>
          <p:nvPr>
            <p:ph idx="1"/>
          </p:nvPr>
        </p:nvSpPr>
        <p:spPr>
          <a:xfrm>
            <a:off x="8803274" y="1593941"/>
            <a:ext cx="3020940" cy="5371982"/>
          </a:xfrm>
        </p:spPr>
        <p:txBody>
          <a:bodyPr>
            <a:normAutofit fontScale="92500" lnSpcReduction="20000"/>
          </a:bodyPr>
          <a:lstStyle/>
          <a:p>
            <a:pPr marL="0" indent="0">
              <a:buNone/>
            </a:pPr>
            <a:r>
              <a:rPr lang="en-US" dirty="0" smtClean="0"/>
              <a:t>Before we start this activity it is important to understand that during this activity there is no expectation that you will have seen pornography. You will not need to share if you have or have not. This activity is about you considering the perceptions young people have about pornography.</a:t>
            </a:r>
          </a:p>
        </p:txBody>
      </p:sp>
    </p:spTree>
    <p:extLst>
      <p:ext uri="{BB962C8B-B14F-4D97-AF65-F5344CB8AC3E}">
        <p14:creationId xmlns:p14="http://schemas.microsoft.com/office/powerpoint/2010/main" val="40271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Myth vs Reality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More males watch pornography than females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Myth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 Reality</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420" y="3778400"/>
            <a:ext cx="552130" cy="51158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77386" y="4957300"/>
            <a:ext cx="11446829" cy="2008623"/>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dirty="0">
                <a:solidFill>
                  <a:prstClr val="black"/>
                </a:solidFill>
                <a:latin typeface="Calibri" panose="020F0502020204030204"/>
              </a:rPr>
              <a:t>This is reality. Research shows that 59% of males intentionally viewed pornography compared to 25% of females</a:t>
            </a:r>
          </a:p>
        </p:txBody>
      </p:sp>
    </p:spTree>
    <p:extLst>
      <p:ext uri="{BB962C8B-B14F-4D97-AF65-F5344CB8AC3E}">
        <p14:creationId xmlns:p14="http://schemas.microsoft.com/office/powerpoint/2010/main" val="395753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Myth vs Reality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Actors are used in pornographic material</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Myth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 Reality</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420" y="3778400"/>
            <a:ext cx="552130" cy="51158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77386" y="4957300"/>
            <a:ext cx="11446829" cy="2008623"/>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dirty="0">
                <a:solidFill>
                  <a:prstClr val="black"/>
                </a:solidFill>
                <a:latin typeface="Calibri" panose="020F0502020204030204"/>
              </a:rPr>
              <a:t>This is reality. Many pornographic websites employ actors for their material. However there may also be “home made” pornography which does not use actors.</a:t>
            </a:r>
          </a:p>
        </p:txBody>
      </p:sp>
    </p:spTree>
    <p:extLst>
      <p:ext uri="{BB962C8B-B14F-4D97-AF65-F5344CB8AC3E}">
        <p14:creationId xmlns:p14="http://schemas.microsoft.com/office/powerpoint/2010/main" val="17176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11 October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is the impact of pornography?</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3477875"/>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is being described “</a:t>
            </a:r>
            <a:r>
              <a:rPr lang="en-US" sz="2400" b="1" dirty="0"/>
              <a:t>An agreement by choice made by someone with the freedom and capacity to provide </a:t>
            </a:r>
            <a:r>
              <a:rPr lang="en-US" sz="2400" b="1" dirty="0" smtClean="0"/>
              <a:t>consent”</a:t>
            </a: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True or False – once given consent cannot be withdrawn</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Does the media always show healthy and realistic relationships?</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9502" y="50950"/>
            <a:ext cx="6295604" cy="932233"/>
          </a:xfrm>
          <a:prstGeom prst="rect">
            <a:avLst/>
          </a:prstGeom>
        </p:spPr>
      </p:pic>
      <p:sp>
        <p:nvSpPr>
          <p:cNvPr id="34" name="Rectangle 33"/>
          <p:cNvSpPr/>
          <p:nvPr/>
        </p:nvSpPr>
        <p:spPr>
          <a:xfrm>
            <a:off x="739475" y="364773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Consent</a:t>
            </a:r>
            <a:endParaRPr lang="en-GB" sz="2183" b="1" kern="0" dirty="0">
              <a:solidFill>
                <a:prstClr val="white"/>
              </a:solidFill>
              <a:latin typeface="Calibri" panose="020F0502020204030204"/>
            </a:endParaRPr>
          </a:p>
        </p:txBody>
      </p:sp>
      <p:sp>
        <p:nvSpPr>
          <p:cNvPr id="35" name="Rectangle 34"/>
          <p:cNvSpPr/>
          <p:nvPr/>
        </p:nvSpPr>
        <p:spPr>
          <a:xfrm>
            <a:off x="693859" y="4381729"/>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False</a:t>
            </a:r>
            <a:endParaRPr lang="en-GB" sz="2183" b="1" kern="0" dirty="0">
              <a:solidFill>
                <a:prstClr val="white"/>
              </a:solidFill>
              <a:latin typeface="Calibri" panose="020F0502020204030204"/>
            </a:endParaRPr>
          </a:p>
        </p:txBody>
      </p:sp>
      <p:sp>
        <p:nvSpPr>
          <p:cNvPr id="36" name="Rectangle 35"/>
          <p:cNvSpPr/>
          <p:nvPr/>
        </p:nvSpPr>
        <p:spPr>
          <a:xfrm>
            <a:off x="653338" y="5401088"/>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b="1" kern="0" dirty="0" smtClean="0">
                <a:solidFill>
                  <a:prstClr val="white"/>
                </a:solidFill>
                <a:latin typeface="Calibri" panose="020F0502020204030204"/>
              </a:rPr>
              <a:t>No the media often show unrealistic relationships and sometimes unhealthy relationship for dramatic effect</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Myth vs Reality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The bodies shown in pornography are what can be expected from future partners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Myth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 Reality</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423" y="2948677"/>
            <a:ext cx="552130" cy="51158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77386" y="4957300"/>
            <a:ext cx="11446829" cy="2008623"/>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dirty="0">
                <a:solidFill>
                  <a:prstClr val="black"/>
                </a:solidFill>
                <a:latin typeface="Calibri" panose="020F0502020204030204"/>
              </a:rPr>
              <a:t>This is a myth. Actors shown in pornographic material may have had surgery to have the “ideal” sexual body. This may alter the size and shape of normal body parts</a:t>
            </a:r>
          </a:p>
        </p:txBody>
      </p:sp>
    </p:spTree>
    <p:extLst>
      <p:ext uri="{BB962C8B-B14F-4D97-AF65-F5344CB8AC3E}">
        <p14:creationId xmlns:p14="http://schemas.microsoft.com/office/powerpoint/2010/main" val="5753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Myth vs Reality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Sex in pornography is the same as sex in real life</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Myth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 Reality</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5089" y="2623086"/>
            <a:ext cx="552130" cy="51158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77386" y="4957300"/>
            <a:ext cx="11446829" cy="2008623"/>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dirty="0">
                <a:solidFill>
                  <a:prstClr val="black"/>
                </a:solidFill>
                <a:latin typeface="Calibri" panose="020F0502020204030204"/>
              </a:rPr>
              <a:t>This is a myth. People shown in pornography may be actors. This means they are putting on a performance so things may be exaggerated and may be very different from what happens in reality.</a:t>
            </a:r>
          </a:p>
        </p:txBody>
      </p:sp>
    </p:spTree>
    <p:extLst>
      <p:ext uri="{BB962C8B-B14F-4D97-AF65-F5344CB8AC3E}">
        <p14:creationId xmlns:p14="http://schemas.microsoft.com/office/powerpoint/2010/main" val="40742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874009" cy="5108889"/>
          </a:xfrm>
        </p:spPr>
        <p:txBody>
          <a:bodyPr>
            <a:normAutofit fontScale="85000" lnSpcReduction="10000"/>
          </a:bodyPr>
          <a:lstStyle/>
          <a:p>
            <a:pPr marL="0" indent="0">
              <a:buNone/>
            </a:pPr>
            <a:r>
              <a:rPr lang="en-US" sz="4000" dirty="0" smtClean="0">
                <a:solidFill>
                  <a:schemeClr val="bg2">
                    <a:lumMod val="10000"/>
                  </a:schemeClr>
                </a:solidFill>
              </a:rPr>
              <a:t>Jack is 14 years old. He has been invited by his older brother to go to the gym. One of his brother friends is 18 years old. During a rest between exercises the 18 year old friend starts showing the group a pornographic video. Jack has never see porn before. After watching the video he had lots of questions that he did not know the answer too.</a:t>
            </a:r>
            <a:endParaRPr lang="en-US" sz="4000" dirty="0">
              <a:solidFill>
                <a:schemeClr val="bg2">
                  <a:lumMod val="10000"/>
                </a:schemeClr>
              </a:solidFill>
            </a:endParaRP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6972300" y="1178439"/>
            <a:ext cx="5219700"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solidFill>
                  <a:schemeClr val="bg2">
                    <a:lumMod val="10000"/>
                  </a:schemeClr>
                </a:solidFill>
              </a:rPr>
              <a:t>Questions</a:t>
            </a:r>
          </a:p>
          <a:p>
            <a:pPr marL="0" indent="0">
              <a:buFont typeface="Arial" panose="020B0604020202020204" pitchFamily="34" charset="0"/>
              <a:buNone/>
            </a:pPr>
            <a:endParaRPr lang="en-US" sz="4000" b="1" dirty="0">
              <a:solidFill>
                <a:schemeClr val="bg2">
                  <a:lumMod val="10000"/>
                </a:schemeClr>
              </a:solidFill>
            </a:endParaRPr>
          </a:p>
          <a:p>
            <a:pPr marL="742950" indent="-742950">
              <a:buFont typeface="Arial" panose="020B0604020202020204" pitchFamily="34" charset="0"/>
              <a:buAutoNum type="arabicPeriod"/>
            </a:pPr>
            <a:r>
              <a:rPr lang="en-US" sz="4000" dirty="0" smtClean="0">
                <a:solidFill>
                  <a:schemeClr val="bg2">
                    <a:lumMod val="10000"/>
                  </a:schemeClr>
                </a:solidFill>
              </a:rPr>
              <a:t>Where any laws broken in this scenario?</a:t>
            </a:r>
          </a:p>
          <a:p>
            <a:pPr marL="742950" indent="-742950">
              <a:buFont typeface="Arial" panose="020B0604020202020204" pitchFamily="34" charset="0"/>
              <a:buAutoNum type="arabicPeriod"/>
            </a:pPr>
            <a:r>
              <a:rPr lang="en-US" sz="4000" dirty="0" smtClean="0">
                <a:solidFill>
                  <a:schemeClr val="bg2">
                    <a:lumMod val="10000"/>
                  </a:schemeClr>
                </a:solidFill>
              </a:rPr>
              <a:t>What questions do you think Jack has?</a:t>
            </a:r>
          </a:p>
          <a:p>
            <a:pPr marL="742950" indent="-742950">
              <a:buFont typeface="Arial" panose="020B0604020202020204" pitchFamily="34" charset="0"/>
              <a:buAutoNum type="arabicPeriod"/>
            </a:pPr>
            <a:r>
              <a:rPr lang="en-US" sz="4000" dirty="0" smtClean="0">
                <a:solidFill>
                  <a:schemeClr val="bg2">
                    <a:lumMod val="10000"/>
                  </a:schemeClr>
                </a:solidFill>
              </a:rPr>
              <a:t>What advice would you give to Jack?</a:t>
            </a:r>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352583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Types of abuse</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need any support about pornography, you can contact</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575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4783"/>
            <a:ext cx="12101152" cy="1457492"/>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the media on relationships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consent in romantic relationships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impact of pornography?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sexting and the law?</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contraception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STI’s?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the impact of pornography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Recap of the laws around pornography</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pornography</a:t>
            </a:r>
          </a:p>
          <a:p>
            <a:pPr marL="138623" indent="-138623" defTabSz="554499">
              <a:lnSpc>
                <a:spcPct val="110000"/>
              </a:lnSpc>
              <a:spcBef>
                <a:spcPts val="607"/>
              </a:spcBef>
              <a:buFontTx/>
              <a:buChar char="-"/>
              <a:defRPr/>
            </a:pPr>
            <a:r>
              <a:rPr lang="en-US" sz="1940" b="1" dirty="0" smtClean="0">
                <a:solidFill>
                  <a:prstClr val="black"/>
                </a:solidFill>
                <a:latin typeface="Comic Sans MS"/>
              </a:rPr>
              <a:t>Myths and reality of pornography</a:t>
            </a: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a:bodyPr>
          <a:lstStyle/>
          <a:p>
            <a:pPr marL="0" indent="0">
              <a:buNone/>
            </a:pPr>
            <a:r>
              <a:rPr lang="en-US" sz="3638" dirty="0" smtClean="0"/>
              <a:t>During tutor time this week you learnt about the laws around pornography.</a:t>
            </a:r>
          </a:p>
          <a:p>
            <a:pPr marL="0" indent="0">
              <a:buNone/>
            </a:pPr>
            <a:endParaRPr lang="en-US" sz="3638" dirty="0"/>
          </a:p>
          <a:p>
            <a:pPr marL="0" indent="0">
              <a:buNone/>
            </a:pPr>
            <a:r>
              <a:rPr lang="en-US" sz="3638" dirty="0" smtClean="0"/>
              <a:t>With the person next to you, discuss what you can remember about the laws around pornography in the UK.</a:t>
            </a:r>
          </a:p>
          <a:p>
            <a:pPr marL="0" indent="0">
              <a:buNone/>
            </a:pPr>
            <a:endParaRPr lang="en-US" sz="3638" dirty="0"/>
          </a:p>
          <a:p>
            <a:pPr marL="0" indent="0">
              <a:buNone/>
            </a:pPr>
            <a:r>
              <a:rPr lang="en-US" sz="3638" dirty="0" smtClean="0"/>
              <a:t>Be ready to share your answers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Pornography laws - recap</a:t>
            </a:r>
            <a:endParaRPr sz="2426" spc="27" dirty="0"/>
          </a:p>
        </p:txBody>
      </p:sp>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92500" lnSpcReduction="20000"/>
          </a:bodyPr>
          <a:lstStyle/>
          <a:p>
            <a:pPr marL="0" indent="0">
              <a:buNone/>
            </a:pPr>
            <a:r>
              <a:rPr lang="en-US" sz="3638" dirty="0" smtClean="0"/>
              <a:t>The laws discussed in tutor time were:</a:t>
            </a:r>
          </a:p>
          <a:p>
            <a:pPr marL="0" indent="0">
              <a:buNone/>
            </a:pPr>
            <a:endParaRPr lang="en-US" sz="3638" dirty="0"/>
          </a:p>
          <a:p>
            <a:pPr marL="742950" indent="-742950">
              <a:buAutoNum type="arabicPeriod"/>
            </a:pPr>
            <a:r>
              <a:rPr lang="en-US" sz="3638" dirty="0"/>
              <a:t>Pornographic magazines and videos can only be purchased by people aged 18 years old or older</a:t>
            </a:r>
          </a:p>
          <a:p>
            <a:pPr marL="742950" indent="-742950">
              <a:buAutoNum type="arabicPeriod"/>
            </a:pPr>
            <a:r>
              <a:rPr lang="en-US" sz="3638" dirty="0"/>
              <a:t>Online pornographic services must have age verification tools to prevent children from seeing pornographic content</a:t>
            </a:r>
          </a:p>
          <a:p>
            <a:pPr marL="742950" indent="-742950">
              <a:buAutoNum type="arabicPeriod"/>
            </a:pPr>
            <a:r>
              <a:rPr lang="en-US" sz="3638" dirty="0"/>
              <a:t>It is illegal for any adult to show pornographic material to </a:t>
            </a:r>
            <a:r>
              <a:rPr lang="en-US" sz="3638" dirty="0" smtClean="0"/>
              <a:t>children</a:t>
            </a:r>
            <a:endParaRPr lang="en-US" sz="3638" dirty="0"/>
          </a:p>
          <a:p>
            <a:pPr marL="742950" indent="-742950">
              <a:buAutoNum type="arabicPeriod"/>
            </a:pPr>
            <a:r>
              <a:rPr lang="en-US" sz="3638" dirty="0" smtClean="0"/>
              <a:t>Illegal pornography includes anything violent (including rape and abuse), degrading material and material that shows anyone under 18 years old</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Pornography laws - recap</a:t>
            </a:r>
            <a:endParaRPr sz="2426" spc="27" dirty="0"/>
          </a:p>
        </p:txBody>
      </p:sp>
    </p:spTree>
    <p:extLst>
      <p:ext uri="{BB962C8B-B14F-4D97-AF65-F5344CB8AC3E}">
        <p14:creationId xmlns:p14="http://schemas.microsoft.com/office/powerpoint/2010/main" val="319194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a:bodyPr>
          <a:lstStyle/>
          <a:p>
            <a:pPr marL="0" indent="0">
              <a:buNone/>
            </a:pPr>
            <a:r>
              <a:rPr lang="en-US" sz="3638" dirty="0" smtClean="0"/>
              <a:t>The definition of pornography is:</a:t>
            </a:r>
          </a:p>
          <a:p>
            <a:pPr marL="0" indent="0">
              <a:buNone/>
            </a:pPr>
            <a:endParaRPr lang="en-US" sz="3638" dirty="0"/>
          </a:p>
          <a:p>
            <a:pPr marL="0" indent="0">
              <a:buNone/>
            </a:pPr>
            <a:r>
              <a:rPr lang="en-US" sz="3638" dirty="0" smtClean="0"/>
              <a:t>“material such as books, magazines, pictures and videos that depicts erotic </a:t>
            </a:r>
            <a:r>
              <a:rPr lang="en-US" sz="3638" dirty="0" err="1" smtClean="0"/>
              <a:t>behaviour</a:t>
            </a:r>
            <a:r>
              <a:rPr lang="en-US" sz="3638" dirty="0" smtClean="0"/>
              <a:t> that is intended to cause sexual excitement”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pornography? - recap</a:t>
            </a:r>
            <a:endParaRPr sz="2426" spc="27" dirty="0"/>
          </a:p>
        </p:txBody>
      </p:sp>
    </p:spTree>
    <p:extLst>
      <p:ext uri="{BB962C8B-B14F-4D97-AF65-F5344CB8AC3E}">
        <p14:creationId xmlns:p14="http://schemas.microsoft.com/office/powerpoint/2010/main" val="311236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a:bodyPr>
          <a:lstStyle/>
          <a:p>
            <a:pPr marL="0" indent="0">
              <a:buNone/>
            </a:pPr>
            <a:r>
              <a:rPr lang="en-US" sz="4000" dirty="0">
                <a:solidFill>
                  <a:schemeClr val="bg2">
                    <a:lumMod val="10000"/>
                  </a:schemeClr>
                </a:solidFill>
              </a:rPr>
              <a:t>Pornography is designed for people over the age of 18 years old. However young people may access pornography before this age.</a:t>
            </a:r>
          </a:p>
          <a:p>
            <a:pPr marL="0" indent="0">
              <a:buNone/>
            </a:pPr>
            <a:endParaRPr lang="en-US" sz="4000" dirty="0">
              <a:solidFill>
                <a:schemeClr val="bg2">
                  <a:lumMod val="10000"/>
                </a:schemeClr>
              </a:solidFill>
            </a:endParaRPr>
          </a:p>
          <a:p>
            <a:pPr marL="0" indent="0">
              <a:buNone/>
            </a:pPr>
            <a:r>
              <a:rPr lang="en-US" sz="4000" dirty="0">
                <a:solidFill>
                  <a:schemeClr val="bg2">
                    <a:lumMod val="10000"/>
                  </a:schemeClr>
                </a:solidFill>
              </a:rPr>
              <a:t>The NSPCC completed research about the impact of watching pornography between the ages of 11-16 years old.</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 on young people</a:t>
            </a:r>
            <a:endParaRPr sz="2426" spc="27" dirty="0"/>
          </a:p>
        </p:txBody>
      </p:sp>
    </p:spTree>
    <p:extLst>
      <p:ext uri="{BB962C8B-B14F-4D97-AF65-F5344CB8AC3E}">
        <p14:creationId xmlns:p14="http://schemas.microsoft.com/office/powerpoint/2010/main" val="63072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85000" lnSpcReduction="20000"/>
          </a:bodyPr>
          <a:lstStyle/>
          <a:p>
            <a:pPr marL="0" indent="0">
              <a:buNone/>
            </a:pPr>
            <a:r>
              <a:rPr lang="en-US" sz="4000" dirty="0">
                <a:solidFill>
                  <a:schemeClr val="bg2">
                    <a:lumMod val="10000"/>
                  </a:schemeClr>
                </a:solidFill>
              </a:rPr>
              <a:t>This research found young people aged 11-16 who have seen pornography are at </a:t>
            </a:r>
            <a:r>
              <a:rPr lang="en-US" sz="4000" b="1" dirty="0">
                <a:solidFill>
                  <a:schemeClr val="bg2">
                    <a:lumMod val="10000"/>
                  </a:schemeClr>
                </a:solidFill>
              </a:rPr>
              <a:t>greater risk of developing:</a:t>
            </a:r>
          </a:p>
          <a:p>
            <a:pPr marL="0" indent="0">
              <a:buNone/>
            </a:pPr>
            <a:endParaRPr lang="en-US" sz="4000" b="1" dirty="0">
              <a:solidFill>
                <a:schemeClr val="bg2">
                  <a:lumMod val="10000"/>
                </a:schemeClr>
              </a:solidFill>
            </a:endParaRPr>
          </a:p>
          <a:p>
            <a:pPr marL="914400" indent="-914400">
              <a:buAutoNum type="arabicPeriod"/>
            </a:pPr>
            <a:r>
              <a:rPr lang="en-US" sz="4000" dirty="0">
                <a:solidFill>
                  <a:schemeClr val="bg2">
                    <a:lumMod val="10000"/>
                  </a:schemeClr>
                </a:solidFill>
              </a:rPr>
              <a:t>Unrealistic attitudes about sex and consent</a:t>
            </a:r>
          </a:p>
          <a:p>
            <a:pPr marL="914400" indent="-914400">
              <a:buAutoNum type="arabicPeriod"/>
            </a:pPr>
            <a:r>
              <a:rPr lang="en-US" sz="4000" dirty="0">
                <a:solidFill>
                  <a:schemeClr val="bg2">
                    <a:lumMod val="10000"/>
                  </a:schemeClr>
                </a:solidFill>
              </a:rPr>
              <a:t>More negative attitudes towards roles and identities in relationships</a:t>
            </a:r>
          </a:p>
          <a:p>
            <a:pPr marL="914400" indent="-914400">
              <a:buAutoNum type="arabicPeriod"/>
            </a:pPr>
            <a:r>
              <a:rPr lang="en-US" sz="4000" dirty="0">
                <a:solidFill>
                  <a:schemeClr val="bg2">
                    <a:lumMod val="10000"/>
                  </a:schemeClr>
                </a:solidFill>
              </a:rPr>
              <a:t>More casual attitudes towards sex and sexual relationships</a:t>
            </a:r>
          </a:p>
          <a:p>
            <a:pPr marL="914400" indent="-914400">
              <a:buAutoNum type="arabicPeriod"/>
            </a:pPr>
            <a:r>
              <a:rPr lang="en-US" sz="4000" dirty="0">
                <a:solidFill>
                  <a:schemeClr val="bg2">
                    <a:lumMod val="10000"/>
                  </a:schemeClr>
                </a:solidFill>
              </a:rPr>
              <a:t>An increase in “risky” sexual </a:t>
            </a:r>
            <a:r>
              <a:rPr lang="en-US" sz="4000" dirty="0" err="1">
                <a:solidFill>
                  <a:schemeClr val="bg2">
                    <a:lumMod val="10000"/>
                  </a:schemeClr>
                </a:solidFill>
              </a:rPr>
              <a:t>behaviour</a:t>
            </a:r>
            <a:endParaRPr lang="en-US" sz="4000" dirty="0">
              <a:solidFill>
                <a:schemeClr val="bg2">
                  <a:lumMod val="10000"/>
                </a:schemeClr>
              </a:solidFill>
            </a:endParaRPr>
          </a:p>
          <a:p>
            <a:pPr marL="914400" indent="-914400">
              <a:buAutoNum type="arabicPeriod"/>
            </a:pPr>
            <a:r>
              <a:rPr lang="en-US" sz="4000" dirty="0">
                <a:solidFill>
                  <a:schemeClr val="bg2">
                    <a:lumMod val="10000"/>
                  </a:schemeClr>
                </a:solidFill>
              </a:rPr>
              <a:t>Unrealistic expectations of body image and performance</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 on young people</a:t>
            </a:r>
            <a:endParaRPr sz="2426" spc="27" dirty="0"/>
          </a:p>
        </p:txBody>
      </p:sp>
    </p:spTree>
    <p:extLst>
      <p:ext uri="{BB962C8B-B14F-4D97-AF65-F5344CB8AC3E}">
        <p14:creationId xmlns:p14="http://schemas.microsoft.com/office/powerpoint/2010/main" val="128842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1570</Words>
  <Application>Microsoft Office PowerPoint</Application>
  <PresentationFormat>Widescreen</PresentationFormat>
  <Paragraphs>172</Paragraphs>
  <Slides>24</Slides>
  <Notes>2</Notes>
  <HiddenSlides>0</HiddenSlides>
  <MMClips>2</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24</vt:i4>
      </vt:variant>
    </vt:vector>
  </HeadingPairs>
  <TitlesOfParts>
    <vt:vector size="37" baseType="lpstr">
      <vt:lpstr>Arial</vt:lpstr>
      <vt:lpstr>Calibri</vt:lpstr>
      <vt:lpstr>Calibri Light</vt:lpstr>
      <vt:lpstr>Comic Sans MS</vt:lpstr>
      <vt:lpstr>Franklin Gothic Book</vt:lpstr>
      <vt:lpstr>Lato</vt:lpstr>
      <vt:lpstr>3_Office Theme</vt:lpstr>
      <vt:lpstr>2_Office Theme</vt:lpstr>
      <vt:lpstr>Office Theme</vt:lpstr>
      <vt:lpstr>6_Office Theme</vt:lpstr>
      <vt:lpstr>5_Office Theme</vt:lpstr>
      <vt:lpstr>7_Office Theme</vt:lpstr>
      <vt:lpstr>1_Office Theme</vt:lpstr>
      <vt:lpstr>PowerPoint Presentation</vt:lpstr>
      <vt:lpstr>PowerPoint Presentation</vt:lpstr>
      <vt:lpstr>PowerPoint Presentation</vt:lpstr>
      <vt:lpstr>PowerPoint Presentation</vt:lpstr>
      <vt:lpstr>Pornography laws - recap</vt:lpstr>
      <vt:lpstr>Pornography laws - recap</vt:lpstr>
      <vt:lpstr>What is pornography? - recap</vt:lpstr>
      <vt:lpstr>Impact of pornography on young people</vt:lpstr>
      <vt:lpstr>Impact of pornography on young people</vt:lpstr>
      <vt:lpstr>Impact of pornography on young people</vt:lpstr>
      <vt:lpstr>Impact of pornography on young people</vt:lpstr>
      <vt:lpstr>Impact of pornography on young people</vt:lpstr>
      <vt:lpstr>Impact of pornography on young people</vt:lpstr>
      <vt:lpstr>Impact of pornography on young people</vt:lpstr>
      <vt:lpstr>Recap of Beth’s story</vt:lpstr>
      <vt:lpstr>Recap of Beth’s story</vt:lpstr>
      <vt:lpstr>Myth vs Reality – whiteboard activity</vt:lpstr>
      <vt:lpstr>Myth vs Reality – whiteboard activity</vt:lpstr>
      <vt:lpstr>Myth vs Reality – whiteboard activity</vt:lpstr>
      <vt:lpstr>Myth vs Reality – whiteboard activity</vt:lpstr>
      <vt:lpstr>Myth vs Reality – whiteboard activity</vt:lpstr>
      <vt:lpstr>Scenario</vt:lpstr>
      <vt:lpstr>Types of abuse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29</cp:revision>
  <dcterms:created xsi:type="dcterms:W3CDTF">2024-08-15T13:31:51Z</dcterms:created>
  <dcterms:modified xsi:type="dcterms:W3CDTF">2024-10-11T14:24:24Z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