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Lst>
  <p:notesMasterIdLst>
    <p:notesMasterId r:id="rId40"/>
  </p:notesMasterIdLst>
  <p:sldIdLst>
    <p:sldId id="266" r:id="rId10"/>
    <p:sldId id="267" r:id="rId11"/>
    <p:sldId id="269" r:id="rId12"/>
    <p:sldId id="268" r:id="rId13"/>
    <p:sldId id="257" r:id="rId14"/>
    <p:sldId id="270" r:id="rId15"/>
    <p:sldId id="346" r:id="rId16"/>
    <p:sldId id="347" r:id="rId17"/>
    <p:sldId id="348" r:id="rId18"/>
    <p:sldId id="349" r:id="rId19"/>
    <p:sldId id="357" r:id="rId20"/>
    <p:sldId id="358" r:id="rId21"/>
    <p:sldId id="350" r:id="rId22"/>
    <p:sldId id="360" r:id="rId23"/>
    <p:sldId id="355" r:id="rId24"/>
    <p:sldId id="356" r:id="rId25"/>
    <p:sldId id="278" r:id="rId26"/>
    <p:sldId id="279" r:id="rId27"/>
    <p:sldId id="359" r:id="rId28"/>
    <p:sldId id="331" r:id="rId29"/>
    <p:sldId id="352" r:id="rId30"/>
    <p:sldId id="353" r:id="rId31"/>
    <p:sldId id="361" r:id="rId32"/>
    <p:sldId id="362" r:id="rId33"/>
    <p:sldId id="363" r:id="rId34"/>
    <p:sldId id="365" r:id="rId35"/>
    <p:sldId id="316" r:id="rId36"/>
    <p:sldId id="298" r:id="rId37"/>
    <p:sldId id="364" r:id="rId38"/>
    <p:sldId id="299" r:id="rId39"/>
  </p:sldIdLst>
  <p:sldSz cx="20104100" cy="11309350"/>
  <p:notesSz cx="20104100" cy="113093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QTNRffMEauW7NKh8yGGoGw==" hashData="OHOOV6ekbkgdRkzwFoAABAvrnEcIDQcR5NlV89drJQ5f2QLn+pN+TtuD722iYB8i+NRxzaZSvaToLPsbEUT45w=="/>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00" autoAdjust="0"/>
  </p:normalViewPr>
  <p:slideViewPr>
    <p:cSldViewPr>
      <p:cViewPr varScale="1">
        <p:scale>
          <a:sx n="54" d="100"/>
          <a:sy n="54" d="100"/>
        </p:scale>
        <p:origin x="1386" y="9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notesMaster" Target="notesMasters/notesMaster1.xml"/><Relationship Id="rId45"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20" Type="http://schemas.openxmlformats.org/officeDocument/2006/relationships/slide" Target="slides/slide11.xml"/><Relationship Id="rId4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43CBA066-C176-1747-8343-ABBBC0BEFBAB}" type="datetimeFigureOut">
              <a:rPr lang="en-US" smtClean="0"/>
              <a:t>5/14/2024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Possible responses</a:t>
            </a:r>
            <a:r>
              <a:rPr lang="en-US" baseline="0" dirty="0"/>
              <a:t> the class might have</a:t>
            </a:r>
          </a:p>
          <a:p>
            <a:endParaRPr lang="en-US" baseline="0" dirty="0"/>
          </a:p>
          <a:p>
            <a:pPr marL="228600" indent="-228600">
              <a:buAutoNum type="arabicPeriod"/>
            </a:pPr>
            <a:r>
              <a:rPr lang="en-US" baseline="0" dirty="0"/>
              <a:t>This is not appropriate to share as the person does not feel comfortable in the photo</a:t>
            </a:r>
          </a:p>
          <a:p>
            <a:pPr marL="228600" indent="-228600">
              <a:buAutoNum type="arabicPeriod"/>
            </a:pPr>
            <a:r>
              <a:rPr lang="en-US" baseline="0" dirty="0"/>
              <a:t>This is not appropriate to share as one person in the group does not like how they look in the photo</a:t>
            </a:r>
          </a:p>
          <a:p>
            <a:pPr marL="228600" indent="-228600">
              <a:buAutoNum type="arabicPeriod"/>
            </a:pPr>
            <a:r>
              <a:rPr lang="en-US" baseline="0" dirty="0"/>
              <a:t>This is not appropriate to share anymore as the person in the content does not know who is watching the video and they are giving away lots of private information about themselves which people can use to find where they live</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10</a:t>
            </a:fld>
            <a:endParaRPr lang="en-US"/>
          </a:p>
        </p:txBody>
      </p:sp>
    </p:spTree>
    <p:extLst>
      <p:ext uri="{BB962C8B-B14F-4D97-AF65-F5344CB8AC3E}">
        <p14:creationId xmlns:p14="http://schemas.microsoft.com/office/powerpoint/2010/main" val="3347399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25</a:t>
            </a:fld>
            <a:endParaRPr lang="en-US"/>
          </a:p>
        </p:txBody>
      </p:sp>
    </p:spTree>
    <p:extLst>
      <p:ext uri="{BB962C8B-B14F-4D97-AF65-F5344CB8AC3E}">
        <p14:creationId xmlns:p14="http://schemas.microsoft.com/office/powerpoint/2010/main" val="2043411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26</a:t>
            </a:fld>
            <a:endParaRPr lang="en-US"/>
          </a:p>
        </p:txBody>
      </p:sp>
    </p:spTree>
    <p:extLst>
      <p:ext uri="{BB962C8B-B14F-4D97-AF65-F5344CB8AC3E}">
        <p14:creationId xmlns:p14="http://schemas.microsoft.com/office/powerpoint/2010/main" val="12221592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things you might want to discuss based on answers</a:t>
            </a:r>
          </a:p>
          <a:p>
            <a:endParaRPr lang="en-US" dirty="0"/>
          </a:p>
          <a:p>
            <a:r>
              <a:rPr lang="en-US" dirty="0"/>
              <a:t>Ben</a:t>
            </a:r>
            <a:r>
              <a:rPr lang="en-US" baseline="0" dirty="0"/>
              <a:t> might be thinking – I hope I get an image back, she’s going to like this, I bet she will be turned on, maybe she fancies me too</a:t>
            </a:r>
          </a:p>
          <a:p>
            <a:r>
              <a:rPr lang="en-US" baseline="0" dirty="0"/>
              <a:t>Ben might be feeling – excited, aroused, confident, hopeful</a:t>
            </a:r>
          </a:p>
          <a:p>
            <a:r>
              <a:rPr lang="en-US" baseline="0" dirty="0"/>
              <a:t>Clara might be thinking – why has he sent this to me? How did he get my number? How I can report or block him? What am I going to do when I see him in school?</a:t>
            </a:r>
          </a:p>
          <a:p>
            <a:r>
              <a:rPr lang="en-US" baseline="0" dirty="0"/>
              <a:t>Clara might be feeling – Disgusted, violated, uncomfortable, worried, amused – she might find it funny</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29</a:t>
            </a:fld>
            <a:endParaRPr lang="en-US"/>
          </a:p>
        </p:txBody>
      </p:sp>
    </p:spTree>
    <p:extLst>
      <p:ext uri="{BB962C8B-B14F-4D97-AF65-F5344CB8AC3E}">
        <p14:creationId xmlns:p14="http://schemas.microsoft.com/office/powerpoint/2010/main" val="3694211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3626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44EEB56-BCA5-684F-88D0-DE52578AC91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41927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44EEB56-BCA5-684F-88D0-DE52578AC918}" type="slidenum">
              <a:rPr lang="en-US" smtClean="0"/>
              <a:t>13</a:t>
            </a:fld>
            <a:endParaRPr lang="en-US"/>
          </a:p>
        </p:txBody>
      </p:sp>
    </p:spTree>
    <p:extLst>
      <p:ext uri="{BB962C8B-B14F-4D97-AF65-F5344CB8AC3E}">
        <p14:creationId xmlns:p14="http://schemas.microsoft.com/office/powerpoint/2010/main" val="955844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44EEB56-BCA5-684F-88D0-DE52578AC918}" type="slidenum">
              <a:rPr lang="en-US" smtClean="0"/>
              <a:t>14</a:t>
            </a:fld>
            <a:endParaRPr lang="en-US"/>
          </a:p>
        </p:txBody>
      </p:sp>
    </p:spTree>
    <p:extLst>
      <p:ext uri="{BB962C8B-B14F-4D97-AF65-F5344CB8AC3E}">
        <p14:creationId xmlns:p14="http://schemas.microsoft.com/office/powerpoint/2010/main" val="1681873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44EEB56-BCA5-684F-88D0-DE52578AC918}" type="slidenum">
              <a:rPr lang="en-US" smtClean="0"/>
              <a:t>15</a:t>
            </a:fld>
            <a:endParaRPr lang="en-US"/>
          </a:p>
        </p:txBody>
      </p:sp>
    </p:spTree>
    <p:extLst>
      <p:ext uri="{BB962C8B-B14F-4D97-AF65-F5344CB8AC3E}">
        <p14:creationId xmlns:p14="http://schemas.microsoft.com/office/powerpoint/2010/main" val="2505975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A44EEB56-BCA5-684F-88D0-DE52578AC918}" type="slidenum">
              <a:rPr lang="en-US" smtClean="0"/>
              <a:t>16</a:t>
            </a:fld>
            <a:endParaRPr lang="en-US"/>
          </a:p>
        </p:txBody>
      </p:sp>
    </p:spTree>
    <p:extLst>
      <p:ext uri="{BB962C8B-B14F-4D97-AF65-F5344CB8AC3E}">
        <p14:creationId xmlns:p14="http://schemas.microsoft.com/office/powerpoint/2010/main" val="1020050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23</a:t>
            </a:fld>
            <a:endParaRPr lang="en-US"/>
          </a:p>
        </p:txBody>
      </p:sp>
    </p:spTree>
    <p:extLst>
      <p:ext uri="{BB962C8B-B14F-4D97-AF65-F5344CB8AC3E}">
        <p14:creationId xmlns:p14="http://schemas.microsoft.com/office/powerpoint/2010/main" val="656318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Take each reason in turn and ask pupils to write “males” or “females” on their whiteboards</a:t>
            </a:r>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24</a:t>
            </a:fld>
            <a:endParaRPr lang="en-US"/>
          </a:p>
        </p:txBody>
      </p:sp>
    </p:spTree>
    <p:extLst>
      <p:ext uri="{BB962C8B-B14F-4D97-AF65-F5344CB8AC3E}">
        <p14:creationId xmlns:p14="http://schemas.microsoft.com/office/powerpoint/2010/main" val="3837235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5/14/2024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5/14/2024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5/14/2024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5/14/2024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5/14/2024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5/14/2024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5/14/2024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5/14/2024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5/14/2024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5/14/2024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14/05/2024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14/05/2024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3.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6.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Sharing images – Scenarios</a:t>
            </a:r>
            <a:endParaRPr lang="en-GB" sz="8000" dirty="0"/>
          </a:p>
        </p:txBody>
      </p:sp>
      <p:sp>
        <p:nvSpPr>
          <p:cNvPr id="7" name="Content Placeholder 2"/>
          <p:cNvSpPr>
            <a:spLocks noGrp="1"/>
          </p:cNvSpPr>
          <p:nvPr>
            <p:ph idx="1"/>
          </p:nvPr>
        </p:nvSpPr>
        <p:spPr>
          <a:xfrm>
            <a:off x="907034" y="2486322"/>
            <a:ext cx="9294336" cy="8823027"/>
          </a:xfrm>
        </p:spPr>
        <p:txBody>
          <a:bodyPr>
            <a:normAutofit fontScale="85000" lnSpcReduction="20000"/>
          </a:bodyPr>
          <a:lstStyle/>
          <a:p>
            <a:pPr marL="0" indent="0">
              <a:buNone/>
            </a:pPr>
            <a:r>
              <a:rPr lang="en-US" dirty="0"/>
              <a:t>From your first decision, you will now learn more about context about each scenario. Now consider if you would change your mind about sharing or not sharing the image</a:t>
            </a:r>
          </a:p>
          <a:p>
            <a:pPr marL="0" indent="0">
              <a:buNone/>
            </a:pPr>
            <a:endParaRPr lang="en-US" dirty="0"/>
          </a:p>
          <a:p>
            <a:pPr marL="914400" indent="-914400">
              <a:buAutoNum type="arabicPeriod"/>
            </a:pPr>
            <a:r>
              <a:rPr lang="en-US" dirty="0"/>
              <a:t>“Grandparents have asked for a picture of their grandchild in their </a:t>
            </a:r>
            <a:r>
              <a:rPr lang="en-US" dirty="0" err="1"/>
              <a:t>pyjamas</a:t>
            </a:r>
            <a:r>
              <a:rPr lang="en-US" dirty="0"/>
              <a:t> but the person doesn’t want anyone to see the photo as they feel shy about being in their </a:t>
            </a:r>
            <a:r>
              <a:rPr lang="en-US" dirty="0" err="1"/>
              <a:t>pyjamas</a:t>
            </a:r>
            <a:r>
              <a:rPr lang="en-US" dirty="0"/>
              <a:t>”</a:t>
            </a:r>
          </a:p>
          <a:p>
            <a:pPr marL="914400" indent="-914400">
              <a:buAutoNum type="arabicPeriod"/>
            </a:pPr>
            <a:r>
              <a:rPr lang="en-US" dirty="0"/>
              <a:t>“Most of the friends want to see the picture as it will be funny. However one person in the group says they feel embarrassed about how silly they look”</a:t>
            </a:r>
          </a:p>
          <a:p>
            <a:pPr marL="914400" indent="-914400">
              <a:buAutoNum type="arabicPeriod"/>
            </a:pPr>
            <a:r>
              <a:rPr lang="en-US" dirty="0"/>
              <a:t>“The dance routine is being live streamed to a public page which shows the persons school uniform and personal things in their bedroom”</a:t>
            </a:r>
          </a:p>
        </p:txBody>
      </p:sp>
      <p:pic>
        <p:nvPicPr>
          <p:cNvPr id="3" name="Picture 2"/>
          <p:cNvPicPr>
            <a:picLocks noChangeAspect="1"/>
          </p:cNvPicPr>
          <p:nvPr/>
        </p:nvPicPr>
        <p:blipFill>
          <a:blip r:embed="rId5"/>
          <a:stretch>
            <a:fillRect/>
          </a:stretch>
        </p:blipFill>
        <p:spPr>
          <a:xfrm>
            <a:off x="14300522" y="2020504"/>
            <a:ext cx="4616660" cy="3552664"/>
          </a:xfrm>
          <a:prstGeom prst="rect">
            <a:avLst/>
          </a:prstGeom>
        </p:spPr>
      </p:pic>
      <p:pic>
        <p:nvPicPr>
          <p:cNvPr id="6" name="Picture 5"/>
          <p:cNvPicPr>
            <a:picLocks noChangeAspect="1"/>
          </p:cNvPicPr>
          <p:nvPr/>
        </p:nvPicPr>
        <p:blipFill>
          <a:blip r:embed="rId6"/>
          <a:stretch>
            <a:fillRect/>
          </a:stretch>
        </p:blipFill>
        <p:spPr>
          <a:xfrm>
            <a:off x="14876586" y="6801749"/>
            <a:ext cx="4311923" cy="4311923"/>
          </a:xfrm>
          <a:prstGeom prst="rect">
            <a:avLst/>
          </a:prstGeom>
        </p:spPr>
      </p:pic>
      <p:pic>
        <p:nvPicPr>
          <p:cNvPr id="5" name="Picture 4"/>
          <p:cNvPicPr>
            <a:picLocks noChangeAspect="1"/>
          </p:cNvPicPr>
          <p:nvPr/>
        </p:nvPicPr>
        <p:blipFill>
          <a:blip r:embed="rId7"/>
          <a:stretch>
            <a:fillRect/>
          </a:stretch>
        </p:blipFill>
        <p:spPr>
          <a:xfrm>
            <a:off x="10988213" y="5006603"/>
            <a:ext cx="5040398" cy="2625545"/>
          </a:xfrm>
          <a:prstGeom prst="rect">
            <a:avLst/>
          </a:prstGeom>
        </p:spPr>
      </p:pic>
    </p:spTree>
    <p:extLst>
      <p:ext uri="{BB962C8B-B14F-4D97-AF65-F5344CB8AC3E}">
        <p14:creationId xmlns:p14="http://schemas.microsoft.com/office/powerpoint/2010/main" val="3717901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Sharing images – Recap</a:t>
            </a:r>
            <a:endParaRPr lang="en-GB" sz="8000" dirty="0"/>
          </a:p>
        </p:txBody>
      </p:sp>
      <p:sp>
        <p:nvSpPr>
          <p:cNvPr id="7" name="Content Placeholder 2"/>
          <p:cNvSpPr>
            <a:spLocks noGrp="1"/>
          </p:cNvSpPr>
          <p:nvPr>
            <p:ph idx="1"/>
          </p:nvPr>
        </p:nvSpPr>
        <p:spPr>
          <a:xfrm>
            <a:off x="907034" y="2486322"/>
            <a:ext cx="9294336" cy="8823027"/>
          </a:xfrm>
        </p:spPr>
        <p:txBody>
          <a:bodyPr>
            <a:normAutofit lnSpcReduction="10000"/>
          </a:bodyPr>
          <a:lstStyle/>
          <a:p>
            <a:pPr marL="0" indent="0">
              <a:buNone/>
            </a:pPr>
            <a:r>
              <a:rPr lang="en-US" dirty="0"/>
              <a:t>It is only appropriate to send images or videos if:</a:t>
            </a:r>
          </a:p>
          <a:p>
            <a:pPr marL="0" indent="0">
              <a:buNone/>
            </a:pPr>
            <a:endParaRPr lang="en-US" dirty="0"/>
          </a:p>
          <a:p>
            <a:pPr>
              <a:buFontTx/>
              <a:buChar char="-"/>
            </a:pPr>
            <a:r>
              <a:rPr lang="en-US" dirty="0"/>
              <a:t>The person sending the images knows who it is being sent to.</a:t>
            </a:r>
          </a:p>
          <a:p>
            <a:pPr>
              <a:buFontTx/>
              <a:buChar char="-"/>
            </a:pPr>
            <a:r>
              <a:rPr lang="en-US" dirty="0"/>
              <a:t>The person or people in the photo are happy for the image to be shared</a:t>
            </a:r>
          </a:p>
          <a:p>
            <a:pPr>
              <a:buFontTx/>
              <a:buChar char="-"/>
            </a:pPr>
            <a:r>
              <a:rPr lang="en-US" dirty="0"/>
              <a:t>The person knows why the image is going to be sent and how that image will be used</a:t>
            </a:r>
          </a:p>
          <a:p>
            <a:pPr>
              <a:buFontTx/>
              <a:buChar char="-"/>
            </a:pPr>
            <a:r>
              <a:rPr lang="en-US" dirty="0"/>
              <a:t>The image does not show any personal information</a:t>
            </a:r>
          </a:p>
        </p:txBody>
      </p:sp>
      <p:sp>
        <p:nvSpPr>
          <p:cNvPr id="9" name="Content Placeholder 2"/>
          <p:cNvSpPr txBox="1">
            <a:spLocks/>
          </p:cNvSpPr>
          <p:nvPr/>
        </p:nvSpPr>
        <p:spPr>
          <a:xfrm>
            <a:off x="10412090" y="2473270"/>
            <a:ext cx="9294336" cy="8823027"/>
          </a:xfrm>
          <a:prstGeom prst="rect">
            <a:avLst/>
          </a:prstGeom>
        </p:spPr>
        <p:txBody>
          <a:bodyPr vert="horz" lIns="91440" tIns="45720" rIns="91440" bIns="45720"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ctr"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r>
              <a:rPr kumimoji="0" lang="en-US" sz="4617" b="1"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Task</a:t>
            </a:r>
          </a:p>
          <a:p>
            <a:pPr marL="0" marR="0" lvl="0" indent="0" algn="l"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endParaRPr kumimoji="0" lang="en-US" sz="4617" b="1"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a:p>
            <a:pPr marL="0" marR="0" lvl="0" indent="0" algn="l"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r>
              <a:rPr kumimoji="0" lang="en-US" sz="4617"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In your books write down these reasons in order of most importance to you.</a:t>
            </a:r>
          </a:p>
          <a:p>
            <a:pPr marL="0" marR="0" lvl="0" indent="0" algn="l"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endParaRPr kumimoji="0" lang="en-US" sz="4617"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a:p>
            <a:pPr marL="0" marR="0" lvl="0" indent="0" algn="l"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r>
              <a:rPr kumimoji="0" lang="en-US" sz="4617"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For example</a:t>
            </a:r>
          </a:p>
          <a:p>
            <a:pPr marL="0" marR="0" lvl="0" indent="0" algn="l"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endParaRPr kumimoji="0" lang="en-US" sz="4617"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a:p>
            <a:pPr marL="914400" marR="0" lvl="0" indent="-914400" algn="l" defTabSz="1507846" rtl="0" eaLnBrk="1" fontAlgn="auto" latinLnBrk="0" hangingPunct="1">
              <a:lnSpc>
                <a:spcPct val="90000"/>
              </a:lnSpc>
              <a:spcBef>
                <a:spcPts val="1649"/>
              </a:spcBef>
              <a:spcAft>
                <a:spcPts val="0"/>
              </a:spcAft>
              <a:buClrTx/>
              <a:buSzTx/>
              <a:buFont typeface="Arial" panose="020B0604020202020204" pitchFamily="34" charset="0"/>
              <a:buAutoNum type="arabicPeriod"/>
              <a:tabLst/>
              <a:defRPr/>
            </a:pPr>
            <a:r>
              <a:rPr kumimoji="0" lang="en-US" sz="4617"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The image does not show any personal information</a:t>
            </a:r>
          </a:p>
          <a:p>
            <a:pPr marL="914400" marR="0" lvl="0" indent="-914400" algn="l" defTabSz="1507846" rtl="0" eaLnBrk="1" fontAlgn="auto" latinLnBrk="0" hangingPunct="1">
              <a:lnSpc>
                <a:spcPct val="90000"/>
              </a:lnSpc>
              <a:spcBef>
                <a:spcPts val="1649"/>
              </a:spcBef>
              <a:spcAft>
                <a:spcPts val="0"/>
              </a:spcAft>
              <a:buClrTx/>
              <a:buSzTx/>
              <a:buFont typeface="Arial" panose="020B0604020202020204" pitchFamily="34" charset="0"/>
              <a:buAutoNum type="arabicPeriod"/>
              <a:tabLst/>
              <a:defRPr/>
            </a:pPr>
            <a:r>
              <a:rPr kumimoji="0" lang="en-US" sz="4617"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The person sending the images know who it is being sent to</a:t>
            </a:r>
          </a:p>
        </p:txBody>
      </p:sp>
    </p:spTree>
    <p:extLst>
      <p:ext uri="{BB962C8B-B14F-4D97-AF65-F5344CB8AC3E}">
        <p14:creationId xmlns:p14="http://schemas.microsoft.com/office/powerpoint/2010/main" val="924278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9">
                                            <p:txEl>
                                              <p:pRg st="0" end="0"/>
                                            </p:tx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txEl>
                                              <p:pRg st="4" end="4"/>
                                            </p:tx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
                                            <p:txEl>
                                              <p:pRg st="6" end="6"/>
                                            </p:tx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Sharing images – Recap</a:t>
            </a:r>
            <a:endParaRPr lang="en-GB" sz="8000" dirty="0"/>
          </a:p>
        </p:txBody>
      </p:sp>
      <p:sp>
        <p:nvSpPr>
          <p:cNvPr id="7" name="Content Placeholder 2"/>
          <p:cNvSpPr>
            <a:spLocks noGrp="1"/>
          </p:cNvSpPr>
          <p:nvPr>
            <p:ph idx="1"/>
          </p:nvPr>
        </p:nvSpPr>
        <p:spPr>
          <a:xfrm>
            <a:off x="907034" y="2486322"/>
            <a:ext cx="9294336" cy="8823027"/>
          </a:xfrm>
        </p:spPr>
        <p:txBody>
          <a:bodyPr>
            <a:normAutofit lnSpcReduction="10000"/>
          </a:bodyPr>
          <a:lstStyle/>
          <a:p>
            <a:pPr marL="0" indent="0">
              <a:buNone/>
            </a:pPr>
            <a:r>
              <a:rPr lang="en-US" dirty="0"/>
              <a:t>It is only appropriate to send images or videos if:</a:t>
            </a:r>
          </a:p>
          <a:p>
            <a:pPr marL="0" indent="0">
              <a:buNone/>
            </a:pPr>
            <a:endParaRPr lang="en-US" dirty="0"/>
          </a:p>
          <a:p>
            <a:pPr>
              <a:buFontTx/>
              <a:buChar char="-"/>
            </a:pPr>
            <a:r>
              <a:rPr lang="en-US" dirty="0"/>
              <a:t>The person sending the images knows who it is being sent to.</a:t>
            </a:r>
          </a:p>
          <a:p>
            <a:pPr>
              <a:buFontTx/>
              <a:buChar char="-"/>
            </a:pPr>
            <a:r>
              <a:rPr lang="en-US" dirty="0"/>
              <a:t>The person or people in the photo are happy for the image to be shared</a:t>
            </a:r>
          </a:p>
          <a:p>
            <a:pPr>
              <a:buFontTx/>
              <a:buChar char="-"/>
            </a:pPr>
            <a:r>
              <a:rPr lang="en-US" dirty="0"/>
              <a:t>The person knows why the image is going to be sent and how that image will be used</a:t>
            </a:r>
          </a:p>
          <a:p>
            <a:pPr>
              <a:buFontTx/>
              <a:buChar char="-"/>
            </a:pPr>
            <a:r>
              <a:rPr lang="en-US" dirty="0"/>
              <a:t>The image does not show any personal information</a:t>
            </a:r>
          </a:p>
        </p:txBody>
      </p:sp>
      <p:sp>
        <p:nvSpPr>
          <p:cNvPr id="9" name="Content Placeholder 2"/>
          <p:cNvSpPr txBox="1">
            <a:spLocks/>
          </p:cNvSpPr>
          <p:nvPr/>
        </p:nvSpPr>
        <p:spPr>
          <a:xfrm>
            <a:off x="10201370" y="4306013"/>
            <a:ext cx="9294336" cy="4693573"/>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marR="0" lvl="0" indent="0" algn="ctr"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r>
              <a:rPr kumimoji="0" lang="en-US" sz="4617" b="1"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rPr>
              <a:t>Another important</a:t>
            </a:r>
            <a:r>
              <a:rPr kumimoji="0" lang="en-US" sz="4617" b="1" i="0" u="none" strike="noStrike" kern="1200" cap="none" spc="0" normalizeH="0" noProof="0" dirty="0">
                <a:ln>
                  <a:noFill/>
                </a:ln>
                <a:solidFill>
                  <a:srgbClr val="142A33"/>
                </a:solidFill>
                <a:effectLst/>
                <a:uLnTx/>
                <a:uFillTx/>
                <a:latin typeface="Calibri" panose="020F0502020204030204" pitchFamily="34" charset="0"/>
                <a:cs typeface="Calibri" panose="020F0502020204030204" pitchFamily="34" charset="0"/>
              </a:rPr>
              <a:t> thing to consider when sharing images is that the image is not classed as “sexting”</a:t>
            </a:r>
          </a:p>
          <a:p>
            <a:pPr marL="0" marR="0" lvl="0" indent="0" algn="ctr"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endParaRPr lang="en-US" b="1" baseline="0" dirty="0"/>
          </a:p>
          <a:p>
            <a:pPr marL="0" marR="0" lvl="0" indent="0" algn="ctr" defTabSz="1507846" rtl="0" eaLnBrk="1" fontAlgn="auto" latinLnBrk="0" hangingPunct="1">
              <a:lnSpc>
                <a:spcPct val="90000"/>
              </a:lnSpc>
              <a:spcBef>
                <a:spcPts val="1649"/>
              </a:spcBef>
              <a:spcAft>
                <a:spcPts val="0"/>
              </a:spcAft>
              <a:buClrTx/>
              <a:buSzTx/>
              <a:buFont typeface="Arial" panose="020B0604020202020204" pitchFamily="34" charset="0"/>
              <a:buNone/>
              <a:tabLst/>
              <a:defRPr/>
            </a:pPr>
            <a:r>
              <a:rPr kumimoji="0" lang="en-US" sz="4617" b="1" i="0" u="none" strike="noStrike" kern="1200" cap="none" spc="0" normalizeH="0" noProof="0" dirty="0">
                <a:ln>
                  <a:noFill/>
                </a:ln>
                <a:solidFill>
                  <a:srgbClr val="142A33"/>
                </a:solidFill>
                <a:effectLst/>
                <a:uLnTx/>
                <a:uFillTx/>
                <a:latin typeface="Calibri" panose="020F0502020204030204" pitchFamily="34" charset="0"/>
                <a:cs typeface="Calibri" panose="020F0502020204030204" pitchFamily="34" charset="0"/>
              </a:rPr>
              <a:t>This is especially true for people under 18 years old</a:t>
            </a:r>
            <a:endParaRPr kumimoji="0" lang="en-US" sz="4617" b="0" i="0" u="none" strike="noStrike" kern="1200" cap="none" spc="0" normalizeH="0" baseline="0" noProof="0" dirty="0">
              <a:ln>
                <a:noFill/>
              </a:ln>
              <a:solidFill>
                <a:srgbClr val="142A33"/>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327133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What is sexting?</a:t>
            </a:r>
            <a:endParaRPr lang="en-GB" sz="8000" dirty="0"/>
          </a:p>
        </p:txBody>
      </p:sp>
      <p:sp>
        <p:nvSpPr>
          <p:cNvPr id="7" name="Content Placeholder 2"/>
          <p:cNvSpPr>
            <a:spLocks noGrp="1"/>
          </p:cNvSpPr>
          <p:nvPr>
            <p:ph idx="1"/>
          </p:nvPr>
        </p:nvSpPr>
        <p:spPr>
          <a:xfrm>
            <a:off x="907034" y="2486322"/>
            <a:ext cx="9294336" cy="8823027"/>
          </a:xfrm>
        </p:spPr>
        <p:txBody>
          <a:bodyPr>
            <a:normAutofit/>
          </a:bodyPr>
          <a:lstStyle/>
          <a:p>
            <a:pPr marL="0" indent="0">
              <a:buNone/>
            </a:pPr>
            <a:r>
              <a:rPr lang="en-US" dirty="0"/>
              <a:t>Sexting is:</a:t>
            </a:r>
          </a:p>
          <a:p>
            <a:pPr marL="0" indent="0">
              <a:buNone/>
            </a:pPr>
            <a:endParaRPr lang="en-US" dirty="0"/>
          </a:p>
          <a:p>
            <a:pPr marL="0" indent="0">
              <a:buNone/>
            </a:pPr>
            <a:r>
              <a:rPr lang="en-US" dirty="0"/>
              <a:t>“nude, semi nude or suggestive images or videos of a person that they have taken of themselves”</a:t>
            </a:r>
          </a:p>
          <a:p>
            <a:pPr marL="0" indent="0">
              <a:buNone/>
            </a:pPr>
            <a:endParaRPr lang="en-US" dirty="0"/>
          </a:p>
          <a:p>
            <a:pPr marL="0" indent="0">
              <a:buNone/>
            </a:pPr>
            <a:r>
              <a:rPr lang="en-US" dirty="0"/>
              <a:t>You may know this as “nudes” instead of sexting.</a:t>
            </a:r>
          </a:p>
        </p:txBody>
      </p:sp>
      <p:pic>
        <p:nvPicPr>
          <p:cNvPr id="3" name="Picture 2"/>
          <p:cNvPicPr>
            <a:picLocks noChangeAspect="1"/>
          </p:cNvPicPr>
          <p:nvPr/>
        </p:nvPicPr>
        <p:blipFill>
          <a:blip r:embed="rId5"/>
          <a:stretch>
            <a:fillRect/>
          </a:stretch>
        </p:blipFill>
        <p:spPr>
          <a:xfrm>
            <a:off x="14300522" y="2020504"/>
            <a:ext cx="4616660" cy="3552664"/>
          </a:xfrm>
          <a:prstGeom prst="rect">
            <a:avLst/>
          </a:prstGeom>
        </p:spPr>
      </p:pic>
      <p:pic>
        <p:nvPicPr>
          <p:cNvPr id="6" name="Picture 5"/>
          <p:cNvPicPr>
            <a:picLocks noChangeAspect="1"/>
          </p:cNvPicPr>
          <p:nvPr/>
        </p:nvPicPr>
        <p:blipFill>
          <a:blip r:embed="rId6"/>
          <a:stretch>
            <a:fillRect/>
          </a:stretch>
        </p:blipFill>
        <p:spPr>
          <a:xfrm>
            <a:off x="14876586" y="6801749"/>
            <a:ext cx="4311923" cy="4311923"/>
          </a:xfrm>
          <a:prstGeom prst="rect">
            <a:avLst/>
          </a:prstGeom>
        </p:spPr>
      </p:pic>
      <p:pic>
        <p:nvPicPr>
          <p:cNvPr id="5" name="Picture 4"/>
          <p:cNvPicPr>
            <a:picLocks noChangeAspect="1"/>
          </p:cNvPicPr>
          <p:nvPr/>
        </p:nvPicPr>
        <p:blipFill>
          <a:blip r:embed="rId7"/>
          <a:stretch>
            <a:fillRect/>
          </a:stretch>
        </p:blipFill>
        <p:spPr>
          <a:xfrm>
            <a:off x="10988213" y="5006603"/>
            <a:ext cx="5040398" cy="2625545"/>
          </a:xfrm>
          <a:prstGeom prst="rect">
            <a:avLst/>
          </a:prstGeom>
        </p:spPr>
      </p:pic>
    </p:spTree>
    <p:extLst>
      <p:ext uri="{BB962C8B-B14F-4D97-AF65-F5344CB8AC3E}">
        <p14:creationId xmlns:p14="http://schemas.microsoft.com/office/powerpoint/2010/main" val="2876846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What is sexting?</a:t>
            </a:r>
            <a:endParaRPr lang="en-GB" sz="8000" dirty="0"/>
          </a:p>
        </p:txBody>
      </p:sp>
      <p:sp>
        <p:nvSpPr>
          <p:cNvPr id="7" name="Content Placeholder 2"/>
          <p:cNvSpPr>
            <a:spLocks noGrp="1"/>
          </p:cNvSpPr>
          <p:nvPr>
            <p:ph idx="1"/>
          </p:nvPr>
        </p:nvSpPr>
        <p:spPr>
          <a:xfrm>
            <a:off x="907034" y="2486322"/>
            <a:ext cx="9294336" cy="8823027"/>
          </a:xfrm>
        </p:spPr>
        <p:txBody>
          <a:bodyPr>
            <a:normAutofit/>
          </a:bodyPr>
          <a:lstStyle/>
          <a:p>
            <a:pPr marL="0" indent="0">
              <a:buNone/>
            </a:pPr>
            <a:r>
              <a:rPr lang="en-US" dirty="0"/>
              <a:t>In your books write down an explanation of sexting</a:t>
            </a:r>
          </a:p>
          <a:p>
            <a:pPr marL="0" indent="0">
              <a:buNone/>
            </a:pPr>
            <a:endParaRPr lang="en-US" dirty="0"/>
          </a:p>
          <a:p>
            <a:pPr marL="0" indent="0">
              <a:buNone/>
            </a:pPr>
            <a:r>
              <a:rPr lang="en-US" dirty="0"/>
              <a:t>Use a red pen to correct your explanation. The correct answer is…</a:t>
            </a:r>
          </a:p>
          <a:p>
            <a:pPr marL="0" indent="0">
              <a:buNone/>
            </a:pPr>
            <a:endParaRPr lang="en-US" dirty="0"/>
          </a:p>
          <a:p>
            <a:pPr marL="0" indent="0">
              <a:buNone/>
            </a:pPr>
            <a:r>
              <a:rPr lang="en-US" dirty="0"/>
              <a:t>“nude, semi nude or suggestive images or videos of a person that they have taken of themselves”</a:t>
            </a:r>
          </a:p>
          <a:p>
            <a:pPr marL="0" indent="0">
              <a:buNone/>
            </a:pPr>
            <a:endParaRPr lang="en-US" dirty="0"/>
          </a:p>
        </p:txBody>
      </p:sp>
      <p:pic>
        <p:nvPicPr>
          <p:cNvPr id="3" name="Picture 2"/>
          <p:cNvPicPr>
            <a:picLocks noChangeAspect="1"/>
          </p:cNvPicPr>
          <p:nvPr/>
        </p:nvPicPr>
        <p:blipFill>
          <a:blip r:embed="rId5"/>
          <a:stretch>
            <a:fillRect/>
          </a:stretch>
        </p:blipFill>
        <p:spPr>
          <a:xfrm>
            <a:off x="14300522" y="2020504"/>
            <a:ext cx="4616660" cy="3552664"/>
          </a:xfrm>
          <a:prstGeom prst="rect">
            <a:avLst/>
          </a:prstGeom>
        </p:spPr>
      </p:pic>
      <p:pic>
        <p:nvPicPr>
          <p:cNvPr id="6" name="Picture 5"/>
          <p:cNvPicPr>
            <a:picLocks noChangeAspect="1"/>
          </p:cNvPicPr>
          <p:nvPr/>
        </p:nvPicPr>
        <p:blipFill>
          <a:blip r:embed="rId6"/>
          <a:stretch>
            <a:fillRect/>
          </a:stretch>
        </p:blipFill>
        <p:spPr>
          <a:xfrm>
            <a:off x="14876586" y="6801749"/>
            <a:ext cx="4311923" cy="4311923"/>
          </a:xfrm>
          <a:prstGeom prst="rect">
            <a:avLst/>
          </a:prstGeom>
        </p:spPr>
      </p:pic>
      <p:pic>
        <p:nvPicPr>
          <p:cNvPr id="5" name="Picture 4"/>
          <p:cNvPicPr>
            <a:picLocks noChangeAspect="1"/>
          </p:cNvPicPr>
          <p:nvPr/>
        </p:nvPicPr>
        <p:blipFill>
          <a:blip r:embed="rId7"/>
          <a:stretch>
            <a:fillRect/>
          </a:stretch>
        </p:blipFill>
        <p:spPr>
          <a:xfrm>
            <a:off x="10988213" y="5006603"/>
            <a:ext cx="5040398" cy="2625545"/>
          </a:xfrm>
          <a:prstGeom prst="rect">
            <a:avLst/>
          </a:prstGeom>
        </p:spPr>
      </p:pic>
    </p:spTree>
    <p:extLst>
      <p:ext uri="{BB962C8B-B14F-4D97-AF65-F5344CB8AC3E}">
        <p14:creationId xmlns:p14="http://schemas.microsoft.com/office/powerpoint/2010/main" val="221576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Sexting and the law</a:t>
            </a:r>
            <a:endParaRPr lang="en-GB" sz="8000" dirty="0"/>
          </a:p>
        </p:txBody>
      </p:sp>
      <p:sp>
        <p:nvSpPr>
          <p:cNvPr id="7" name="Content Placeholder 2"/>
          <p:cNvSpPr>
            <a:spLocks noGrp="1"/>
          </p:cNvSpPr>
          <p:nvPr>
            <p:ph idx="1"/>
          </p:nvPr>
        </p:nvSpPr>
        <p:spPr>
          <a:xfrm>
            <a:off x="907034" y="2486322"/>
            <a:ext cx="9294336" cy="8823027"/>
          </a:xfrm>
        </p:spPr>
        <p:txBody>
          <a:bodyPr>
            <a:normAutofit/>
          </a:bodyPr>
          <a:lstStyle/>
          <a:p>
            <a:pPr marL="0" indent="0">
              <a:buNone/>
            </a:pPr>
            <a:r>
              <a:rPr lang="en-US" dirty="0"/>
              <a:t>The Protection of Children Act 1976 states</a:t>
            </a:r>
          </a:p>
          <a:p>
            <a:pPr marL="0" indent="0">
              <a:buNone/>
            </a:pPr>
            <a:endParaRPr lang="en-US" dirty="0"/>
          </a:p>
          <a:p>
            <a:pPr marL="0" indent="0">
              <a:buNone/>
            </a:pPr>
            <a:r>
              <a:rPr lang="en-US" dirty="0"/>
              <a:t>“It is illegal to make, distribute, possess or show any indecent images of anyone aged under 18, even if the content was created with the consent of that person under 18”</a:t>
            </a:r>
          </a:p>
        </p:txBody>
      </p:sp>
      <p:pic>
        <p:nvPicPr>
          <p:cNvPr id="2" name="Picture 1"/>
          <p:cNvPicPr>
            <a:picLocks noChangeAspect="1"/>
          </p:cNvPicPr>
          <p:nvPr/>
        </p:nvPicPr>
        <p:blipFill rotWithShape="1">
          <a:blip r:embed="rId5"/>
          <a:srcRect t="652" r="50996" b="1"/>
          <a:stretch/>
        </p:blipFill>
        <p:spPr>
          <a:xfrm>
            <a:off x="11420202" y="3566443"/>
            <a:ext cx="7400047" cy="5760640"/>
          </a:xfrm>
          <a:prstGeom prst="rect">
            <a:avLst/>
          </a:prstGeom>
        </p:spPr>
      </p:pic>
    </p:spTree>
    <p:extLst>
      <p:ext uri="{BB962C8B-B14F-4D97-AF65-F5344CB8AC3E}">
        <p14:creationId xmlns:p14="http://schemas.microsoft.com/office/powerpoint/2010/main" val="660508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Sexting and the law</a:t>
            </a:r>
            <a:endParaRPr lang="en-GB" sz="8000" dirty="0"/>
          </a:p>
        </p:txBody>
      </p:sp>
      <p:sp>
        <p:nvSpPr>
          <p:cNvPr id="7" name="Content Placeholder 2"/>
          <p:cNvSpPr>
            <a:spLocks noGrp="1"/>
          </p:cNvSpPr>
          <p:nvPr>
            <p:ph idx="1"/>
          </p:nvPr>
        </p:nvSpPr>
        <p:spPr>
          <a:xfrm>
            <a:off x="907034" y="2486322"/>
            <a:ext cx="9294336" cy="8823027"/>
          </a:xfrm>
        </p:spPr>
        <p:txBody>
          <a:bodyPr>
            <a:normAutofit fontScale="85000" lnSpcReduction="10000"/>
          </a:bodyPr>
          <a:lstStyle/>
          <a:p>
            <a:pPr marL="0" indent="0">
              <a:buNone/>
            </a:pPr>
            <a:r>
              <a:rPr lang="en-US" dirty="0"/>
              <a:t>This means the following statements are all </a:t>
            </a:r>
            <a:r>
              <a:rPr lang="en-US" b="1" dirty="0"/>
              <a:t>illegal</a:t>
            </a:r>
          </a:p>
          <a:p>
            <a:pPr marL="0" indent="0">
              <a:buNone/>
            </a:pPr>
            <a:endParaRPr lang="en-US" b="1" dirty="0"/>
          </a:p>
          <a:p>
            <a:pPr marL="914400" indent="-914400">
              <a:buAutoNum type="arabicPeriod"/>
            </a:pPr>
            <a:r>
              <a:rPr lang="en-US" dirty="0"/>
              <a:t>Taking a nude, semi nude or suggestive picture of yourself if you are under 18</a:t>
            </a:r>
          </a:p>
          <a:p>
            <a:pPr marL="914400" indent="-914400">
              <a:buAutoNum type="arabicPeriod"/>
            </a:pPr>
            <a:r>
              <a:rPr lang="en-US" dirty="0"/>
              <a:t>Sending a nude, semi nude or suggestive picture of yourself to someone if you or the other person is under 18</a:t>
            </a:r>
          </a:p>
          <a:p>
            <a:pPr marL="914400" indent="-914400">
              <a:buAutoNum type="arabicPeriod"/>
            </a:pPr>
            <a:r>
              <a:rPr lang="en-US" dirty="0"/>
              <a:t>Have a nude, semi nude or suggestive photo of someone who is U18 saved on your phone even if they sent it to you of their own accord</a:t>
            </a:r>
          </a:p>
          <a:p>
            <a:pPr marL="914400" indent="-914400">
              <a:buAutoNum type="arabicPeriod"/>
            </a:pPr>
            <a:r>
              <a:rPr lang="en-US" dirty="0"/>
              <a:t>Show or share a nude, semi nude or suggestive image of someone under 18 to another person.</a:t>
            </a:r>
          </a:p>
        </p:txBody>
      </p:sp>
      <p:pic>
        <p:nvPicPr>
          <p:cNvPr id="2" name="Picture 1"/>
          <p:cNvPicPr>
            <a:picLocks noChangeAspect="1"/>
          </p:cNvPicPr>
          <p:nvPr/>
        </p:nvPicPr>
        <p:blipFill rotWithShape="1">
          <a:blip r:embed="rId5"/>
          <a:srcRect t="652" r="50996" b="1"/>
          <a:stretch/>
        </p:blipFill>
        <p:spPr>
          <a:xfrm>
            <a:off x="11420202" y="3566443"/>
            <a:ext cx="7400047" cy="5760640"/>
          </a:xfrm>
          <a:prstGeom prst="rect">
            <a:avLst/>
          </a:prstGeom>
        </p:spPr>
      </p:pic>
    </p:spTree>
    <p:extLst>
      <p:ext uri="{BB962C8B-B14F-4D97-AF65-F5344CB8AC3E}">
        <p14:creationId xmlns:p14="http://schemas.microsoft.com/office/powerpoint/2010/main" val="222419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Should the following image be shared?</a:t>
            </a:r>
          </a:p>
          <a:p>
            <a:pPr marL="0" indent="0">
              <a:buNone/>
            </a:pPr>
            <a:endParaRPr lang="en-US" dirty="0"/>
          </a:p>
          <a:p>
            <a:pPr marL="0" indent="0">
              <a:buNone/>
            </a:pPr>
            <a:r>
              <a:rPr lang="en-US" sz="4800" dirty="0"/>
              <a:t>“A selfie of a person smiling sent directly to a close friend”</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Yes – this is an appropriate image to send</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Should the following image be shared?</a:t>
            </a:r>
          </a:p>
          <a:p>
            <a:pPr marL="0" indent="0">
              <a:buNone/>
            </a:pPr>
            <a:endParaRPr lang="en-US" dirty="0"/>
          </a:p>
          <a:p>
            <a:pPr marL="0" indent="0">
              <a:buNone/>
            </a:pPr>
            <a:r>
              <a:rPr lang="en-US" sz="4800" dirty="0"/>
              <a:t>“A selfie of a person smiling but shows their school badge. The image is on a public page””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No – this shows private information about the person to people they do not know</a:t>
            </a:r>
          </a:p>
        </p:txBody>
      </p:sp>
    </p:spTree>
    <p:extLst>
      <p:ext uri="{BB962C8B-B14F-4D97-AF65-F5344CB8AC3E}">
        <p14:creationId xmlns:p14="http://schemas.microsoft.com/office/powerpoint/2010/main" val="5048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14 May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sexting and the law</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2" y="5034741"/>
            <a:ext cx="19060674" cy="6385979"/>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do now task:</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42950" indent="-742950" defTabSz="1507864">
              <a:buAutoNum type="arabicPeriod"/>
              <a:defRPr/>
            </a:pPr>
            <a:r>
              <a:rPr lang="en-US" sz="3958" b="1" dirty="0">
                <a:solidFill>
                  <a:prstClr val="black"/>
                </a:solidFill>
                <a:latin typeface="Franklin Gothic Book" panose="020B0503020102020204" pitchFamily="34" charset="0"/>
              </a:rPr>
              <a:t>True or False – relationships in the media are </a:t>
            </a:r>
            <a:r>
              <a:rPr lang="en-US" sz="3958" b="1" dirty="0" err="1">
                <a:solidFill>
                  <a:prstClr val="black"/>
                </a:solidFill>
                <a:latin typeface="Franklin Gothic Book" panose="020B0503020102020204" pitchFamily="34" charset="0"/>
              </a:rPr>
              <a:t>dramatised</a:t>
            </a:r>
            <a:r>
              <a:rPr lang="en-US" sz="3958" b="1" dirty="0">
                <a:solidFill>
                  <a:prstClr val="black"/>
                </a:solidFill>
                <a:latin typeface="Franklin Gothic Book" panose="020B0503020102020204" pitchFamily="34" charset="0"/>
              </a:rPr>
              <a:t> to make them interesting and exciting to watch</a:t>
            </a:r>
          </a:p>
          <a:p>
            <a:pPr defTabSz="1507864">
              <a:defRPr/>
            </a:pPr>
            <a:endParaRPr lang="en-US" sz="3958" b="1" dirty="0">
              <a:solidFill>
                <a:prstClr val="black"/>
              </a:solidFill>
              <a:latin typeface="Franklin Gothic Book" panose="020B0503020102020204" pitchFamily="34" charset="0"/>
            </a:endParaRPr>
          </a:p>
          <a:p>
            <a:pPr lvl="0" defTabSz="1507864">
              <a:defRPr/>
            </a:pPr>
            <a:r>
              <a:rPr lang="en-US" sz="3958" b="1" dirty="0">
                <a:solidFill>
                  <a:prstClr val="black"/>
                </a:solidFill>
              </a:rPr>
              <a:t>2. Why can pornography have a negative impact on body image?</a:t>
            </a:r>
            <a:endParaRPr lang="en-US" sz="5400" b="1" dirty="0">
              <a:solidFill>
                <a:prstClr val="black"/>
              </a:solidFill>
            </a:endParaRPr>
          </a:p>
          <a:p>
            <a:pPr defTabSz="1507864">
              <a:defRPr/>
            </a:pPr>
            <a:endParaRPr lang="en-US" sz="3958" b="1" dirty="0">
              <a:solidFill>
                <a:prstClr val="black"/>
              </a:solidFill>
              <a:latin typeface="Franklin Gothic Book" panose="020B0503020102020204" pitchFamily="34" charset="0"/>
            </a:endParaRPr>
          </a:p>
          <a:p>
            <a:pPr defTabSz="1507864">
              <a:defRPr/>
            </a:pPr>
            <a:r>
              <a:rPr lang="en-US" sz="3958" b="1" dirty="0">
                <a:solidFill>
                  <a:prstClr val="black"/>
                </a:solidFill>
                <a:latin typeface="Franklin Gothic Book" panose="020B0503020102020204" pitchFamily="34" charset="0"/>
              </a:rPr>
              <a:t>3. What increases the risk of transmitting STIs</a:t>
            </a:r>
          </a:p>
          <a:p>
            <a:pPr defTabSz="1507864">
              <a:defRPr/>
            </a:pPr>
            <a:endParaRPr lang="en-US" sz="3958" b="1" dirty="0">
              <a:solidFill>
                <a:prstClr val="black"/>
              </a:solidFill>
              <a:latin typeface="Franklin Gothic Book" panose="020B0503020102020204" pitchFamily="34" charset="0"/>
            </a:endParaRPr>
          </a:p>
        </p:txBody>
      </p:sp>
      <p:sp>
        <p:nvSpPr>
          <p:cNvPr id="34" name="Rectangle 33"/>
          <p:cNvSpPr/>
          <p:nvPr/>
        </p:nvSpPr>
        <p:spPr>
          <a:xfrm>
            <a:off x="1143519" y="9962921"/>
            <a:ext cx="17863451" cy="1096725"/>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GB" sz="3958" b="1" kern="0" dirty="0">
                <a:solidFill>
                  <a:prstClr val="white"/>
                </a:solidFill>
                <a:latin typeface="Calibri" panose="020F0502020204030204"/>
              </a:rPr>
              <a:t>Unprotected sex</a:t>
            </a:r>
          </a:p>
        </p:txBody>
      </p:sp>
      <p:sp>
        <p:nvSpPr>
          <p:cNvPr id="35" name="Rectangle 34"/>
          <p:cNvSpPr/>
          <p:nvPr/>
        </p:nvSpPr>
        <p:spPr>
          <a:xfrm>
            <a:off x="1207920" y="7081340"/>
            <a:ext cx="18390185"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True – this shows an unrealistic relationship</a:t>
            </a:r>
            <a:endParaRPr lang="en-GB" sz="3958" b="1" kern="0" dirty="0">
              <a:solidFill>
                <a:prstClr val="white"/>
              </a:solidFill>
              <a:latin typeface="Calibri" panose="020F0502020204030204"/>
            </a:endParaRPr>
          </a:p>
        </p:txBody>
      </p:sp>
      <p:sp>
        <p:nvSpPr>
          <p:cNvPr id="36" name="Rectangle 35"/>
          <p:cNvSpPr/>
          <p:nvPr/>
        </p:nvSpPr>
        <p:spPr>
          <a:xfrm>
            <a:off x="1110716" y="8582291"/>
            <a:ext cx="18131621" cy="1096389"/>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People in pornography may have had surgery to alter the shape and size of their body</a:t>
            </a:r>
            <a:endParaRPr lang="en-GB" sz="3958" b="1" kern="0" dirty="0">
              <a:solidFill>
                <a:prstClr val="white"/>
              </a:solidFill>
              <a:latin typeface="Calibri" panose="020F0502020204030204"/>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8063535" y="7811045"/>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Tree>
    <p:extLst>
      <p:ext uri="{BB962C8B-B14F-4D97-AF65-F5344CB8AC3E}">
        <p14:creationId xmlns:p14="http://schemas.microsoft.com/office/powerpoint/2010/main" val="1289395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500" fill="hold"/>
                                        <p:tgtEl>
                                          <p:spTgt spid="35"/>
                                        </p:tgtEl>
                                        <p:attrNameLst>
                                          <p:attrName>ppt_x</p:attrName>
                                        </p:attrNameLst>
                                      </p:cBhvr>
                                      <p:tavLst>
                                        <p:tav tm="0">
                                          <p:val>
                                            <p:strVal val="#ppt_x"/>
                                          </p:val>
                                        </p:tav>
                                        <p:tav tm="100000">
                                          <p:val>
                                            <p:strVal val="#ppt_x"/>
                                          </p:val>
                                        </p:tav>
                                      </p:tavLst>
                                    </p:anim>
                                    <p:anim calcmode="lin" valueType="num">
                                      <p:cBhvr additive="base">
                                        <p:cTn id="8"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6"/>
                                        </p:tgtEl>
                                        <p:attrNameLst>
                                          <p:attrName>style.visibility</p:attrName>
                                        </p:attrNameLst>
                                      </p:cBhvr>
                                      <p:to>
                                        <p:strVal val="visible"/>
                                      </p:to>
                                    </p:set>
                                    <p:anim calcmode="lin" valueType="num">
                                      <p:cBhvr additive="base">
                                        <p:cTn id="13" dur="500" fill="hold"/>
                                        <p:tgtEl>
                                          <p:spTgt spid="36"/>
                                        </p:tgtEl>
                                        <p:attrNameLst>
                                          <p:attrName>ppt_x</p:attrName>
                                        </p:attrNameLst>
                                      </p:cBhvr>
                                      <p:tavLst>
                                        <p:tav tm="0">
                                          <p:val>
                                            <p:strVal val="#ppt_x"/>
                                          </p:val>
                                        </p:tav>
                                        <p:tav tm="100000">
                                          <p:val>
                                            <p:strVal val="#ppt_x"/>
                                          </p:val>
                                        </p:tav>
                                      </p:tavLst>
                                    </p:anim>
                                    <p:anim calcmode="lin" valueType="num">
                                      <p:cBhvr additive="base">
                                        <p:cTn id="14"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What is being described?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indent="0">
              <a:buNone/>
            </a:pPr>
            <a:r>
              <a:rPr lang="en-US" sz="4800" dirty="0"/>
              <a:t>“nude, semi nude or suggestive images or videos of a person that they have taken of themselves”</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Sexting</a:t>
            </a:r>
          </a:p>
        </p:txBody>
      </p:sp>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Is the following statement legal or illegal?</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prstClr val="black"/>
                </a:solidFill>
                <a:latin typeface="Calibri" panose="020F0502020204030204" pitchFamily="34" charset="0"/>
                <a:cs typeface="Calibri" panose="020F0502020204030204" pitchFamily="34" charset="0"/>
              </a:rPr>
              <a:t>“A 16 year old has a semi naked photo of another 16 year old saved on their phone. This image was sent without asking and saved automatically to the photo app on their phone”</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Illegal – regardless of the image being sent without asking, it is illegal to possess a naked, semi naked or suggestive image of a person under 18 years old.</a:t>
            </a:r>
          </a:p>
        </p:txBody>
      </p:sp>
    </p:spTree>
    <p:extLst>
      <p:ext uri="{BB962C8B-B14F-4D97-AF65-F5344CB8AC3E}">
        <p14:creationId xmlns:p14="http://schemas.microsoft.com/office/powerpoint/2010/main" val="5492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Reasons why people “sext”</a:t>
            </a:r>
            <a:endParaRPr lang="en-GB" sz="8000" dirty="0"/>
          </a:p>
        </p:txBody>
      </p:sp>
      <p:sp>
        <p:nvSpPr>
          <p:cNvPr id="7" name="Content Placeholder 2"/>
          <p:cNvSpPr>
            <a:spLocks noGrp="1"/>
          </p:cNvSpPr>
          <p:nvPr>
            <p:ph idx="1"/>
          </p:nvPr>
        </p:nvSpPr>
        <p:spPr>
          <a:xfrm>
            <a:off x="907033" y="2486323"/>
            <a:ext cx="18477207" cy="7993972"/>
          </a:xfrm>
        </p:spPr>
        <p:txBody>
          <a:bodyPr>
            <a:normAutofit fontScale="92500" lnSpcReduction="20000"/>
          </a:bodyPr>
          <a:lstStyle/>
          <a:p>
            <a:pPr marL="0" indent="0">
              <a:buNone/>
            </a:pPr>
            <a:r>
              <a:rPr lang="en-US" b="1" dirty="0"/>
              <a:t>Turn and Talk</a:t>
            </a:r>
          </a:p>
          <a:p>
            <a:pPr marL="0" indent="0">
              <a:buNone/>
            </a:pPr>
            <a:endParaRPr lang="en-US" dirty="0"/>
          </a:p>
          <a:p>
            <a:pPr marL="0" indent="0">
              <a:buNone/>
            </a:pPr>
            <a:r>
              <a:rPr lang="en-US" dirty="0"/>
              <a:t>Move to sit beside a person who is of the same gender as you.</a:t>
            </a:r>
          </a:p>
          <a:p>
            <a:pPr marL="0" indent="0">
              <a:buNone/>
            </a:pPr>
            <a:endParaRPr lang="en-US" dirty="0"/>
          </a:p>
          <a:p>
            <a:pPr marL="0" indent="0">
              <a:buNone/>
            </a:pPr>
            <a:r>
              <a:rPr lang="en-US" dirty="0"/>
              <a:t>In your groups you should discuss the following question</a:t>
            </a:r>
          </a:p>
          <a:p>
            <a:pPr marL="0" indent="0">
              <a:buNone/>
            </a:pPr>
            <a:endParaRPr lang="en-US" dirty="0"/>
          </a:p>
          <a:p>
            <a:pPr marL="0" indent="0">
              <a:buNone/>
            </a:pPr>
            <a:r>
              <a:rPr lang="en-US" dirty="0"/>
              <a:t>“why do people sext?” – This means to send nude/semi nude/suggestive pictures of themselves to other people</a:t>
            </a:r>
          </a:p>
          <a:p>
            <a:pPr marL="0" indent="0">
              <a:buNone/>
            </a:pPr>
            <a:endParaRPr lang="en-US" dirty="0"/>
          </a:p>
          <a:p>
            <a:pPr marL="0" indent="0">
              <a:buNone/>
            </a:pPr>
            <a:r>
              <a:rPr lang="en-US" dirty="0"/>
              <a:t>You should write down your reasons in your book.</a:t>
            </a:r>
          </a:p>
          <a:p>
            <a:pPr marL="0" indent="0">
              <a:buNone/>
            </a:pPr>
            <a:endParaRPr lang="en-US" dirty="0"/>
          </a:p>
          <a:p>
            <a:pPr marL="0" indent="0">
              <a:buNone/>
            </a:pPr>
            <a:r>
              <a:rPr lang="en-US" dirty="0"/>
              <a:t>Be ready to share your reasons with the class</a:t>
            </a:r>
          </a:p>
        </p:txBody>
      </p:sp>
    </p:spTree>
    <p:extLst>
      <p:ext uri="{BB962C8B-B14F-4D97-AF65-F5344CB8AC3E}">
        <p14:creationId xmlns:p14="http://schemas.microsoft.com/office/powerpoint/2010/main" val="117664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Reasons why people “sext”</a:t>
            </a:r>
            <a:endParaRPr lang="en-GB" sz="8000" dirty="0"/>
          </a:p>
        </p:txBody>
      </p:sp>
      <p:sp>
        <p:nvSpPr>
          <p:cNvPr id="7" name="Content Placeholder 2"/>
          <p:cNvSpPr>
            <a:spLocks noGrp="1"/>
          </p:cNvSpPr>
          <p:nvPr>
            <p:ph idx="1"/>
          </p:nvPr>
        </p:nvSpPr>
        <p:spPr>
          <a:xfrm>
            <a:off x="907033" y="2486323"/>
            <a:ext cx="13105457" cy="7993972"/>
          </a:xfrm>
        </p:spPr>
        <p:txBody>
          <a:bodyPr>
            <a:normAutofit fontScale="92500" lnSpcReduction="10000"/>
          </a:bodyPr>
          <a:lstStyle/>
          <a:p>
            <a:pPr marL="0" indent="0">
              <a:buNone/>
            </a:pPr>
            <a:r>
              <a:rPr lang="en-US" dirty="0"/>
              <a:t>Revealing Reality are a research agency that have completed research exploring the lives and </a:t>
            </a:r>
            <a:r>
              <a:rPr lang="en-US" dirty="0" err="1"/>
              <a:t>behaviours</a:t>
            </a:r>
            <a:r>
              <a:rPr lang="en-US" dirty="0"/>
              <a:t> of children and young people. One bit of research showed the following reasons why young people “sext”</a:t>
            </a:r>
          </a:p>
          <a:p>
            <a:pPr marL="0" indent="0">
              <a:buNone/>
            </a:pPr>
            <a:endParaRPr lang="en-US" dirty="0"/>
          </a:p>
          <a:p>
            <a:pPr marL="914400" indent="-914400">
              <a:buAutoNum type="arabicPeriod"/>
            </a:pPr>
            <a:r>
              <a:rPr lang="en-US" dirty="0"/>
              <a:t>To turn someone on</a:t>
            </a:r>
          </a:p>
          <a:p>
            <a:pPr marL="914400" indent="-914400">
              <a:buAutoNum type="arabicPeriod"/>
            </a:pPr>
            <a:r>
              <a:rPr lang="en-US" dirty="0"/>
              <a:t>Being </a:t>
            </a:r>
            <a:r>
              <a:rPr lang="en-US" dirty="0" err="1"/>
              <a:t>pressurised</a:t>
            </a:r>
            <a:r>
              <a:rPr lang="en-US" dirty="0"/>
              <a:t> into sending one</a:t>
            </a:r>
          </a:p>
          <a:p>
            <a:pPr marL="914400" indent="-914400">
              <a:buAutoNum type="arabicPeriod"/>
            </a:pPr>
            <a:r>
              <a:rPr lang="en-US" dirty="0"/>
              <a:t>To want someone to find them attractive</a:t>
            </a:r>
          </a:p>
          <a:p>
            <a:pPr marL="914400" indent="-914400">
              <a:buAutoNum type="arabicPeriod"/>
            </a:pPr>
            <a:r>
              <a:rPr lang="en-US" dirty="0"/>
              <a:t>Worried the other person would lose interest</a:t>
            </a:r>
          </a:p>
          <a:p>
            <a:pPr marL="914400" indent="-914400">
              <a:buAutoNum type="arabicPeriod"/>
            </a:pPr>
            <a:r>
              <a:rPr lang="en-US" dirty="0"/>
              <a:t>To get a nude picture back</a:t>
            </a:r>
          </a:p>
          <a:p>
            <a:pPr marL="914400" indent="-914400">
              <a:buAutoNum type="arabicPeriod"/>
            </a:pPr>
            <a:r>
              <a:rPr lang="en-US" dirty="0"/>
              <a:t>To feel good about themselves</a:t>
            </a:r>
          </a:p>
        </p:txBody>
      </p:sp>
      <p:sp>
        <p:nvSpPr>
          <p:cNvPr id="6" name="Content Placeholder 2"/>
          <p:cNvSpPr txBox="1">
            <a:spLocks/>
          </p:cNvSpPr>
          <p:nvPr/>
        </p:nvSpPr>
        <p:spPr>
          <a:xfrm>
            <a:off x="14444538" y="2867321"/>
            <a:ext cx="4939703" cy="7993972"/>
          </a:xfrm>
          <a:prstGeom prst="rect">
            <a:avLst/>
          </a:prstGeom>
        </p:spPr>
        <p:txBody>
          <a:bodyPr vert="horz" lIns="91440" tIns="45720" rIns="91440" bIns="45720"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However the reasons change depend whether the person is male or female.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each reason write on your whiteboard if you think it was given by </a:t>
            </a:r>
            <a:r>
              <a:rPr lang="en-US" b="1" dirty="0"/>
              <a:t>males</a:t>
            </a:r>
            <a:r>
              <a:rPr lang="en-US" dirty="0"/>
              <a:t> or </a:t>
            </a:r>
            <a:r>
              <a:rPr lang="en-US" b="1" dirty="0"/>
              <a:t>females</a:t>
            </a:r>
            <a:endParaRPr lang="en-US" dirty="0"/>
          </a:p>
        </p:txBody>
      </p:sp>
    </p:spTree>
    <p:extLst>
      <p:ext uri="{BB962C8B-B14F-4D97-AF65-F5344CB8AC3E}">
        <p14:creationId xmlns:p14="http://schemas.microsoft.com/office/powerpoint/2010/main" val="1678055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Reasons why people “sext”</a:t>
            </a:r>
            <a:endParaRPr lang="en-GB" sz="8000" dirty="0"/>
          </a:p>
        </p:txBody>
      </p:sp>
      <p:sp>
        <p:nvSpPr>
          <p:cNvPr id="7" name="Content Placeholder 2"/>
          <p:cNvSpPr>
            <a:spLocks noGrp="1"/>
          </p:cNvSpPr>
          <p:nvPr>
            <p:ph idx="1"/>
          </p:nvPr>
        </p:nvSpPr>
        <p:spPr>
          <a:xfrm>
            <a:off x="907033" y="2486323"/>
            <a:ext cx="13105457" cy="7993972"/>
          </a:xfrm>
        </p:spPr>
        <p:txBody>
          <a:bodyPr>
            <a:normAutofit fontScale="92500" lnSpcReduction="10000"/>
          </a:bodyPr>
          <a:lstStyle/>
          <a:p>
            <a:pPr marL="0" indent="0">
              <a:buNone/>
            </a:pPr>
            <a:r>
              <a:rPr lang="en-US" dirty="0"/>
              <a:t>Revealing Reality are a research agency that have completed research exploring the lives and </a:t>
            </a:r>
            <a:r>
              <a:rPr lang="en-US" dirty="0" err="1"/>
              <a:t>behaviours</a:t>
            </a:r>
            <a:r>
              <a:rPr lang="en-US" dirty="0"/>
              <a:t> of children and young people. One bit of research showed the following reasons why young people “sext”</a:t>
            </a:r>
          </a:p>
          <a:p>
            <a:pPr marL="0" indent="0">
              <a:buNone/>
            </a:pPr>
            <a:endParaRPr lang="en-US" dirty="0"/>
          </a:p>
          <a:p>
            <a:pPr marL="914400" indent="-914400">
              <a:buAutoNum type="arabicPeriod"/>
            </a:pPr>
            <a:r>
              <a:rPr lang="en-US" dirty="0"/>
              <a:t>To turn someone on</a:t>
            </a:r>
          </a:p>
          <a:p>
            <a:pPr marL="914400" indent="-914400">
              <a:buAutoNum type="arabicPeriod"/>
            </a:pPr>
            <a:r>
              <a:rPr lang="en-US" dirty="0"/>
              <a:t>Being </a:t>
            </a:r>
            <a:r>
              <a:rPr lang="en-US" dirty="0" err="1"/>
              <a:t>pressurised</a:t>
            </a:r>
            <a:r>
              <a:rPr lang="en-US" dirty="0"/>
              <a:t> into sending one</a:t>
            </a:r>
          </a:p>
          <a:p>
            <a:pPr marL="914400" indent="-914400">
              <a:buAutoNum type="arabicPeriod"/>
            </a:pPr>
            <a:r>
              <a:rPr lang="en-US" dirty="0"/>
              <a:t>To want someone to find them attractive</a:t>
            </a:r>
          </a:p>
          <a:p>
            <a:pPr marL="914400" indent="-914400">
              <a:buAutoNum type="arabicPeriod"/>
            </a:pPr>
            <a:r>
              <a:rPr lang="en-US" dirty="0"/>
              <a:t>Worried the other person would lose interest</a:t>
            </a:r>
          </a:p>
          <a:p>
            <a:pPr marL="914400" indent="-914400">
              <a:buAutoNum type="arabicPeriod"/>
            </a:pPr>
            <a:r>
              <a:rPr lang="en-US" dirty="0"/>
              <a:t>To get a nude picture back</a:t>
            </a:r>
          </a:p>
          <a:p>
            <a:pPr marL="914400" indent="-914400">
              <a:buAutoNum type="arabicPeriod"/>
            </a:pPr>
            <a:r>
              <a:rPr lang="en-US" dirty="0"/>
              <a:t>To feel good about themselves</a:t>
            </a:r>
          </a:p>
        </p:txBody>
      </p:sp>
      <p:sp>
        <p:nvSpPr>
          <p:cNvPr id="6" name="Content Placeholder 2"/>
          <p:cNvSpPr txBox="1">
            <a:spLocks/>
          </p:cNvSpPr>
          <p:nvPr/>
        </p:nvSpPr>
        <p:spPr>
          <a:xfrm>
            <a:off x="14444538" y="2867321"/>
            <a:ext cx="4939703" cy="7993972"/>
          </a:xfrm>
          <a:prstGeom prst="rect">
            <a:avLst/>
          </a:prstGeom>
        </p:spPr>
        <p:txBody>
          <a:bodyPr vert="horz" lIns="91440" tIns="45720" rIns="91440" bIns="45720" rtlCol="0">
            <a:normAutofit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However the reasons change depend whether the person is male or female.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For each reason write on your whiteboard if you think it was given by </a:t>
            </a:r>
            <a:r>
              <a:rPr lang="en-US" b="1" dirty="0"/>
              <a:t>males</a:t>
            </a:r>
            <a:r>
              <a:rPr lang="en-US" dirty="0"/>
              <a:t> or </a:t>
            </a:r>
            <a:r>
              <a:rPr lang="en-US" b="1" dirty="0"/>
              <a:t>females</a:t>
            </a:r>
            <a:endParaRPr lang="en-US" dirty="0"/>
          </a:p>
        </p:txBody>
      </p:sp>
      <p:sp>
        <p:nvSpPr>
          <p:cNvPr id="2" name="TextBox 1"/>
          <p:cNvSpPr txBox="1"/>
          <p:nvPr/>
        </p:nvSpPr>
        <p:spPr>
          <a:xfrm>
            <a:off x="6690321" y="5438651"/>
            <a:ext cx="5688632" cy="769441"/>
          </a:xfrm>
          <a:prstGeom prst="rect">
            <a:avLst/>
          </a:prstGeom>
          <a:noFill/>
        </p:spPr>
        <p:txBody>
          <a:bodyPr wrap="square" rtlCol="0">
            <a:spAutoFit/>
          </a:bodyPr>
          <a:lstStyle/>
          <a:p>
            <a:r>
              <a:rPr lang="en-US" sz="4400" dirty="0">
                <a:solidFill>
                  <a:srgbClr val="FF0000"/>
                </a:solidFill>
                <a:latin typeface="Calibri" panose="020F0502020204030204" pitchFamily="34" charset="0"/>
                <a:cs typeface="Calibri" panose="020F0502020204030204" pitchFamily="34" charset="0"/>
              </a:rPr>
              <a:t>63% of males said this</a:t>
            </a:r>
            <a:endParaRPr lang="en-GB" sz="44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9759790" y="6149421"/>
            <a:ext cx="5764867" cy="769441"/>
          </a:xfrm>
          <a:prstGeom prst="rect">
            <a:avLst/>
          </a:prstGeom>
          <a:noFill/>
        </p:spPr>
        <p:txBody>
          <a:bodyPr wrap="square" rtlCol="0">
            <a:spAutoFit/>
          </a:bodyPr>
          <a:lstStyle/>
          <a:p>
            <a:r>
              <a:rPr lang="en-US" sz="4400" dirty="0">
                <a:solidFill>
                  <a:srgbClr val="FF0000"/>
                </a:solidFill>
                <a:latin typeface="Calibri" panose="020F0502020204030204" pitchFamily="34" charset="0"/>
                <a:cs typeface="Calibri" panose="020F0502020204030204" pitchFamily="34" charset="0"/>
              </a:rPr>
              <a:t>46% of females said this</a:t>
            </a:r>
            <a:endParaRPr lang="en-GB" sz="4400" dirty="0">
              <a:solidFill>
                <a:srgbClr val="FF0000"/>
              </a:solidFill>
              <a:latin typeface="Calibri" panose="020F0502020204030204" pitchFamily="34" charset="0"/>
              <a:cs typeface="Calibri" panose="020F0502020204030204" pitchFamily="34" charset="0"/>
            </a:endParaRPr>
          </a:p>
        </p:txBody>
      </p:sp>
      <p:sp>
        <p:nvSpPr>
          <p:cNvPr id="11" name="TextBox 10"/>
          <p:cNvSpPr txBox="1"/>
          <p:nvPr/>
        </p:nvSpPr>
        <p:spPr>
          <a:xfrm>
            <a:off x="11043880" y="6857592"/>
            <a:ext cx="3616681"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41% of females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11915416" y="7640698"/>
            <a:ext cx="2745146"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29% of females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3" name="TextBox 12"/>
          <p:cNvSpPr txBox="1"/>
          <p:nvPr/>
        </p:nvSpPr>
        <p:spPr>
          <a:xfrm>
            <a:off x="7841349" y="8364258"/>
            <a:ext cx="4226892"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33% of 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4" name="TextBox 13"/>
          <p:cNvSpPr txBox="1"/>
          <p:nvPr/>
        </p:nvSpPr>
        <p:spPr>
          <a:xfrm>
            <a:off x="8742409" y="9164254"/>
            <a:ext cx="4226892"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27% of males and 42% of females said this</a:t>
            </a:r>
            <a:endParaRPr lang="en-GB"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73656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1" grpId="0"/>
      <p:bldP spid="12" grpId="0"/>
      <p:bldP spid="13" grpId="0"/>
      <p:bldP spid="1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Reasons why people “sext”</a:t>
            </a:r>
            <a:endParaRPr lang="en-GB" sz="8000" dirty="0"/>
          </a:p>
        </p:txBody>
      </p:sp>
      <p:sp>
        <p:nvSpPr>
          <p:cNvPr id="7" name="Content Placeholder 2"/>
          <p:cNvSpPr>
            <a:spLocks noGrp="1"/>
          </p:cNvSpPr>
          <p:nvPr>
            <p:ph idx="1"/>
          </p:nvPr>
        </p:nvSpPr>
        <p:spPr>
          <a:xfrm>
            <a:off x="907033" y="2486323"/>
            <a:ext cx="13105457" cy="7993972"/>
          </a:xfrm>
        </p:spPr>
        <p:txBody>
          <a:bodyPr>
            <a:normAutofit fontScale="92500" lnSpcReduction="10000"/>
          </a:bodyPr>
          <a:lstStyle/>
          <a:p>
            <a:pPr marL="0" indent="0">
              <a:buNone/>
            </a:pPr>
            <a:r>
              <a:rPr lang="en-US" dirty="0"/>
              <a:t>Revealing Reality are a research agency that have completed research exploring the lives and </a:t>
            </a:r>
            <a:r>
              <a:rPr lang="en-US" dirty="0" err="1"/>
              <a:t>behaviours</a:t>
            </a:r>
            <a:r>
              <a:rPr lang="en-US" dirty="0"/>
              <a:t> of children and young people. One bit of research showed the following reasons why young people “sext”</a:t>
            </a:r>
          </a:p>
          <a:p>
            <a:pPr marL="0" indent="0">
              <a:buNone/>
            </a:pPr>
            <a:endParaRPr lang="en-US" dirty="0"/>
          </a:p>
          <a:p>
            <a:pPr marL="914400" indent="-914400">
              <a:buAutoNum type="arabicPeriod"/>
            </a:pPr>
            <a:r>
              <a:rPr lang="en-US" dirty="0"/>
              <a:t>To turn someone on</a:t>
            </a:r>
          </a:p>
          <a:p>
            <a:pPr marL="914400" indent="-914400">
              <a:buAutoNum type="arabicPeriod"/>
            </a:pPr>
            <a:r>
              <a:rPr lang="en-US" dirty="0"/>
              <a:t>Being </a:t>
            </a:r>
            <a:r>
              <a:rPr lang="en-US" dirty="0" err="1"/>
              <a:t>pressurised</a:t>
            </a:r>
            <a:r>
              <a:rPr lang="en-US" dirty="0"/>
              <a:t> into sending one</a:t>
            </a:r>
          </a:p>
          <a:p>
            <a:pPr marL="914400" indent="-914400">
              <a:buAutoNum type="arabicPeriod"/>
            </a:pPr>
            <a:r>
              <a:rPr lang="en-US" dirty="0"/>
              <a:t>To want someone to find them attractive</a:t>
            </a:r>
          </a:p>
          <a:p>
            <a:pPr marL="914400" indent="-914400">
              <a:buAutoNum type="arabicPeriod"/>
            </a:pPr>
            <a:r>
              <a:rPr lang="en-US" dirty="0"/>
              <a:t>Worried the other person would lose interest</a:t>
            </a:r>
          </a:p>
          <a:p>
            <a:pPr marL="914400" indent="-914400">
              <a:buAutoNum type="arabicPeriod"/>
            </a:pPr>
            <a:r>
              <a:rPr lang="en-US" dirty="0"/>
              <a:t>To get a nude picture back</a:t>
            </a:r>
          </a:p>
          <a:p>
            <a:pPr marL="914400" indent="-914400">
              <a:buAutoNum type="arabicPeriod"/>
            </a:pPr>
            <a:r>
              <a:rPr lang="en-US" dirty="0"/>
              <a:t>To feel good about themselves</a:t>
            </a:r>
          </a:p>
        </p:txBody>
      </p:sp>
      <p:sp>
        <p:nvSpPr>
          <p:cNvPr id="6" name="Content Placeholder 2"/>
          <p:cNvSpPr txBox="1">
            <a:spLocks/>
          </p:cNvSpPr>
          <p:nvPr/>
        </p:nvSpPr>
        <p:spPr>
          <a:xfrm>
            <a:off x="15919775" y="2867321"/>
            <a:ext cx="3464466" cy="7993972"/>
          </a:xfrm>
          <a:prstGeom prst="rect">
            <a:avLst/>
          </a:prstGeom>
        </p:spPr>
        <p:txBody>
          <a:bodyPr vert="horz" lIns="91440" tIns="45720" rIns="91440" bIns="45720" rtlCol="0">
            <a:normAutofit/>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Look back at the reasons you had written down. </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Use your red pen to add to your reasons why people “sext”</a:t>
            </a:r>
          </a:p>
        </p:txBody>
      </p:sp>
      <p:sp>
        <p:nvSpPr>
          <p:cNvPr id="2" name="TextBox 1"/>
          <p:cNvSpPr txBox="1"/>
          <p:nvPr/>
        </p:nvSpPr>
        <p:spPr>
          <a:xfrm>
            <a:off x="6690321" y="5438651"/>
            <a:ext cx="5688632" cy="769441"/>
          </a:xfrm>
          <a:prstGeom prst="rect">
            <a:avLst/>
          </a:prstGeom>
          <a:noFill/>
        </p:spPr>
        <p:txBody>
          <a:bodyPr wrap="square" rtlCol="0">
            <a:spAutoFit/>
          </a:bodyPr>
          <a:lstStyle/>
          <a:p>
            <a:r>
              <a:rPr lang="en-US" sz="4400" dirty="0">
                <a:solidFill>
                  <a:srgbClr val="FF0000"/>
                </a:solidFill>
                <a:latin typeface="Calibri" panose="020F0502020204030204" pitchFamily="34" charset="0"/>
                <a:cs typeface="Calibri" panose="020F0502020204030204" pitchFamily="34" charset="0"/>
              </a:rPr>
              <a:t>63% of males said this</a:t>
            </a:r>
            <a:endParaRPr lang="en-GB" sz="44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9759790" y="6149421"/>
            <a:ext cx="5764867" cy="769441"/>
          </a:xfrm>
          <a:prstGeom prst="rect">
            <a:avLst/>
          </a:prstGeom>
          <a:noFill/>
        </p:spPr>
        <p:txBody>
          <a:bodyPr wrap="square" rtlCol="0">
            <a:spAutoFit/>
          </a:bodyPr>
          <a:lstStyle/>
          <a:p>
            <a:r>
              <a:rPr lang="en-US" sz="4400" dirty="0">
                <a:solidFill>
                  <a:srgbClr val="FF0000"/>
                </a:solidFill>
                <a:latin typeface="Calibri" panose="020F0502020204030204" pitchFamily="34" charset="0"/>
                <a:cs typeface="Calibri" panose="020F0502020204030204" pitchFamily="34" charset="0"/>
              </a:rPr>
              <a:t>46% of females said this</a:t>
            </a:r>
            <a:endParaRPr lang="en-GB" sz="4400" dirty="0">
              <a:solidFill>
                <a:srgbClr val="FF0000"/>
              </a:solidFill>
              <a:latin typeface="Calibri" panose="020F0502020204030204" pitchFamily="34" charset="0"/>
              <a:cs typeface="Calibri" panose="020F0502020204030204" pitchFamily="34" charset="0"/>
            </a:endParaRPr>
          </a:p>
        </p:txBody>
      </p:sp>
      <p:sp>
        <p:nvSpPr>
          <p:cNvPr id="11" name="TextBox 10"/>
          <p:cNvSpPr txBox="1"/>
          <p:nvPr/>
        </p:nvSpPr>
        <p:spPr>
          <a:xfrm>
            <a:off x="11043880" y="6857592"/>
            <a:ext cx="3616681"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41% of females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11915416" y="7640698"/>
            <a:ext cx="2745146"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29% of females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3" name="TextBox 12"/>
          <p:cNvSpPr txBox="1"/>
          <p:nvPr/>
        </p:nvSpPr>
        <p:spPr>
          <a:xfrm>
            <a:off x="7841349" y="8364258"/>
            <a:ext cx="4226892"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33% of 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4" name="TextBox 13"/>
          <p:cNvSpPr txBox="1"/>
          <p:nvPr/>
        </p:nvSpPr>
        <p:spPr>
          <a:xfrm>
            <a:off x="8742409" y="9164254"/>
            <a:ext cx="4226892"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27% of males and 42% of females said this</a:t>
            </a:r>
            <a:endParaRPr lang="en-GB"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003387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Reasons why people “sext”</a:t>
            </a:r>
            <a:endParaRPr lang="en-GB" sz="8000" dirty="0"/>
          </a:p>
        </p:txBody>
      </p:sp>
      <p:sp>
        <p:nvSpPr>
          <p:cNvPr id="7" name="Content Placeholder 2"/>
          <p:cNvSpPr>
            <a:spLocks noGrp="1"/>
          </p:cNvSpPr>
          <p:nvPr>
            <p:ph idx="1"/>
          </p:nvPr>
        </p:nvSpPr>
        <p:spPr>
          <a:xfrm>
            <a:off x="907033" y="2486323"/>
            <a:ext cx="13105457" cy="7993972"/>
          </a:xfrm>
        </p:spPr>
        <p:txBody>
          <a:bodyPr>
            <a:normAutofit fontScale="92500" lnSpcReduction="10000"/>
          </a:bodyPr>
          <a:lstStyle/>
          <a:p>
            <a:pPr marL="0" indent="0">
              <a:buNone/>
            </a:pPr>
            <a:r>
              <a:rPr lang="en-US" dirty="0"/>
              <a:t>Revealing Reality are a research agency that have completed research exploring the lives and </a:t>
            </a:r>
            <a:r>
              <a:rPr lang="en-US" dirty="0" err="1"/>
              <a:t>behaviours</a:t>
            </a:r>
            <a:r>
              <a:rPr lang="en-US" dirty="0"/>
              <a:t> of children and young people. One bit of research showed the following reasons why young people “sext”</a:t>
            </a:r>
          </a:p>
          <a:p>
            <a:pPr marL="0" indent="0">
              <a:buNone/>
            </a:pPr>
            <a:endParaRPr lang="en-US" dirty="0"/>
          </a:p>
          <a:p>
            <a:pPr marL="914400" indent="-914400">
              <a:buAutoNum type="arabicPeriod"/>
            </a:pPr>
            <a:r>
              <a:rPr lang="en-US" dirty="0"/>
              <a:t>To turn someone on</a:t>
            </a:r>
          </a:p>
          <a:p>
            <a:pPr marL="914400" indent="-914400">
              <a:buAutoNum type="arabicPeriod"/>
            </a:pPr>
            <a:r>
              <a:rPr lang="en-US" dirty="0"/>
              <a:t>Being </a:t>
            </a:r>
            <a:r>
              <a:rPr lang="en-US" dirty="0" err="1"/>
              <a:t>pressurised</a:t>
            </a:r>
            <a:r>
              <a:rPr lang="en-US" dirty="0"/>
              <a:t> into sending one</a:t>
            </a:r>
          </a:p>
          <a:p>
            <a:pPr marL="914400" indent="-914400">
              <a:buAutoNum type="arabicPeriod"/>
            </a:pPr>
            <a:r>
              <a:rPr lang="en-US" dirty="0"/>
              <a:t>To want someone to find them attractive</a:t>
            </a:r>
          </a:p>
          <a:p>
            <a:pPr marL="914400" indent="-914400">
              <a:buAutoNum type="arabicPeriod"/>
            </a:pPr>
            <a:r>
              <a:rPr lang="en-US" dirty="0"/>
              <a:t>Worried the other person would lose interest</a:t>
            </a:r>
          </a:p>
          <a:p>
            <a:pPr marL="914400" indent="-914400">
              <a:buAutoNum type="arabicPeriod"/>
            </a:pPr>
            <a:r>
              <a:rPr lang="en-US" dirty="0"/>
              <a:t>To get a nude picture back</a:t>
            </a:r>
          </a:p>
          <a:p>
            <a:pPr marL="914400" indent="-914400">
              <a:buAutoNum type="arabicPeriod"/>
            </a:pPr>
            <a:r>
              <a:rPr lang="en-US" dirty="0"/>
              <a:t>To feel good about themselves</a:t>
            </a:r>
          </a:p>
        </p:txBody>
      </p:sp>
      <p:sp>
        <p:nvSpPr>
          <p:cNvPr id="6" name="Content Placeholder 2"/>
          <p:cNvSpPr txBox="1">
            <a:spLocks/>
          </p:cNvSpPr>
          <p:nvPr/>
        </p:nvSpPr>
        <p:spPr>
          <a:xfrm>
            <a:off x="15329427" y="2867321"/>
            <a:ext cx="4574190" cy="7993972"/>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dirty="0"/>
              <a:t>This also shows there is a gender divide to “sexting”. This significant difference in reasons people sext may cause miscommunication or misunderstanding between people of different genders when exchanging images</a:t>
            </a:r>
          </a:p>
        </p:txBody>
      </p:sp>
      <p:sp>
        <p:nvSpPr>
          <p:cNvPr id="2" name="TextBox 1"/>
          <p:cNvSpPr txBox="1"/>
          <p:nvPr/>
        </p:nvSpPr>
        <p:spPr>
          <a:xfrm>
            <a:off x="6690321" y="5438651"/>
            <a:ext cx="5688632" cy="769441"/>
          </a:xfrm>
          <a:prstGeom prst="rect">
            <a:avLst/>
          </a:prstGeom>
          <a:noFill/>
        </p:spPr>
        <p:txBody>
          <a:bodyPr wrap="square" rtlCol="0">
            <a:spAutoFit/>
          </a:bodyPr>
          <a:lstStyle/>
          <a:p>
            <a:r>
              <a:rPr lang="en-US" sz="4400" dirty="0">
                <a:solidFill>
                  <a:srgbClr val="FF0000"/>
                </a:solidFill>
                <a:latin typeface="Calibri" panose="020F0502020204030204" pitchFamily="34" charset="0"/>
                <a:cs typeface="Calibri" panose="020F0502020204030204" pitchFamily="34" charset="0"/>
              </a:rPr>
              <a:t>63% of males said this</a:t>
            </a:r>
            <a:endParaRPr lang="en-GB" sz="4400" dirty="0">
              <a:solidFill>
                <a:srgbClr val="FF0000"/>
              </a:solidFill>
              <a:latin typeface="Calibri" panose="020F0502020204030204" pitchFamily="34" charset="0"/>
              <a:cs typeface="Calibri" panose="020F0502020204030204" pitchFamily="34" charset="0"/>
            </a:endParaRPr>
          </a:p>
        </p:txBody>
      </p:sp>
      <p:sp>
        <p:nvSpPr>
          <p:cNvPr id="9" name="TextBox 8"/>
          <p:cNvSpPr txBox="1"/>
          <p:nvPr/>
        </p:nvSpPr>
        <p:spPr>
          <a:xfrm>
            <a:off x="9759790" y="6149421"/>
            <a:ext cx="5764867" cy="769441"/>
          </a:xfrm>
          <a:prstGeom prst="rect">
            <a:avLst/>
          </a:prstGeom>
          <a:noFill/>
        </p:spPr>
        <p:txBody>
          <a:bodyPr wrap="square" rtlCol="0">
            <a:spAutoFit/>
          </a:bodyPr>
          <a:lstStyle/>
          <a:p>
            <a:r>
              <a:rPr lang="en-US" sz="4400" dirty="0">
                <a:solidFill>
                  <a:srgbClr val="FF0000"/>
                </a:solidFill>
                <a:latin typeface="Calibri" panose="020F0502020204030204" pitchFamily="34" charset="0"/>
                <a:cs typeface="Calibri" panose="020F0502020204030204" pitchFamily="34" charset="0"/>
              </a:rPr>
              <a:t>46% of females said this</a:t>
            </a:r>
            <a:endParaRPr lang="en-GB" sz="4400" dirty="0">
              <a:solidFill>
                <a:srgbClr val="FF0000"/>
              </a:solidFill>
              <a:latin typeface="Calibri" panose="020F0502020204030204" pitchFamily="34" charset="0"/>
              <a:cs typeface="Calibri" panose="020F0502020204030204" pitchFamily="34" charset="0"/>
            </a:endParaRPr>
          </a:p>
        </p:txBody>
      </p:sp>
      <p:sp>
        <p:nvSpPr>
          <p:cNvPr id="11" name="TextBox 10"/>
          <p:cNvSpPr txBox="1"/>
          <p:nvPr/>
        </p:nvSpPr>
        <p:spPr>
          <a:xfrm>
            <a:off x="11043880" y="6857592"/>
            <a:ext cx="3616681"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41% of females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2" name="TextBox 11"/>
          <p:cNvSpPr txBox="1"/>
          <p:nvPr/>
        </p:nvSpPr>
        <p:spPr>
          <a:xfrm>
            <a:off x="11915416" y="7640698"/>
            <a:ext cx="2745146"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29% of females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3" name="TextBox 12"/>
          <p:cNvSpPr txBox="1"/>
          <p:nvPr/>
        </p:nvSpPr>
        <p:spPr>
          <a:xfrm>
            <a:off x="7841349" y="8364258"/>
            <a:ext cx="4226892" cy="584775"/>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33% of males said this</a:t>
            </a:r>
            <a:endParaRPr lang="en-GB" sz="3200" dirty="0">
              <a:solidFill>
                <a:srgbClr val="FF0000"/>
              </a:solidFill>
              <a:latin typeface="Calibri" panose="020F0502020204030204" pitchFamily="34" charset="0"/>
              <a:cs typeface="Calibri" panose="020F0502020204030204" pitchFamily="34" charset="0"/>
            </a:endParaRPr>
          </a:p>
        </p:txBody>
      </p:sp>
      <p:sp>
        <p:nvSpPr>
          <p:cNvPr id="14" name="TextBox 13"/>
          <p:cNvSpPr txBox="1"/>
          <p:nvPr/>
        </p:nvSpPr>
        <p:spPr>
          <a:xfrm>
            <a:off x="8742409" y="9164254"/>
            <a:ext cx="4226892" cy="1077218"/>
          </a:xfrm>
          <a:prstGeom prst="rect">
            <a:avLst/>
          </a:prstGeom>
          <a:noFill/>
        </p:spPr>
        <p:txBody>
          <a:bodyPr wrap="square" rtlCol="0">
            <a:spAutoFit/>
          </a:bodyPr>
          <a:lstStyle/>
          <a:p>
            <a:r>
              <a:rPr lang="en-US" sz="3200" dirty="0">
                <a:solidFill>
                  <a:srgbClr val="FF0000"/>
                </a:solidFill>
                <a:latin typeface="Calibri" panose="020F0502020204030204" pitchFamily="34" charset="0"/>
                <a:cs typeface="Calibri" panose="020F0502020204030204" pitchFamily="34" charset="0"/>
              </a:rPr>
              <a:t>27% of males and 42% of females said this</a:t>
            </a:r>
            <a:endParaRPr lang="en-GB"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14667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Reflection</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sentences</a:t>
            </a:r>
          </a:p>
          <a:p>
            <a:pPr marL="0" indent="0">
              <a:buNone/>
            </a:pPr>
            <a:endParaRPr lang="en-US" dirty="0"/>
          </a:p>
          <a:p>
            <a:pPr marL="0" indent="0">
              <a:buNone/>
            </a:pPr>
            <a:r>
              <a:rPr lang="en-US" dirty="0"/>
              <a:t>One thing I learnt about the law around sexting is…</a:t>
            </a:r>
          </a:p>
          <a:p>
            <a:pPr marL="0" indent="0">
              <a:buNone/>
            </a:pPr>
            <a:endParaRPr lang="en-US" dirty="0"/>
          </a:p>
          <a:p>
            <a:pPr marL="0" indent="0">
              <a:buNone/>
            </a:pPr>
            <a:r>
              <a:rPr lang="en-US" dirty="0"/>
              <a:t>One thing that should be considering before sending any image is…</a:t>
            </a:r>
          </a:p>
        </p:txBody>
      </p:sp>
    </p:spTree>
    <p:extLst>
      <p:ext uri="{BB962C8B-B14F-4D97-AF65-F5344CB8AC3E}">
        <p14:creationId xmlns:p14="http://schemas.microsoft.com/office/powerpoint/2010/main" val="19023664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Support</a:t>
            </a:r>
          </a:p>
        </p:txBody>
      </p:sp>
      <p:sp>
        <p:nvSpPr>
          <p:cNvPr id="26" name="Content Placeholder 2"/>
          <p:cNvSpPr txBox="1">
            <a:spLocks/>
          </p:cNvSpPr>
          <p:nvPr/>
        </p:nvSpPr>
        <p:spPr>
          <a:xfrm>
            <a:off x="789636" y="2497277"/>
            <a:ext cx="18594605" cy="1478073"/>
          </a:xfrm>
          <a:prstGeom prst="rect">
            <a:avLst/>
          </a:prstGeom>
        </p:spPr>
        <p:txBody>
          <a:bodyPr vert="horz" lIns="91440" tIns="45720" rIns="91440" bIns="45720" rtlCol="0">
            <a:normAutofit fontScale="85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If you ever need support about images that have been sent or that have been received you can get support from:</a:t>
            </a:r>
          </a:p>
        </p:txBody>
      </p:sp>
      <p:pic>
        <p:nvPicPr>
          <p:cNvPr id="27" name="Picture 26"/>
          <p:cNvPicPr>
            <a:picLocks noChangeAspect="1"/>
          </p:cNvPicPr>
          <p:nvPr/>
        </p:nvPicPr>
        <p:blipFill>
          <a:blip r:embed="rId4"/>
          <a:stretch>
            <a:fillRect/>
          </a:stretch>
        </p:blipFill>
        <p:spPr>
          <a:xfrm>
            <a:off x="789636" y="4615938"/>
            <a:ext cx="7923174" cy="5313345"/>
          </a:xfrm>
          <a:prstGeom prst="rect">
            <a:avLst/>
          </a:prstGeom>
        </p:spPr>
      </p:pic>
      <p:pic>
        <p:nvPicPr>
          <p:cNvPr id="28" name="Picture 27"/>
          <p:cNvPicPr>
            <a:picLocks noChangeAspect="1"/>
          </p:cNvPicPr>
          <p:nvPr/>
        </p:nvPicPr>
        <p:blipFill>
          <a:blip r:embed="rId5"/>
          <a:stretch>
            <a:fillRect/>
          </a:stretch>
        </p:blipFill>
        <p:spPr>
          <a:xfrm>
            <a:off x="9169414" y="4290499"/>
            <a:ext cx="3564914" cy="2372288"/>
          </a:xfrm>
          <a:prstGeom prst="rect">
            <a:avLst/>
          </a:prstGeom>
        </p:spPr>
      </p:pic>
      <p:pic>
        <p:nvPicPr>
          <p:cNvPr id="29" name="Picture 28"/>
          <p:cNvPicPr>
            <a:picLocks noChangeAspect="1"/>
          </p:cNvPicPr>
          <p:nvPr/>
        </p:nvPicPr>
        <p:blipFill>
          <a:blip r:embed="rId6"/>
          <a:stretch>
            <a:fillRect/>
          </a:stretch>
        </p:blipFill>
        <p:spPr>
          <a:xfrm>
            <a:off x="9183640" y="7505455"/>
            <a:ext cx="3316682" cy="3316682"/>
          </a:xfrm>
          <a:prstGeom prst="rect">
            <a:avLst/>
          </a:prstGeom>
        </p:spPr>
      </p:pic>
      <p:sp>
        <p:nvSpPr>
          <p:cNvPr id="30" name="TextBox 29"/>
          <p:cNvSpPr txBox="1"/>
          <p:nvPr/>
        </p:nvSpPr>
        <p:spPr>
          <a:xfrm>
            <a:off x="13306185" y="4225623"/>
            <a:ext cx="3370601" cy="304698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Childline.org.uk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Call – 08001111</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Email or chat online for support</a:t>
            </a:r>
            <a:endParaRPr lang="en-GB" sz="3200" dirty="0">
              <a:latin typeface="Calibri" panose="020F0502020204030204" pitchFamily="34" charset="0"/>
              <a:cs typeface="Calibri" panose="020F0502020204030204" pitchFamily="34" charset="0"/>
            </a:endParaRPr>
          </a:p>
        </p:txBody>
      </p:sp>
      <p:sp>
        <p:nvSpPr>
          <p:cNvPr id="31" name="TextBox 30"/>
          <p:cNvSpPr txBox="1"/>
          <p:nvPr/>
        </p:nvSpPr>
        <p:spPr>
          <a:xfrm>
            <a:off x="12871449" y="7659398"/>
            <a:ext cx="6512791" cy="353943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Themix.org.uk</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You can email or have one-to-chat online.</a:t>
            </a:r>
          </a:p>
          <a:p>
            <a:endParaRPr lang="en-US" sz="3200" dirty="0">
              <a:latin typeface="Calibri" panose="020F0502020204030204" pitchFamily="34" charset="0"/>
              <a:cs typeface="Calibri" panose="020F0502020204030204" pitchFamily="34" charset="0"/>
            </a:endParaRPr>
          </a:p>
          <a:p>
            <a:r>
              <a:rPr lang="en-US" sz="3200" dirty="0">
                <a:latin typeface="Calibri" panose="020F0502020204030204" pitchFamily="34" charset="0"/>
                <a:cs typeface="Calibri" panose="020F0502020204030204" pitchFamily="34" charset="0"/>
              </a:rPr>
              <a:t>There is also a crisis messenger which is available 24/7</a:t>
            </a:r>
            <a:endParaRPr lang="en-GB"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86613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3">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Sexting – Extension Activity</a:t>
            </a:r>
            <a:endParaRPr lang="en-GB" sz="8000" dirty="0"/>
          </a:p>
        </p:txBody>
      </p:sp>
      <p:sp>
        <p:nvSpPr>
          <p:cNvPr id="7" name="Content Placeholder 2"/>
          <p:cNvSpPr>
            <a:spLocks noGrp="1"/>
          </p:cNvSpPr>
          <p:nvPr>
            <p:ph idx="1"/>
          </p:nvPr>
        </p:nvSpPr>
        <p:spPr>
          <a:xfrm>
            <a:off x="907033" y="2486323"/>
            <a:ext cx="18477207" cy="1440160"/>
          </a:xfrm>
        </p:spPr>
        <p:txBody>
          <a:bodyPr>
            <a:normAutofit/>
          </a:bodyPr>
          <a:lstStyle/>
          <a:p>
            <a:pPr marL="0" indent="0">
              <a:buNone/>
            </a:pPr>
            <a:r>
              <a:rPr lang="en-US" dirty="0"/>
              <a:t>Below is 2 different scenarios. In your books answer the questions below about each scenario</a:t>
            </a:r>
          </a:p>
        </p:txBody>
      </p:sp>
      <p:sp>
        <p:nvSpPr>
          <p:cNvPr id="6" name="Content Placeholder 2"/>
          <p:cNvSpPr txBox="1">
            <a:spLocks/>
          </p:cNvSpPr>
          <p:nvPr/>
        </p:nvSpPr>
        <p:spPr>
          <a:xfrm>
            <a:off x="907033" y="4415733"/>
            <a:ext cx="7848874" cy="5343398"/>
          </a:xfrm>
          <a:prstGeom prst="rect">
            <a:avLst/>
          </a:prstGeom>
        </p:spPr>
        <p:txBody>
          <a:bodyPr vert="horz" lIns="91440" tIns="45720" rIns="91440" bIns="45720" rtlCol="0">
            <a:normAutofit fontScale="700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dirty="0"/>
              <a:t>Scenario 1</a:t>
            </a:r>
          </a:p>
          <a:p>
            <a:pPr marL="0" indent="0" algn="ctr">
              <a:buFont typeface="Arial" panose="020B0604020202020204" pitchFamily="34" charset="0"/>
              <a:buNone/>
            </a:pPr>
            <a:endParaRPr lang="en-US" dirty="0"/>
          </a:p>
          <a:p>
            <a:pPr marL="0" indent="0">
              <a:buFont typeface="Arial" panose="020B0604020202020204" pitchFamily="34" charset="0"/>
              <a:buNone/>
            </a:pPr>
            <a:r>
              <a:rPr lang="en-US" dirty="0"/>
              <a:t>Ben is about to send a nude of himself to a girl from school he really likes</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t>Questions</a:t>
            </a:r>
          </a:p>
          <a:p>
            <a:pPr marL="0" indent="0" algn="ctr">
              <a:buFont typeface="Arial" panose="020B0604020202020204" pitchFamily="34" charset="0"/>
              <a:buNone/>
            </a:pPr>
            <a:endParaRPr lang="en-US" dirty="0"/>
          </a:p>
          <a:p>
            <a:pPr marL="914400" indent="-914400">
              <a:buFont typeface="Arial" panose="020B0604020202020204" pitchFamily="34" charset="0"/>
              <a:buAutoNum type="arabicPeriod"/>
            </a:pPr>
            <a:r>
              <a:rPr lang="en-US" dirty="0"/>
              <a:t>Why do you think Ben is thinking of sending the image?</a:t>
            </a:r>
          </a:p>
          <a:p>
            <a:pPr marL="914400" indent="-914400">
              <a:buFont typeface="Arial" panose="020B0604020202020204" pitchFamily="34" charset="0"/>
              <a:buAutoNum type="arabicPeriod"/>
            </a:pPr>
            <a:r>
              <a:rPr lang="en-US" dirty="0"/>
              <a:t>What do you think Ben is feeling right now?</a:t>
            </a:r>
          </a:p>
        </p:txBody>
      </p:sp>
      <p:sp>
        <p:nvSpPr>
          <p:cNvPr id="9" name="Content Placeholder 2"/>
          <p:cNvSpPr txBox="1">
            <a:spLocks/>
          </p:cNvSpPr>
          <p:nvPr/>
        </p:nvSpPr>
        <p:spPr>
          <a:xfrm>
            <a:off x="10024243" y="4415733"/>
            <a:ext cx="7848874" cy="5847454"/>
          </a:xfrm>
          <a:prstGeom prst="rect">
            <a:avLst/>
          </a:prstGeom>
        </p:spPr>
        <p:txBody>
          <a:bodyPr vert="horz" lIns="91440" tIns="45720" rIns="91440" bIns="45720" rtlCol="0">
            <a:normAutofit fontScale="6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lgn="ctr">
              <a:buFont typeface="Arial" panose="020B0604020202020204" pitchFamily="34" charset="0"/>
              <a:buNone/>
            </a:pPr>
            <a:r>
              <a:rPr lang="en-US" dirty="0"/>
              <a:t>Scenario 2</a:t>
            </a:r>
          </a:p>
          <a:p>
            <a:pPr marL="0" indent="0" algn="ctr">
              <a:buFont typeface="Arial" panose="020B0604020202020204" pitchFamily="34" charset="0"/>
              <a:buNone/>
            </a:pPr>
            <a:endParaRPr lang="en-US" dirty="0"/>
          </a:p>
          <a:p>
            <a:pPr marL="0" indent="0">
              <a:buFont typeface="Arial" panose="020B0604020202020204" pitchFamily="34" charset="0"/>
              <a:buNone/>
            </a:pPr>
            <a:r>
              <a:rPr lang="en-US" dirty="0"/>
              <a:t>Clara gets a WhatsApp message. She opens it up and there is a nude picture. It is from a boy in one of her classes that she has hardly spoken to. She didn’t know that he had her number.</a:t>
            </a:r>
          </a:p>
          <a:p>
            <a:pPr marL="0" indent="0">
              <a:buFont typeface="Arial" panose="020B0604020202020204" pitchFamily="34" charset="0"/>
              <a:buNone/>
            </a:pPr>
            <a:endParaRPr lang="en-US" dirty="0"/>
          </a:p>
          <a:p>
            <a:pPr marL="0" indent="0" algn="ctr">
              <a:buFont typeface="Arial" panose="020B0604020202020204" pitchFamily="34" charset="0"/>
              <a:buNone/>
            </a:pPr>
            <a:r>
              <a:rPr lang="en-US" dirty="0"/>
              <a:t>Questions</a:t>
            </a:r>
          </a:p>
          <a:p>
            <a:pPr marL="0" indent="0" algn="ctr">
              <a:buFont typeface="Arial" panose="020B0604020202020204" pitchFamily="34" charset="0"/>
              <a:buNone/>
            </a:pPr>
            <a:endParaRPr lang="en-US" dirty="0"/>
          </a:p>
          <a:p>
            <a:pPr marL="914400" indent="-914400">
              <a:buFont typeface="Arial" panose="020B0604020202020204" pitchFamily="34" charset="0"/>
              <a:buAutoNum type="arabicPeriod"/>
            </a:pPr>
            <a:r>
              <a:rPr lang="en-US" dirty="0"/>
              <a:t>What do you think Clara is thinking after opening the message?</a:t>
            </a:r>
          </a:p>
          <a:p>
            <a:pPr marL="914400" indent="-914400">
              <a:buFont typeface="Arial" panose="020B0604020202020204" pitchFamily="34" charset="0"/>
              <a:buAutoNum type="arabicPeriod"/>
            </a:pPr>
            <a:r>
              <a:rPr lang="en-US" dirty="0"/>
              <a:t>What do you think Clara is feeling after receiving the message?</a:t>
            </a:r>
          </a:p>
          <a:p>
            <a:pPr marL="0" indent="0">
              <a:buFont typeface="Arial" panose="020B0604020202020204" pitchFamily="34" charset="0"/>
              <a:buNone/>
            </a:pPr>
            <a:endParaRPr lang="en-US" dirty="0"/>
          </a:p>
        </p:txBody>
      </p:sp>
      <p:sp>
        <p:nvSpPr>
          <p:cNvPr id="2" name="TextBox 1"/>
          <p:cNvSpPr txBox="1"/>
          <p:nvPr/>
        </p:nvSpPr>
        <p:spPr>
          <a:xfrm>
            <a:off x="1627114" y="9975154"/>
            <a:ext cx="17569952" cy="1200329"/>
          </a:xfrm>
          <a:prstGeom prst="rect">
            <a:avLst/>
          </a:prstGeom>
          <a:noFill/>
        </p:spPr>
        <p:txBody>
          <a:bodyPr wrap="square" rtlCol="0">
            <a:spAutoFit/>
          </a:bodyPr>
          <a:lstStyle/>
          <a:p>
            <a:r>
              <a:rPr lang="en-US" sz="3600" dirty="0"/>
              <a:t>Once you have discussed your answers – now consider how else could Ben have interacted with Clara?</a:t>
            </a:r>
            <a:endParaRPr lang="en-GB" sz="3600" dirty="0"/>
          </a:p>
        </p:txBody>
      </p:sp>
    </p:spTree>
    <p:extLst>
      <p:ext uri="{BB962C8B-B14F-4D97-AF65-F5344CB8AC3E}">
        <p14:creationId xmlns:p14="http://schemas.microsoft.com/office/powerpoint/2010/main" val="8960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8829" y="4391556"/>
            <a:ext cx="19107819" cy="2301392"/>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relationships: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Introduction to healthy relationships</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gender identity and sexual orientation?</a:t>
            </a:r>
          </a:p>
        </p:txBody>
      </p:sp>
      <p:sp>
        <p:nvSpPr>
          <p:cNvPr id="29" name="Rounded Rectangle 28"/>
          <p:cNvSpPr/>
          <p:nvPr/>
        </p:nvSpPr>
        <p:spPr>
          <a:xfrm>
            <a:off x="5874854" y="2625177"/>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romantic relationships?</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consent?</a:t>
            </a:r>
          </a:p>
        </p:txBody>
      </p:sp>
      <p:sp>
        <p:nvSpPr>
          <p:cNvPr id="31" name="Rounded Rectangle 30"/>
          <p:cNvSpPr/>
          <p:nvPr/>
        </p:nvSpPr>
        <p:spPr>
          <a:xfrm>
            <a:off x="11564416" y="2625059"/>
            <a:ext cx="2384644" cy="1662335"/>
          </a:xfrm>
          <a:prstGeom prst="roundRect">
            <a:avLst/>
          </a:prstGeom>
          <a:solidFill>
            <a:srgbClr val="FFFF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Sexting and the law</a:t>
            </a:r>
          </a:p>
        </p:txBody>
      </p:sp>
      <p:sp>
        <p:nvSpPr>
          <p:cNvPr id="32" name="Rounded Rectangle 31"/>
          <p:cNvSpPr/>
          <p:nvPr/>
        </p:nvSpPr>
        <p:spPr>
          <a:xfrm>
            <a:off x="14409197" y="2668457"/>
            <a:ext cx="2498070"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contraception?</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Review</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Sexting and the law</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defTabSz="914411">
              <a:lnSpc>
                <a:spcPct val="110000"/>
              </a:lnSpc>
              <a:spcBef>
                <a:spcPts val="1001"/>
              </a:spcBef>
              <a:buFontTx/>
              <a:buChar char="-"/>
              <a:defRPr/>
            </a:pPr>
            <a:r>
              <a:rPr lang="en-US" sz="3200" b="1" dirty="0">
                <a:solidFill>
                  <a:prstClr val="black"/>
                </a:solidFill>
                <a:latin typeface="Comic Sans MS"/>
              </a:rPr>
              <a:t>What is sexting</a:t>
            </a:r>
          </a:p>
          <a:p>
            <a:pPr defTabSz="914411">
              <a:lnSpc>
                <a:spcPct val="110000"/>
              </a:lnSpc>
              <a:spcBef>
                <a:spcPts val="1001"/>
              </a:spcBef>
              <a:buFontTx/>
              <a:buChar char="-"/>
              <a:defRPr/>
            </a:pPr>
            <a:r>
              <a:rPr lang="en-US" sz="3200" b="1" dirty="0">
                <a:solidFill>
                  <a:prstClr val="black"/>
                </a:solidFill>
                <a:latin typeface="Comic Sans MS"/>
              </a:rPr>
              <a:t>Different motivations behind requesting and send nude images</a:t>
            </a:r>
          </a:p>
          <a:p>
            <a:pPr defTabSz="914411">
              <a:lnSpc>
                <a:spcPct val="110000"/>
              </a:lnSpc>
              <a:spcBef>
                <a:spcPts val="1001"/>
              </a:spcBef>
              <a:buFontTx/>
              <a:buChar char="-"/>
              <a:defRPr/>
            </a:pPr>
            <a:r>
              <a:rPr lang="en-US" sz="3200" b="1" dirty="0">
                <a:solidFill>
                  <a:prstClr val="black"/>
                </a:solidFill>
                <a:latin typeface="Comic Sans MS"/>
              </a:rPr>
              <a:t>What is the law around sexting</a:t>
            </a: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Please remember that we should not be asking anyone in the class or the teacher personal questions.</a:t>
            </a:r>
          </a:p>
          <a:p>
            <a:pPr marL="0" indent="0" defTabSz="914411">
              <a:lnSpc>
                <a:spcPct val="110000"/>
              </a:lnSpc>
              <a:spcBef>
                <a:spcPts val="1001"/>
              </a:spcBef>
              <a:buNone/>
              <a:defRPr/>
            </a:pPr>
            <a:endParaRPr lang="en-US" sz="3600" b="1" dirty="0">
              <a:solidFill>
                <a:prstClr val="black"/>
              </a:solidFill>
              <a:latin typeface="Comic Sans MS"/>
            </a:endParaRPr>
          </a:p>
          <a:p>
            <a:pPr marL="0" indent="0" defTabSz="914411">
              <a:lnSpc>
                <a:spcPct val="110000"/>
              </a:lnSpc>
              <a:spcBef>
                <a:spcPts val="1001"/>
              </a:spcBef>
              <a:buNone/>
              <a:defRPr/>
            </a:pPr>
            <a:r>
              <a:rPr lang="en-US" sz="3600" b="1" dirty="0">
                <a:solidFill>
                  <a:prstClr val="black"/>
                </a:solidFill>
                <a:latin typeface="Comic Sans MS"/>
              </a:rPr>
              <a:t>The teacher may ask you questions about content in the lesson but this will never be about your personal experiences. </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our starting point?</a:t>
            </a:r>
          </a:p>
        </p:txBody>
      </p:sp>
      <p:sp>
        <p:nvSpPr>
          <p:cNvPr id="20" name="Content Placeholder 2"/>
          <p:cNvSpPr>
            <a:spLocks noGrp="1"/>
          </p:cNvSpPr>
          <p:nvPr>
            <p:ph idx="1"/>
          </p:nvPr>
        </p:nvSpPr>
        <p:spPr>
          <a:xfrm>
            <a:off x="634304" y="3566443"/>
            <a:ext cx="19049352" cy="6714363"/>
          </a:xfrm>
        </p:spPr>
        <p:txBody>
          <a:bodyPr>
            <a:normAutofit/>
          </a:bodyPr>
          <a:lstStyle/>
          <a:p>
            <a:pPr marL="0" indent="0">
              <a:buNone/>
            </a:pPr>
            <a:r>
              <a:rPr lang="en-US" dirty="0"/>
              <a:t>In your books complete the following sentence</a:t>
            </a:r>
          </a:p>
          <a:p>
            <a:pPr marL="0" indent="0">
              <a:buNone/>
            </a:pPr>
            <a:endParaRPr lang="en-US" dirty="0"/>
          </a:p>
          <a:p>
            <a:pPr marL="0" indent="0">
              <a:buNone/>
            </a:pPr>
            <a:r>
              <a:rPr lang="en-US" dirty="0"/>
              <a:t>At the beginning of the lesson I think sexting is…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Research about image sharing</a:t>
            </a:r>
          </a:p>
        </p:txBody>
      </p:sp>
      <p:sp>
        <p:nvSpPr>
          <p:cNvPr id="7" name="Content Placeholder 2"/>
          <p:cNvSpPr>
            <a:spLocks noGrp="1"/>
          </p:cNvSpPr>
          <p:nvPr>
            <p:ph idx="1"/>
          </p:nvPr>
        </p:nvSpPr>
        <p:spPr>
          <a:xfrm>
            <a:off x="907034" y="2486323"/>
            <a:ext cx="9294336" cy="7993972"/>
          </a:xfrm>
        </p:spPr>
        <p:txBody>
          <a:bodyPr>
            <a:normAutofit fontScale="85000" lnSpcReduction="20000"/>
          </a:bodyPr>
          <a:lstStyle/>
          <a:p>
            <a:pPr marL="0" indent="0">
              <a:buNone/>
            </a:pPr>
            <a:r>
              <a:rPr lang="en-US" dirty="0"/>
              <a:t>Research shows that globally:</a:t>
            </a:r>
          </a:p>
          <a:p>
            <a:pPr>
              <a:buFontTx/>
              <a:buChar char="-"/>
            </a:pPr>
            <a:r>
              <a:rPr lang="en-US" dirty="0"/>
              <a:t>61,400 photos are taken every second</a:t>
            </a:r>
          </a:p>
          <a:p>
            <a:pPr>
              <a:buFontTx/>
              <a:buChar char="-"/>
            </a:pPr>
            <a:r>
              <a:rPr lang="en-US" dirty="0"/>
              <a:t>3.7 million photos are taken every minute</a:t>
            </a:r>
          </a:p>
          <a:p>
            <a:pPr>
              <a:buFontTx/>
              <a:buChar char="-"/>
            </a:pPr>
            <a:r>
              <a:rPr lang="en-US" dirty="0"/>
              <a:t>221 million photos are taken every hour</a:t>
            </a:r>
          </a:p>
          <a:p>
            <a:pPr>
              <a:buFontTx/>
              <a:buChar char="-"/>
            </a:pPr>
            <a:r>
              <a:rPr lang="en-US" dirty="0"/>
              <a:t>5.3 billion photos are taken every day</a:t>
            </a:r>
          </a:p>
          <a:p>
            <a:pPr>
              <a:buFontTx/>
              <a:buChar char="-"/>
            </a:pPr>
            <a:r>
              <a:rPr lang="en-US" dirty="0"/>
              <a:t>161.5 billion photos are taken every month</a:t>
            </a:r>
          </a:p>
          <a:p>
            <a:pPr>
              <a:buFontTx/>
              <a:buChar char="-"/>
            </a:pPr>
            <a:endParaRPr lang="en-US" dirty="0"/>
          </a:p>
          <a:p>
            <a:pPr marL="0" indent="0">
              <a:buNone/>
            </a:pPr>
            <a:r>
              <a:rPr lang="en-US" dirty="0"/>
              <a:t>Many of these images are shared via social media, including private WhatsApp messages.</a:t>
            </a:r>
          </a:p>
          <a:p>
            <a:pPr marL="0" indent="0">
              <a:buNone/>
            </a:pPr>
            <a:endParaRPr lang="en-US" dirty="0"/>
          </a:p>
          <a:p>
            <a:pPr marL="0" indent="0">
              <a:buNone/>
            </a:pPr>
            <a:r>
              <a:rPr lang="en-US" dirty="0"/>
              <a:t>When sharing images it is important to consider if the image is appropriate or inappropriate to share</a:t>
            </a:r>
          </a:p>
        </p:txBody>
      </p:sp>
      <p:pic>
        <p:nvPicPr>
          <p:cNvPr id="3" name="Picture 2"/>
          <p:cNvPicPr>
            <a:picLocks noChangeAspect="1"/>
          </p:cNvPicPr>
          <p:nvPr/>
        </p:nvPicPr>
        <p:blipFill>
          <a:blip r:embed="rId4"/>
          <a:stretch>
            <a:fillRect/>
          </a:stretch>
        </p:blipFill>
        <p:spPr>
          <a:xfrm>
            <a:off x="14300522" y="2020504"/>
            <a:ext cx="4616660" cy="3552664"/>
          </a:xfrm>
          <a:prstGeom prst="rect">
            <a:avLst/>
          </a:prstGeom>
        </p:spPr>
      </p:pic>
      <p:pic>
        <p:nvPicPr>
          <p:cNvPr id="6" name="Picture 5"/>
          <p:cNvPicPr>
            <a:picLocks noChangeAspect="1"/>
          </p:cNvPicPr>
          <p:nvPr/>
        </p:nvPicPr>
        <p:blipFill>
          <a:blip r:embed="rId5"/>
          <a:stretch>
            <a:fillRect/>
          </a:stretch>
        </p:blipFill>
        <p:spPr>
          <a:xfrm>
            <a:off x="14876586" y="6801749"/>
            <a:ext cx="4311923" cy="4311923"/>
          </a:xfrm>
          <a:prstGeom prst="rect">
            <a:avLst/>
          </a:prstGeom>
        </p:spPr>
      </p:pic>
      <p:pic>
        <p:nvPicPr>
          <p:cNvPr id="5" name="Picture 4"/>
          <p:cNvPicPr>
            <a:picLocks noChangeAspect="1"/>
          </p:cNvPicPr>
          <p:nvPr/>
        </p:nvPicPr>
        <p:blipFill>
          <a:blip r:embed="rId6"/>
          <a:stretch>
            <a:fillRect/>
          </a:stretch>
        </p:blipFill>
        <p:spPr>
          <a:xfrm>
            <a:off x="10988213" y="5006603"/>
            <a:ext cx="5040398" cy="2625545"/>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Sharing images?</a:t>
            </a:r>
            <a:endParaRPr lang="en-GB" sz="8000" dirty="0"/>
          </a:p>
        </p:txBody>
      </p:sp>
      <p:sp>
        <p:nvSpPr>
          <p:cNvPr id="7" name="Content Placeholder 2"/>
          <p:cNvSpPr>
            <a:spLocks noGrp="1"/>
          </p:cNvSpPr>
          <p:nvPr>
            <p:ph idx="1"/>
          </p:nvPr>
        </p:nvSpPr>
        <p:spPr>
          <a:xfrm>
            <a:off x="907034" y="2486323"/>
            <a:ext cx="9294336" cy="7993972"/>
          </a:xfrm>
        </p:spPr>
        <p:txBody>
          <a:bodyPr>
            <a:normAutofit fontScale="85000" lnSpcReduction="10000"/>
          </a:bodyPr>
          <a:lstStyle/>
          <a:p>
            <a:pPr marL="0" indent="0">
              <a:buNone/>
            </a:pPr>
            <a:r>
              <a:rPr lang="en-US" dirty="0"/>
              <a:t>Sharing images and videos is a big part of using social media.</a:t>
            </a:r>
          </a:p>
          <a:p>
            <a:pPr marL="0" indent="0">
              <a:buNone/>
            </a:pPr>
            <a:endParaRPr lang="en-US" dirty="0"/>
          </a:p>
          <a:p>
            <a:pPr marL="0" indent="0">
              <a:buNone/>
            </a:pPr>
            <a:r>
              <a:rPr lang="en-US" dirty="0"/>
              <a:t>People can share images for many different reasons. </a:t>
            </a:r>
          </a:p>
          <a:p>
            <a:pPr marL="0" indent="0">
              <a:buNone/>
            </a:pPr>
            <a:endParaRPr lang="en-US" dirty="0"/>
          </a:p>
          <a:p>
            <a:pPr marL="0" indent="0">
              <a:buNone/>
            </a:pPr>
            <a:r>
              <a:rPr lang="en-US" dirty="0"/>
              <a:t>It is important to consider the following things:</a:t>
            </a:r>
          </a:p>
          <a:p>
            <a:pPr marL="914400" indent="-914400">
              <a:buAutoNum type="arabicPeriod"/>
            </a:pPr>
            <a:r>
              <a:rPr lang="en-US" dirty="0"/>
              <a:t>Who is the image being sent to?</a:t>
            </a:r>
          </a:p>
          <a:p>
            <a:pPr marL="914400" indent="-914400">
              <a:buAutoNum type="arabicPeriod"/>
            </a:pPr>
            <a:r>
              <a:rPr lang="en-US" dirty="0"/>
              <a:t>Why does that person want the image?</a:t>
            </a:r>
          </a:p>
          <a:p>
            <a:pPr marL="914400" indent="-914400">
              <a:buAutoNum type="arabicPeriod"/>
            </a:pPr>
            <a:r>
              <a:rPr lang="en-US" dirty="0"/>
              <a:t>What will happen next to the image?</a:t>
            </a:r>
          </a:p>
          <a:p>
            <a:pPr marL="914400" indent="-914400">
              <a:buAutoNum type="arabicPeriod"/>
            </a:pPr>
            <a:r>
              <a:rPr lang="en-US" dirty="0"/>
              <a:t>If other people are in the image, have they agreed to it being shared?</a:t>
            </a:r>
          </a:p>
        </p:txBody>
      </p:sp>
      <p:pic>
        <p:nvPicPr>
          <p:cNvPr id="3" name="Picture 2"/>
          <p:cNvPicPr>
            <a:picLocks noChangeAspect="1"/>
          </p:cNvPicPr>
          <p:nvPr/>
        </p:nvPicPr>
        <p:blipFill>
          <a:blip r:embed="rId4"/>
          <a:stretch>
            <a:fillRect/>
          </a:stretch>
        </p:blipFill>
        <p:spPr>
          <a:xfrm>
            <a:off x="14300522" y="2020504"/>
            <a:ext cx="4616660" cy="3552664"/>
          </a:xfrm>
          <a:prstGeom prst="rect">
            <a:avLst/>
          </a:prstGeom>
        </p:spPr>
      </p:pic>
      <p:pic>
        <p:nvPicPr>
          <p:cNvPr id="6" name="Picture 5"/>
          <p:cNvPicPr>
            <a:picLocks noChangeAspect="1"/>
          </p:cNvPicPr>
          <p:nvPr/>
        </p:nvPicPr>
        <p:blipFill>
          <a:blip r:embed="rId5"/>
          <a:stretch>
            <a:fillRect/>
          </a:stretch>
        </p:blipFill>
        <p:spPr>
          <a:xfrm>
            <a:off x="14876586" y="6801749"/>
            <a:ext cx="4311923" cy="4311923"/>
          </a:xfrm>
          <a:prstGeom prst="rect">
            <a:avLst/>
          </a:prstGeom>
        </p:spPr>
      </p:pic>
      <p:pic>
        <p:nvPicPr>
          <p:cNvPr id="5" name="Picture 4"/>
          <p:cNvPicPr>
            <a:picLocks noChangeAspect="1"/>
          </p:cNvPicPr>
          <p:nvPr/>
        </p:nvPicPr>
        <p:blipFill>
          <a:blip r:embed="rId6"/>
          <a:stretch>
            <a:fillRect/>
          </a:stretch>
        </p:blipFill>
        <p:spPr>
          <a:xfrm>
            <a:off x="10988213" y="5006603"/>
            <a:ext cx="5040398" cy="2625545"/>
          </a:xfrm>
          <a:prstGeom prst="rect">
            <a:avLst/>
          </a:prstGeom>
        </p:spPr>
      </p:pic>
    </p:spTree>
    <p:extLst>
      <p:ext uri="{BB962C8B-B14F-4D97-AF65-F5344CB8AC3E}">
        <p14:creationId xmlns:p14="http://schemas.microsoft.com/office/powerpoint/2010/main" val="336001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Sharing images?</a:t>
            </a:r>
            <a:endParaRPr lang="en-GB" sz="8000" dirty="0"/>
          </a:p>
        </p:txBody>
      </p:sp>
      <p:sp>
        <p:nvSpPr>
          <p:cNvPr id="7" name="Content Placeholder 2"/>
          <p:cNvSpPr>
            <a:spLocks noGrp="1"/>
          </p:cNvSpPr>
          <p:nvPr>
            <p:ph idx="1"/>
          </p:nvPr>
        </p:nvSpPr>
        <p:spPr>
          <a:xfrm>
            <a:off x="907034" y="2486323"/>
            <a:ext cx="9294336" cy="7993972"/>
          </a:xfrm>
        </p:spPr>
        <p:txBody>
          <a:bodyPr>
            <a:normAutofit fontScale="92500" lnSpcReduction="10000"/>
          </a:bodyPr>
          <a:lstStyle/>
          <a:p>
            <a:pPr marL="0" indent="0">
              <a:buNone/>
            </a:pPr>
            <a:r>
              <a:rPr lang="en-US" dirty="0"/>
              <a:t>We are now going to look at different scenarios of images being shared.</a:t>
            </a:r>
          </a:p>
          <a:p>
            <a:pPr marL="0" indent="0">
              <a:buNone/>
            </a:pPr>
            <a:endParaRPr lang="en-US" dirty="0"/>
          </a:p>
          <a:p>
            <a:pPr marL="0" indent="0">
              <a:buNone/>
            </a:pPr>
            <a:r>
              <a:rPr lang="en-US" dirty="0"/>
              <a:t>For each scenario you must:</a:t>
            </a:r>
          </a:p>
          <a:p>
            <a:pPr marL="0" indent="0">
              <a:buNone/>
            </a:pPr>
            <a:endParaRPr lang="en-US" dirty="0"/>
          </a:p>
          <a:p>
            <a:pPr marL="914400" indent="-914400">
              <a:buAutoNum type="arabicPeriod"/>
            </a:pPr>
            <a:r>
              <a:rPr lang="en-US" dirty="0"/>
              <a:t>Think – should this image be shared or not shared</a:t>
            </a:r>
          </a:p>
          <a:p>
            <a:pPr marL="914400" indent="-914400">
              <a:buAutoNum type="arabicPeriod"/>
            </a:pPr>
            <a:r>
              <a:rPr lang="en-US" dirty="0"/>
              <a:t>Pair – discuss with a partner your reasons for the image being shared or not shared</a:t>
            </a:r>
          </a:p>
          <a:p>
            <a:pPr marL="914400" indent="-914400">
              <a:buAutoNum type="arabicPeriod"/>
            </a:pPr>
            <a:r>
              <a:rPr lang="en-US" dirty="0"/>
              <a:t>Share – share your reasons behind your decision</a:t>
            </a:r>
          </a:p>
        </p:txBody>
      </p:sp>
      <p:pic>
        <p:nvPicPr>
          <p:cNvPr id="3" name="Picture 2"/>
          <p:cNvPicPr>
            <a:picLocks noChangeAspect="1"/>
          </p:cNvPicPr>
          <p:nvPr/>
        </p:nvPicPr>
        <p:blipFill>
          <a:blip r:embed="rId4"/>
          <a:stretch>
            <a:fillRect/>
          </a:stretch>
        </p:blipFill>
        <p:spPr>
          <a:xfrm>
            <a:off x="14300522" y="2020504"/>
            <a:ext cx="4616660" cy="3552664"/>
          </a:xfrm>
          <a:prstGeom prst="rect">
            <a:avLst/>
          </a:prstGeom>
        </p:spPr>
      </p:pic>
      <p:pic>
        <p:nvPicPr>
          <p:cNvPr id="6" name="Picture 5"/>
          <p:cNvPicPr>
            <a:picLocks noChangeAspect="1"/>
          </p:cNvPicPr>
          <p:nvPr/>
        </p:nvPicPr>
        <p:blipFill>
          <a:blip r:embed="rId5"/>
          <a:stretch>
            <a:fillRect/>
          </a:stretch>
        </p:blipFill>
        <p:spPr>
          <a:xfrm>
            <a:off x="14876586" y="6801749"/>
            <a:ext cx="4311923" cy="4311923"/>
          </a:xfrm>
          <a:prstGeom prst="rect">
            <a:avLst/>
          </a:prstGeom>
        </p:spPr>
      </p:pic>
      <p:pic>
        <p:nvPicPr>
          <p:cNvPr id="5" name="Picture 4"/>
          <p:cNvPicPr>
            <a:picLocks noChangeAspect="1"/>
          </p:cNvPicPr>
          <p:nvPr/>
        </p:nvPicPr>
        <p:blipFill>
          <a:blip r:embed="rId6"/>
          <a:stretch>
            <a:fillRect/>
          </a:stretch>
        </p:blipFill>
        <p:spPr>
          <a:xfrm>
            <a:off x="10988213" y="5006603"/>
            <a:ext cx="5040398" cy="2625545"/>
          </a:xfrm>
          <a:prstGeom prst="rect">
            <a:avLst/>
          </a:prstGeom>
        </p:spPr>
      </p:pic>
    </p:spTree>
    <p:extLst>
      <p:ext uri="{BB962C8B-B14F-4D97-AF65-F5344CB8AC3E}">
        <p14:creationId xmlns:p14="http://schemas.microsoft.com/office/powerpoint/2010/main" val="260258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Sharing images – Scenarios</a:t>
            </a:r>
            <a:endParaRPr lang="en-GB" sz="8000" dirty="0"/>
          </a:p>
        </p:txBody>
      </p:sp>
      <p:sp>
        <p:nvSpPr>
          <p:cNvPr id="7" name="Content Placeholder 2"/>
          <p:cNvSpPr>
            <a:spLocks noGrp="1"/>
          </p:cNvSpPr>
          <p:nvPr>
            <p:ph idx="1"/>
          </p:nvPr>
        </p:nvSpPr>
        <p:spPr>
          <a:xfrm>
            <a:off x="907034" y="2486323"/>
            <a:ext cx="9294336" cy="7993972"/>
          </a:xfrm>
        </p:spPr>
        <p:txBody>
          <a:bodyPr>
            <a:normAutofit fontScale="85000" lnSpcReduction="20000"/>
          </a:bodyPr>
          <a:lstStyle/>
          <a:p>
            <a:pPr marL="0" indent="0">
              <a:buNone/>
            </a:pPr>
            <a:r>
              <a:rPr lang="en-US" dirty="0"/>
              <a:t>The scenarios are:</a:t>
            </a:r>
          </a:p>
          <a:p>
            <a:pPr marL="0" indent="0">
              <a:buNone/>
            </a:pPr>
            <a:endParaRPr lang="en-US" dirty="0"/>
          </a:p>
          <a:p>
            <a:pPr marL="0" indent="0">
              <a:buNone/>
            </a:pPr>
            <a:r>
              <a:rPr lang="en-US" dirty="0"/>
              <a:t>“a picture of someone in their </a:t>
            </a:r>
            <a:r>
              <a:rPr lang="en-US" dirty="0" err="1"/>
              <a:t>pyjamas</a:t>
            </a:r>
            <a:r>
              <a:rPr lang="en-US" dirty="0"/>
              <a:t>”</a:t>
            </a:r>
          </a:p>
          <a:p>
            <a:pPr marL="0" indent="0">
              <a:buNone/>
            </a:pPr>
            <a:r>
              <a:rPr lang="en-US" dirty="0"/>
              <a:t>“A group photo of friends”</a:t>
            </a:r>
          </a:p>
          <a:p>
            <a:pPr marL="0" indent="0">
              <a:buNone/>
            </a:pPr>
            <a:r>
              <a:rPr lang="en-US" dirty="0"/>
              <a:t>“someone doing a dance routine in their bedroom”</a:t>
            </a:r>
          </a:p>
          <a:p>
            <a:pPr marL="0" indent="0">
              <a:buNone/>
            </a:pPr>
            <a:endParaRPr lang="en-US" dirty="0"/>
          </a:p>
          <a:p>
            <a:pPr marL="914400" indent="-914400">
              <a:buAutoNum type="arabicPeriod"/>
            </a:pPr>
            <a:r>
              <a:rPr lang="en-US" dirty="0"/>
              <a:t>Think – should this image be shared or not shared</a:t>
            </a:r>
          </a:p>
          <a:p>
            <a:pPr marL="914400" indent="-914400">
              <a:buAutoNum type="arabicPeriod"/>
            </a:pPr>
            <a:r>
              <a:rPr lang="en-US" dirty="0"/>
              <a:t>Pair – discuss with a partner your reasons for the image being shared or not shared</a:t>
            </a:r>
          </a:p>
          <a:p>
            <a:pPr marL="914400" indent="-914400">
              <a:buAutoNum type="arabicPeriod"/>
            </a:pPr>
            <a:r>
              <a:rPr lang="en-US" dirty="0"/>
              <a:t>Share – share your reasons behind your decision</a:t>
            </a:r>
          </a:p>
        </p:txBody>
      </p:sp>
      <p:pic>
        <p:nvPicPr>
          <p:cNvPr id="3" name="Picture 2"/>
          <p:cNvPicPr>
            <a:picLocks noChangeAspect="1"/>
          </p:cNvPicPr>
          <p:nvPr/>
        </p:nvPicPr>
        <p:blipFill>
          <a:blip r:embed="rId4"/>
          <a:stretch>
            <a:fillRect/>
          </a:stretch>
        </p:blipFill>
        <p:spPr>
          <a:xfrm>
            <a:off x="14300522" y="2020504"/>
            <a:ext cx="4616660" cy="3552664"/>
          </a:xfrm>
          <a:prstGeom prst="rect">
            <a:avLst/>
          </a:prstGeom>
        </p:spPr>
      </p:pic>
      <p:pic>
        <p:nvPicPr>
          <p:cNvPr id="6" name="Picture 5"/>
          <p:cNvPicPr>
            <a:picLocks noChangeAspect="1"/>
          </p:cNvPicPr>
          <p:nvPr/>
        </p:nvPicPr>
        <p:blipFill>
          <a:blip r:embed="rId5"/>
          <a:stretch>
            <a:fillRect/>
          </a:stretch>
        </p:blipFill>
        <p:spPr>
          <a:xfrm>
            <a:off x="14876586" y="6801749"/>
            <a:ext cx="4311923" cy="4311923"/>
          </a:xfrm>
          <a:prstGeom prst="rect">
            <a:avLst/>
          </a:prstGeom>
        </p:spPr>
      </p:pic>
      <p:pic>
        <p:nvPicPr>
          <p:cNvPr id="5" name="Picture 4"/>
          <p:cNvPicPr>
            <a:picLocks noChangeAspect="1"/>
          </p:cNvPicPr>
          <p:nvPr/>
        </p:nvPicPr>
        <p:blipFill>
          <a:blip r:embed="rId6"/>
          <a:stretch>
            <a:fillRect/>
          </a:stretch>
        </p:blipFill>
        <p:spPr>
          <a:xfrm>
            <a:off x="10988213" y="5006603"/>
            <a:ext cx="5040398" cy="2625545"/>
          </a:xfrm>
          <a:prstGeom prst="rect">
            <a:avLst/>
          </a:prstGeom>
        </p:spPr>
      </p:pic>
    </p:spTree>
    <p:extLst>
      <p:ext uri="{BB962C8B-B14F-4D97-AF65-F5344CB8AC3E}">
        <p14:creationId xmlns:p14="http://schemas.microsoft.com/office/powerpoint/2010/main" val="934073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2F18CE-0664-4747-9A36-DB6272ADADB8}">
  <ds:schemaRefs>
    <ds:schemaRef ds:uri="http://schemas.openxmlformats.org/package/2006/metadata/core-properties"/>
    <ds:schemaRef ds:uri="cf23988f-c488-42c3-82cd-5944801df941"/>
    <ds:schemaRef ds:uri="http://schemas.microsoft.com/office/2006/documentManagement/types"/>
    <ds:schemaRef ds:uri="http://www.w3.org/XML/1998/namespace"/>
    <ds:schemaRef ds:uri="http://purl.org/dc/elements/1.1/"/>
    <ds:schemaRef ds:uri="http://schemas.microsoft.com/office/2006/metadata/properties"/>
    <ds:schemaRef ds:uri="aa278816-03e4-4886-8c06-bbee340b154a"/>
    <ds:schemaRef ds:uri="http://purl.org/dc/dcmitype/"/>
    <ds:schemaRef ds:uri="http://schemas.microsoft.com/office/infopath/2007/PartnerControls"/>
    <ds:schemaRef ds:uri="http://purl.org/dc/terms/"/>
  </ds:schemaRefs>
</ds:datastoreItem>
</file>

<file path=customXml/itemProps2.xml><?xml version="1.0" encoding="utf-8"?>
<ds:datastoreItem xmlns:ds="http://schemas.openxmlformats.org/officeDocument/2006/customXml" ds:itemID="{C2D7F81D-E11B-4FAC-BEDD-7BD5D47E0398}">
  <ds:schemaRefs>
    <ds:schemaRef ds:uri="http://schemas.microsoft.com/sharepoint/v3/contenttype/forms"/>
  </ds:schemaRefs>
</ds:datastoreItem>
</file>

<file path=customXml/itemProps3.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2433</Words>
  <Application>Microsoft Office PowerPoint</Application>
  <PresentationFormat>Custom</PresentationFormat>
  <Paragraphs>309</Paragraphs>
  <Slides>30</Slides>
  <Notes>12</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30</vt:i4>
      </vt:variant>
    </vt:vector>
  </HeadingPairs>
  <TitlesOfParts>
    <vt:vector size="42"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PowerPoint Presentation</vt:lpstr>
      <vt:lpstr>PowerPoint Presentation</vt:lpstr>
      <vt:lpstr>PowerPoint Presentation</vt:lpstr>
      <vt:lpstr>PowerPoint Presentation</vt:lpstr>
      <vt:lpstr>What is our starting point?</vt:lpstr>
      <vt:lpstr>Research about image sharing</vt:lpstr>
      <vt:lpstr>Sharing images?</vt:lpstr>
      <vt:lpstr>Sharing images?</vt:lpstr>
      <vt:lpstr>Sharing images – Scenarios</vt:lpstr>
      <vt:lpstr>Sharing images – Scenarios</vt:lpstr>
      <vt:lpstr>Sharing images – Recap</vt:lpstr>
      <vt:lpstr>Sharing images – Recap</vt:lpstr>
      <vt:lpstr>What is sexting?</vt:lpstr>
      <vt:lpstr>What is sexting?</vt:lpstr>
      <vt:lpstr>Sexting and the law</vt:lpstr>
      <vt:lpstr>Sexting and the law</vt:lpstr>
      <vt:lpstr>Hinge Questions – whiteboard activity</vt:lpstr>
      <vt:lpstr>Hinge Questions – whiteboard activity</vt:lpstr>
      <vt:lpstr>Hinge Questions – whiteboard activity</vt:lpstr>
      <vt:lpstr>Hinge Questions – whiteboard activity</vt:lpstr>
      <vt:lpstr>Hinge Questions – whiteboard activity</vt:lpstr>
      <vt:lpstr>Reasons why people “sext”</vt:lpstr>
      <vt:lpstr>Reasons why people “sext”</vt:lpstr>
      <vt:lpstr>Reasons why people “sext”</vt:lpstr>
      <vt:lpstr>Reasons why people “sext”</vt:lpstr>
      <vt:lpstr>Reasons why people “sext”</vt:lpstr>
      <vt:lpstr>Reflection</vt:lpstr>
      <vt:lpstr>Support</vt:lpstr>
      <vt:lpstr>Sexting – Extension Activity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46</cp:revision>
  <dcterms:created xsi:type="dcterms:W3CDTF">2024-04-14T12:24:22Z</dcterms:created>
  <dcterms:modified xsi:type="dcterms:W3CDTF">2024-05-14T07:35:03Z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