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770" r:id="rId4"/>
    <p:sldMasterId id="2147483783" r:id="rId5"/>
    <p:sldMasterId id="2147483795" r:id="rId6"/>
    <p:sldMasterId id="2147483807" r:id="rId7"/>
    <p:sldMasterId id="2147483819" r:id="rId8"/>
    <p:sldMasterId id="2147483831" r:id="rId9"/>
  </p:sldMasterIdLst>
  <p:notesMasterIdLst>
    <p:notesMasterId r:id="rId36"/>
  </p:notesMasterIdLst>
  <p:sldIdLst>
    <p:sldId id="266" r:id="rId10"/>
    <p:sldId id="267" r:id="rId11"/>
    <p:sldId id="269" r:id="rId12"/>
    <p:sldId id="268" r:id="rId13"/>
    <p:sldId id="257" r:id="rId14"/>
    <p:sldId id="270" r:id="rId15"/>
    <p:sldId id="346" r:id="rId16"/>
    <p:sldId id="347" r:id="rId17"/>
    <p:sldId id="348" r:id="rId18"/>
    <p:sldId id="349" r:id="rId19"/>
    <p:sldId id="350" r:id="rId20"/>
    <p:sldId id="351" r:id="rId21"/>
    <p:sldId id="352" r:id="rId22"/>
    <p:sldId id="353" r:id="rId23"/>
    <p:sldId id="354" r:id="rId24"/>
    <p:sldId id="278" r:id="rId25"/>
    <p:sldId id="279" r:id="rId26"/>
    <p:sldId id="335" r:id="rId27"/>
    <p:sldId id="336" r:id="rId28"/>
    <p:sldId id="355" r:id="rId29"/>
    <p:sldId id="356" r:id="rId30"/>
    <p:sldId id="357" r:id="rId31"/>
    <p:sldId id="358" r:id="rId32"/>
    <p:sldId id="359" r:id="rId33"/>
    <p:sldId id="316" r:id="rId34"/>
    <p:sldId id="299" r:id="rId35"/>
  </p:sldIdLst>
  <p:sldSz cx="20104100" cy="11309350"/>
  <p:notesSz cx="20104100" cy="113093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4w93GteoeDrkIkZEL1kQ/g==" hashData="xrjE2f76kVxppS3odK9g5tuOe9uOJcPAiH0jw1lKoKcmSanfMg8RqTCtQpNEsJNf+N6g0ypgrJpNH2wdvgs81g=="/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A02D"/>
    <a:srgbClr val="142A33"/>
    <a:srgbClr val="C12827"/>
    <a:srgbClr val="2A2C65"/>
    <a:srgbClr val="E17A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EECAAD-945C-6D40-AC6D-7FC205F00994}" v="42" dt="2022-07-05T07:35:55.74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435" autoAdjust="0"/>
  </p:normalViewPr>
  <p:slideViewPr>
    <p:cSldViewPr>
      <p:cViewPr varScale="1">
        <p:scale>
          <a:sx n="65" d="100"/>
          <a:sy n="65" d="100"/>
        </p:scale>
        <p:origin x="660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heme" Target="theme/theme1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BA066-C176-1747-8343-ABBBC0BEFBAB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EEB56-BCA5-684F-88D0-DE52578AC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70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slide you can write up pupils answers as part of a class discussion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EEB56-BCA5-684F-88D0-DE52578AC9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744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858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906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86996" y="602118"/>
            <a:ext cx="4334947" cy="95841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2157" y="602118"/>
            <a:ext cx="12753538" cy="95841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111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33" indent="0" algn="ctr">
              <a:buNone/>
              <a:defRPr sz="3298"/>
            </a:lvl2pPr>
            <a:lvl3pPr marL="1507864" indent="0" algn="ctr">
              <a:buNone/>
              <a:defRPr sz="2970"/>
            </a:lvl3pPr>
            <a:lvl4pPr marL="2261796" indent="0" algn="ctr">
              <a:buNone/>
              <a:defRPr sz="2638"/>
            </a:lvl4pPr>
            <a:lvl5pPr marL="3015729" indent="0" algn="ctr">
              <a:buNone/>
              <a:defRPr sz="2638"/>
            </a:lvl5pPr>
            <a:lvl6pPr marL="3769662" indent="0" algn="ctr">
              <a:buNone/>
              <a:defRPr sz="2638"/>
            </a:lvl6pPr>
            <a:lvl7pPr marL="4523593" indent="0" algn="ctr">
              <a:buNone/>
              <a:defRPr sz="2638"/>
            </a:lvl7pPr>
            <a:lvl8pPr marL="5277526" indent="0" algn="ctr">
              <a:buNone/>
              <a:defRPr sz="2638"/>
            </a:lvl8pPr>
            <a:lvl9pPr marL="6031458" indent="0" algn="ctr">
              <a:buNone/>
              <a:defRPr sz="2638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07/05/2024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123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07/05/2024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141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89" y="2819485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89" y="7568367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3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64" indent="0">
              <a:buNone/>
              <a:defRPr sz="2970">
                <a:solidFill>
                  <a:schemeClr val="tx1">
                    <a:tint val="75000"/>
                  </a:schemeClr>
                </a:solidFill>
              </a:defRPr>
            </a:lvl3pPr>
            <a:lvl4pPr marL="2261796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729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6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93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526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45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07/05/2024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036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2158" y="3010591"/>
            <a:ext cx="8544243" cy="71756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7702" y="3010591"/>
            <a:ext cx="8544243" cy="71756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07/05/2024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797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7" y="602119"/>
            <a:ext cx="17339786" cy="2185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4778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33" indent="0">
              <a:buNone/>
              <a:defRPr sz="3298" b="1"/>
            </a:lvl2pPr>
            <a:lvl3pPr marL="1507864" indent="0">
              <a:buNone/>
              <a:defRPr sz="2970" b="1"/>
            </a:lvl3pPr>
            <a:lvl4pPr marL="2261796" indent="0">
              <a:buNone/>
              <a:defRPr sz="2638" b="1"/>
            </a:lvl4pPr>
            <a:lvl5pPr marL="3015729" indent="0">
              <a:buNone/>
              <a:defRPr sz="2638" b="1"/>
            </a:lvl5pPr>
            <a:lvl6pPr marL="3769662" indent="0">
              <a:buNone/>
              <a:defRPr sz="2638" b="1"/>
            </a:lvl6pPr>
            <a:lvl7pPr marL="4523593" indent="0">
              <a:buNone/>
              <a:defRPr sz="2638" b="1"/>
            </a:lvl7pPr>
            <a:lvl8pPr marL="5277526" indent="0">
              <a:buNone/>
              <a:defRPr sz="2638" b="1"/>
            </a:lvl8pPr>
            <a:lvl9pPr marL="6031458" indent="0">
              <a:buNone/>
              <a:defRPr sz="263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4778" y="4131056"/>
            <a:ext cx="8504976" cy="60761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77704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33" indent="0">
              <a:buNone/>
              <a:defRPr sz="3298" b="1"/>
            </a:lvl2pPr>
            <a:lvl3pPr marL="1507864" indent="0">
              <a:buNone/>
              <a:defRPr sz="2970" b="1"/>
            </a:lvl3pPr>
            <a:lvl4pPr marL="2261796" indent="0">
              <a:buNone/>
              <a:defRPr sz="2638" b="1"/>
            </a:lvl4pPr>
            <a:lvl5pPr marL="3015729" indent="0">
              <a:buNone/>
              <a:defRPr sz="2638" b="1"/>
            </a:lvl5pPr>
            <a:lvl6pPr marL="3769662" indent="0">
              <a:buNone/>
              <a:defRPr sz="2638" b="1"/>
            </a:lvl6pPr>
            <a:lvl7pPr marL="4523593" indent="0">
              <a:buNone/>
              <a:defRPr sz="2638" b="1"/>
            </a:lvl7pPr>
            <a:lvl8pPr marL="5277526" indent="0">
              <a:buNone/>
              <a:defRPr sz="2638" b="1"/>
            </a:lvl8pPr>
            <a:lvl9pPr marL="6031458" indent="0">
              <a:buNone/>
              <a:defRPr sz="263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77704" y="4131056"/>
            <a:ext cx="8546861" cy="60761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07/05/2024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196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07/05/2024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866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07/05/2024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719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9" y="753957"/>
            <a:ext cx="6484093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862" y="1628338"/>
            <a:ext cx="10177702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9" y="3392805"/>
            <a:ext cx="6484093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33" indent="0">
              <a:buNone/>
              <a:defRPr sz="2310"/>
            </a:lvl2pPr>
            <a:lvl3pPr marL="1507864" indent="0">
              <a:buNone/>
              <a:defRPr sz="1979"/>
            </a:lvl3pPr>
            <a:lvl4pPr marL="2261796" indent="0">
              <a:buNone/>
              <a:defRPr sz="1651"/>
            </a:lvl4pPr>
            <a:lvl5pPr marL="3015729" indent="0">
              <a:buNone/>
              <a:defRPr sz="1651"/>
            </a:lvl5pPr>
            <a:lvl6pPr marL="3769662" indent="0">
              <a:buNone/>
              <a:defRPr sz="1651"/>
            </a:lvl6pPr>
            <a:lvl7pPr marL="4523593" indent="0">
              <a:buNone/>
              <a:defRPr sz="1651"/>
            </a:lvl7pPr>
            <a:lvl8pPr marL="5277526" indent="0">
              <a:buNone/>
              <a:defRPr sz="1651"/>
            </a:lvl8pPr>
            <a:lvl9pPr marL="6031458" indent="0">
              <a:buNone/>
              <a:defRPr sz="165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07/05/2024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395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3811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9" y="753957"/>
            <a:ext cx="6484093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546862" y="1628338"/>
            <a:ext cx="10177702" cy="8036969"/>
          </a:xfrm>
        </p:spPr>
        <p:txBody>
          <a:bodyPr/>
          <a:lstStyle>
            <a:lvl1pPr marL="0" indent="0">
              <a:buNone/>
              <a:defRPr sz="5277"/>
            </a:lvl1pPr>
            <a:lvl2pPr marL="753933" indent="0">
              <a:buNone/>
              <a:defRPr sz="4617"/>
            </a:lvl2pPr>
            <a:lvl3pPr marL="1507864" indent="0">
              <a:buNone/>
              <a:defRPr sz="3958"/>
            </a:lvl3pPr>
            <a:lvl4pPr marL="2261796" indent="0">
              <a:buNone/>
              <a:defRPr sz="3298"/>
            </a:lvl4pPr>
            <a:lvl5pPr marL="3015729" indent="0">
              <a:buNone/>
              <a:defRPr sz="3298"/>
            </a:lvl5pPr>
            <a:lvl6pPr marL="3769662" indent="0">
              <a:buNone/>
              <a:defRPr sz="3298"/>
            </a:lvl6pPr>
            <a:lvl7pPr marL="4523593" indent="0">
              <a:buNone/>
              <a:defRPr sz="3298"/>
            </a:lvl7pPr>
            <a:lvl8pPr marL="5277526" indent="0">
              <a:buNone/>
              <a:defRPr sz="3298"/>
            </a:lvl8pPr>
            <a:lvl9pPr marL="6031458" indent="0">
              <a:buNone/>
              <a:defRPr sz="3298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9" y="3392805"/>
            <a:ext cx="6484093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33" indent="0">
              <a:buNone/>
              <a:defRPr sz="2310"/>
            </a:lvl2pPr>
            <a:lvl3pPr marL="1507864" indent="0">
              <a:buNone/>
              <a:defRPr sz="1979"/>
            </a:lvl3pPr>
            <a:lvl4pPr marL="2261796" indent="0">
              <a:buNone/>
              <a:defRPr sz="1651"/>
            </a:lvl4pPr>
            <a:lvl5pPr marL="3015729" indent="0">
              <a:buNone/>
              <a:defRPr sz="1651"/>
            </a:lvl5pPr>
            <a:lvl6pPr marL="3769662" indent="0">
              <a:buNone/>
              <a:defRPr sz="1651"/>
            </a:lvl6pPr>
            <a:lvl7pPr marL="4523593" indent="0">
              <a:buNone/>
              <a:defRPr sz="1651"/>
            </a:lvl7pPr>
            <a:lvl8pPr marL="5277526" indent="0">
              <a:buNone/>
              <a:defRPr sz="1651"/>
            </a:lvl8pPr>
            <a:lvl9pPr marL="6031458" indent="0">
              <a:buNone/>
              <a:defRPr sz="165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07/05/2024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4161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07/05/2024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42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86995" y="602118"/>
            <a:ext cx="4334947" cy="95841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2155" y="602118"/>
            <a:ext cx="12753538" cy="95841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07/05/2024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7626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33" indent="0" algn="ctr">
              <a:buNone/>
              <a:defRPr sz="3298"/>
            </a:lvl2pPr>
            <a:lvl3pPr marL="1507864" indent="0" algn="ctr">
              <a:buNone/>
              <a:defRPr sz="2970"/>
            </a:lvl3pPr>
            <a:lvl4pPr marL="2261796" indent="0" algn="ctr">
              <a:buNone/>
              <a:defRPr sz="2638"/>
            </a:lvl4pPr>
            <a:lvl5pPr marL="3015729" indent="0" algn="ctr">
              <a:buNone/>
              <a:defRPr sz="2638"/>
            </a:lvl5pPr>
            <a:lvl6pPr marL="3769662" indent="0" algn="ctr">
              <a:buNone/>
              <a:defRPr sz="2638"/>
            </a:lvl6pPr>
            <a:lvl7pPr marL="4523593" indent="0" algn="ctr">
              <a:buNone/>
              <a:defRPr sz="2638"/>
            </a:lvl7pPr>
            <a:lvl8pPr marL="5277526" indent="0" algn="ctr">
              <a:buNone/>
              <a:defRPr sz="2638"/>
            </a:lvl8pPr>
            <a:lvl9pPr marL="6031458" indent="0" algn="ctr">
              <a:buNone/>
              <a:defRPr sz="2638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07/05/2024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4797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07/05/2024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6883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89" y="2819485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89" y="7568367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3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64" indent="0">
              <a:buNone/>
              <a:defRPr sz="2970">
                <a:solidFill>
                  <a:schemeClr val="tx1">
                    <a:tint val="75000"/>
                  </a:schemeClr>
                </a:solidFill>
              </a:defRPr>
            </a:lvl3pPr>
            <a:lvl4pPr marL="2261796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729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6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93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526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45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07/05/2024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3442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2158" y="3010591"/>
            <a:ext cx="8544243" cy="71756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7702" y="3010591"/>
            <a:ext cx="8544243" cy="71756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07/05/2024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4797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7" y="602119"/>
            <a:ext cx="17339786" cy="2185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4778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33" indent="0">
              <a:buNone/>
              <a:defRPr sz="3298" b="1"/>
            </a:lvl2pPr>
            <a:lvl3pPr marL="1507864" indent="0">
              <a:buNone/>
              <a:defRPr sz="2970" b="1"/>
            </a:lvl3pPr>
            <a:lvl4pPr marL="2261796" indent="0">
              <a:buNone/>
              <a:defRPr sz="2638" b="1"/>
            </a:lvl4pPr>
            <a:lvl5pPr marL="3015729" indent="0">
              <a:buNone/>
              <a:defRPr sz="2638" b="1"/>
            </a:lvl5pPr>
            <a:lvl6pPr marL="3769662" indent="0">
              <a:buNone/>
              <a:defRPr sz="2638" b="1"/>
            </a:lvl6pPr>
            <a:lvl7pPr marL="4523593" indent="0">
              <a:buNone/>
              <a:defRPr sz="2638" b="1"/>
            </a:lvl7pPr>
            <a:lvl8pPr marL="5277526" indent="0">
              <a:buNone/>
              <a:defRPr sz="2638" b="1"/>
            </a:lvl8pPr>
            <a:lvl9pPr marL="6031458" indent="0">
              <a:buNone/>
              <a:defRPr sz="263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4778" y="4131056"/>
            <a:ext cx="8504976" cy="60761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77704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33" indent="0">
              <a:buNone/>
              <a:defRPr sz="3298" b="1"/>
            </a:lvl2pPr>
            <a:lvl3pPr marL="1507864" indent="0">
              <a:buNone/>
              <a:defRPr sz="2970" b="1"/>
            </a:lvl3pPr>
            <a:lvl4pPr marL="2261796" indent="0">
              <a:buNone/>
              <a:defRPr sz="2638" b="1"/>
            </a:lvl4pPr>
            <a:lvl5pPr marL="3015729" indent="0">
              <a:buNone/>
              <a:defRPr sz="2638" b="1"/>
            </a:lvl5pPr>
            <a:lvl6pPr marL="3769662" indent="0">
              <a:buNone/>
              <a:defRPr sz="2638" b="1"/>
            </a:lvl6pPr>
            <a:lvl7pPr marL="4523593" indent="0">
              <a:buNone/>
              <a:defRPr sz="2638" b="1"/>
            </a:lvl7pPr>
            <a:lvl8pPr marL="5277526" indent="0">
              <a:buNone/>
              <a:defRPr sz="2638" b="1"/>
            </a:lvl8pPr>
            <a:lvl9pPr marL="6031458" indent="0">
              <a:buNone/>
              <a:defRPr sz="263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77704" y="4131056"/>
            <a:ext cx="8546861" cy="60761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07/05/2024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0978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07/05/2024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6057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07/05/2024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631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86" y="2819485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86" y="7568366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2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46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76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691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14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37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460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38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5/7/2024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72333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9" y="753957"/>
            <a:ext cx="6484093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862" y="1628338"/>
            <a:ext cx="10177702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9" y="3392805"/>
            <a:ext cx="6484093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33" indent="0">
              <a:buNone/>
              <a:defRPr sz="2310"/>
            </a:lvl2pPr>
            <a:lvl3pPr marL="1507864" indent="0">
              <a:buNone/>
              <a:defRPr sz="1979"/>
            </a:lvl3pPr>
            <a:lvl4pPr marL="2261796" indent="0">
              <a:buNone/>
              <a:defRPr sz="1651"/>
            </a:lvl4pPr>
            <a:lvl5pPr marL="3015729" indent="0">
              <a:buNone/>
              <a:defRPr sz="1651"/>
            </a:lvl5pPr>
            <a:lvl6pPr marL="3769662" indent="0">
              <a:buNone/>
              <a:defRPr sz="1651"/>
            </a:lvl6pPr>
            <a:lvl7pPr marL="4523593" indent="0">
              <a:buNone/>
              <a:defRPr sz="1651"/>
            </a:lvl7pPr>
            <a:lvl8pPr marL="5277526" indent="0">
              <a:buNone/>
              <a:defRPr sz="1651"/>
            </a:lvl8pPr>
            <a:lvl9pPr marL="6031458" indent="0">
              <a:buNone/>
              <a:defRPr sz="165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07/05/2024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5967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9" y="753957"/>
            <a:ext cx="6484093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546862" y="1628338"/>
            <a:ext cx="10177702" cy="8036969"/>
          </a:xfrm>
        </p:spPr>
        <p:txBody>
          <a:bodyPr/>
          <a:lstStyle>
            <a:lvl1pPr marL="0" indent="0">
              <a:buNone/>
              <a:defRPr sz="5277"/>
            </a:lvl1pPr>
            <a:lvl2pPr marL="753933" indent="0">
              <a:buNone/>
              <a:defRPr sz="4617"/>
            </a:lvl2pPr>
            <a:lvl3pPr marL="1507864" indent="0">
              <a:buNone/>
              <a:defRPr sz="3958"/>
            </a:lvl3pPr>
            <a:lvl4pPr marL="2261796" indent="0">
              <a:buNone/>
              <a:defRPr sz="3298"/>
            </a:lvl4pPr>
            <a:lvl5pPr marL="3015729" indent="0">
              <a:buNone/>
              <a:defRPr sz="3298"/>
            </a:lvl5pPr>
            <a:lvl6pPr marL="3769662" indent="0">
              <a:buNone/>
              <a:defRPr sz="3298"/>
            </a:lvl6pPr>
            <a:lvl7pPr marL="4523593" indent="0">
              <a:buNone/>
              <a:defRPr sz="3298"/>
            </a:lvl7pPr>
            <a:lvl8pPr marL="5277526" indent="0">
              <a:buNone/>
              <a:defRPr sz="3298"/>
            </a:lvl8pPr>
            <a:lvl9pPr marL="6031458" indent="0">
              <a:buNone/>
              <a:defRPr sz="3298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9" y="3392805"/>
            <a:ext cx="6484093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33" indent="0">
              <a:buNone/>
              <a:defRPr sz="2310"/>
            </a:lvl2pPr>
            <a:lvl3pPr marL="1507864" indent="0">
              <a:buNone/>
              <a:defRPr sz="1979"/>
            </a:lvl3pPr>
            <a:lvl4pPr marL="2261796" indent="0">
              <a:buNone/>
              <a:defRPr sz="1651"/>
            </a:lvl4pPr>
            <a:lvl5pPr marL="3015729" indent="0">
              <a:buNone/>
              <a:defRPr sz="1651"/>
            </a:lvl5pPr>
            <a:lvl6pPr marL="3769662" indent="0">
              <a:buNone/>
              <a:defRPr sz="1651"/>
            </a:lvl6pPr>
            <a:lvl7pPr marL="4523593" indent="0">
              <a:buNone/>
              <a:defRPr sz="1651"/>
            </a:lvl7pPr>
            <a:lvl8pPr marL="5277526" indent="0">
              <a:buNone/>
              <a:defRPr sz="1651"/>
            </a:lvl8pPr>
            <a:lvl9pPr marL="6031458" indent="0">
              <a:buNone/>
              <a:defRPr sz="165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07/05/2024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2374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07/05/2024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8281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86995" y="602118"/>
            <a:ext cx="4334947" cy="95841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2155" y="602118"/>
            <a:ext cx="12753538" cy="95841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07/05/2024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3123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33" indent="0" algn="ctr">
              <a:buNone/>
              <a:defRPr sz="3298"/>
            </a:lvl2pPr>
            <a:lvl3pPr marL="1507864" indent="0" algn="ctr">
              <a:buNone/>
              <a:defRPr sz="2970"/>
            </a:lvl3pPr>
            <a:lvl4pPr marL="2261796" indent="0" algn="ctr">
              <a:buNone/>
              <a:defRPr sz="2638"/>
            </a:lvl4pPr>
            <a:lvl5pPr marL="3015729" indent="0" algn="ctr">
              <a:buNone/>
              <a:defRPr sz="2638"/>
            </a:lvl5pPr>
            <a:lvl6pPr marL="3769662" indent="0" algn="ctr">
              <a:buNone/>
              <a:defRPr sz="2638"/>
            </a:lvl6pPr>
            <a:lvl7pPr marL="4523593" indent="0" algn="ctr">
              <a:buNone/>
              <a:defRPr sz="2638"/>
            </a:lvl7pPr>
            <a:lvl8pPr marL="5277526" indent="0" algn="ctr">
              <a:buNone/>
              <a:defRPr sz="2638"/>
            </a:lvl8pPr>
            <a:lvl9pPr marL="6031458" indent="0" algn="ctr">
              <a:buNone/>
              <a:defRPr sz="2638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07/05/2024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6723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07/05/2024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0001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89" y="2819485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89" y="7568367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3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64" indent="0">
              <a:buNone/>
              <a:defRPr sz="2970">
                <a:solidFill>
                  <a:schemeClr val="tx1">
                    <a:tint val="75000"/>
                  </a:schemeClr>
                </a:solidFill>
              </a:defRPr>
            </a:lvl3pPr>
            <a:lvl4pPr marL="2261796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729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6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93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526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45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07/05/2024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5537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2158" y="3010591"/>
            <a:ext cx="8544243" cy="71756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7702" y="3010591"/>
            <a:ext cx="8544243" cy="71756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07/05/2024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0039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7" y="602119"/>
            <a:ext cx="17339786" cy="2185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4778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33" indent="0">
              <a:buNone/>
              <a:defRPr sz="3298" b="1"/>
            </a:lvl2pPr>
            <a:lvl3pPr marL="1507864" indent="0">
              <a:buNone/>
              <a:defRPr sz="2970" b="1"/>
            </a:lvl3pPr>
            <a:lvl4pPr marL="2261796" indent="0">
              <a:buNone/>
              <a:defRPr sz="2638" b="1"/>
            </a:lvl4pPr>
            <a:lvl5pPr marL="3015729" indent="0">
              <a:buNone/>
              <a:defRPr sz="2638" b="1"/>
            </a:lvl5pPr>
            <a:lvl6pPr marL="3769662" indent="0">
              <a:buNone/>
              <a:defRPr sz="2638" b="1"/>
            </a:lvl6pPr>
            <a:lvl7pPr marL="4523593" indent="0">
              <a:buNone/>
              <a:defRPr sz="2638" b="1"/>
            </a:lvl7pPr>
            <a:lvl8pPr marL="5277526" indent="0">
              <a:buNone/>
              <a:defRPr sz="2638" b="1"/>
            </a:lvl8pPr>
            <a:lvl9pPr marL="6031458" indent="0">
              <a:buNone/>
              <a:defRPr sz="263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4778" y="4131056"/>
            <a:ext cx="8504976" cy="60761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77704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33" indent="0">
              <a:buNone/>
              <a:defRPr sz="3298" b="1"/>
            </a:lvl2pPr>
            <a:lvl3pPr marL="1507864" indent="0">
              <a:buNone/>
              <a:defRPr sz="2970" b="1"/>
            </a:lvl3pPr>
            <a:lvl4pPr marL="2261796" indent="0">
              <a:buNone/>
              <a:defRPr sz="2638" b="1"/>
            </a:lvl4pPr>
            <a:lvl5pPr marL="3015729" indent="0">
              <a:buNone/>
              <a:defRPr sz="2638" b="1"/>
            </a:lvl5pPr>
            <a:lvl6pPr marL="3769662" indent="0">
              <a:buNone/>
              <a:defRPr sz="2638" b="1"/>
            </a:lvl6pPr>
            <a:lvl7pPr marL="4523593" indent="0">
              <a:buNone/>
              <a:defRPr sz="2638" b="1"/>
            </a:lvl7pPr>
            <a:lvl8pPr marL="5277526" indent="0">
              <a:buNone/>
              <a:defRPr sz="2638" b="1"/>
            </a:lvl8pPr>
            <a:lvl9pPr marL="6031458" indent="0">
              <a:buNone/>
              <a:defRPr sz="263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77704" y="4131056"/>
            <a:ext cx="8546861" cy="60761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07/05/2024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7963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07/05/2024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993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2157" y="3010591"/>
            <a:ext cx="8544243" cy="71756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7700" y="3010591"/>
            <a:ext cx="8544243" cy="71756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1299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07/05/2024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8642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9" y="753957"/>
            <a:ext cx="6484093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862" y="1628338"/>
            <a:ext cx="10177702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9" y="3392805"/>
            <a:ext cx="6484093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33" indent="0">
              <a:buNone/>
              <a:defRPr sz="2310"/>
            </a:lvl2pPr>
            <a:lvl3pPr marL="1507864" indent="0">
              <a:buNone/>
              <a:defRPr sz="1979"/>
            </a:lvl3pPr>
            <a:lvl4pPr marL="2261796" indent="0">
              <a:buNone/>
              <a:defRPr sz="1651"/>
            </a:lvl4pPr>
            <a:lvl5pPr marL="3015729" indent="0">
              <a:buNone/>
              <a:defRPr sz="1651"/>
            </a:lvl5pPr>
            <a:lvl6pPr marL="3769662" indent="0">
              <a:buNone/>
              <a:defRPr sz="1651"/>
            </a:lvl6pPr>
            <a:lvl7pPr marL="4523593" indent="0">
              <a:buNone/>
              <a:defRPr sz="1651"/>
            </a:lvl7pPr>
            <a:lvl8pPr marL="5277526" indent="0">
              <a:buNone/>
              <a:defRPr sz="1651"/>
            </a:lvl8pPr>
            <a:lvl9pPr marL="6031458" indent="0">
              <a:buNone/>
              <a:defRPr sz="165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07/05/2024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7586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9" y="753957"/>
            <a:ext cx="6484093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546862" y="1628338"/>
            <a:ext cx="10177702" cy="8036969"/>
          </a:xfrm>
        </p:spPr>
        <p:txBody>
          <a:bodyPr/>
          <a:lstStyle>
            <a:lvl1pPr marL="0" indent="0">
              <a:buNone/>
              <a:defRPr sz="5277"/>
            </a:lvl1pPr>
            <a:lvl2pPr marL="753933" indent="0">
              <a:buNone/>
              <a:defRPr sz="4617"/>
            </a:lvl2pPr>
            <a:lvl3pPr marL="1507864" indent="0">
              <a:buNone/>
              <a:defRPr sz="3958"/>
            </a:lvl3pPr>
            <a:lvl4pPr marL="2261796" indent="0">
              <a:buNone/>
              <a:defRPr sz="3298"/>
            </a:lvl4pPr>
            <a:lvl5pPr marL="3015729" indent="0">
              <a:buNone/>
              <a:defRPr sz="3298"/>
            </a:lvl5pPr>
            <a:lvl6pPr marL="3769662" indent="0">
              <a:buNone/>
              <a:defRPr sz="3298"/>
            </a:lvl6pPr>
            <a:lvl7pPr marL="4523593" indent="0">
              <a:buNone/>
              <a:defRPr sz="3298"/>
            </a:lvl7pPr>
            <a:lvl8pPr marL="5277526" indent="0">
              <a:buNone/>
              <a:defRPr sz="3298"/>
            </a:lvl8pPr>
            <a:lvl9pPr marL="6031458" indent="0">
              <a:buNone/>
              <a:defRPr sz="3298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9" y="3392805"/>
            <a:ext cx="6484093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33" indent="0">
              <a:buNone/>
              <a:defRPr sz="2310"/>
            </a:lvl2pPr>
            <a:lvl3pPr marL="1507864" indent="0">
              <a:buNone/>
              <a:defRPr sz="1979"/>
            </a:lvl3pPr>
            <a:lvl4pPr marL="2261796" indent="0">
              <a:buNone/>
              <a:defRPr sz="1651"/>
            </a:lvl4pPr>
            <a:lvl5pPr marL="3015729" indent="0">
              <a:buNone/>
              <a:defRPr sz="1651"/>
            </a:lvl5pPr>
            <a:lvl6pPr marL="3769662" indent="0">
              <a:buNone/>
              <a:defRPr sz="1651"/>
            </a:lvl6pPr>
            <a:lvl7pPr marL="4523593" indent="0">
              <a:buNone/>
              <a:defRPr sz="1651"/>
            </a:lvl7pPr>
            <a:lvl8pPr marL="5277526" indent="0">
              <a:buNone/>
              <a:defRPr sz="1651"/>
            </a:lvl8pPr>
            <a:lvl9pPr marL="6031458" indent="0">
              <a:buNone/>
              <a:defRPr sz="165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07/05/2024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3424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07/05/2024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3308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86995" y="602118"/>
            <a:ext cx="4334947" cy="95841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2155" y="602118"/>
            <a:ext cx="12753538" cy="95841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07/05/2024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7214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07/05/2024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1883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07/05/2024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6833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86" y="2819485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86" y="7568366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2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46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76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691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14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37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460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38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07/05/2024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6263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2157" y="3010591"/>
            <a:ext cx="8544243" cy="71756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7700" y="3010591"/>
            <a:ext cx="8544243" cy="71756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07/05/2024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2828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602119"/>
            <a:ext cx="17339786" cy="2185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4776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4776" y="4131054"/>
            <a:ext cx="8504976" cy="60761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77701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77701" y="4131054"/>
            <a:ext cx="8546861" cy="60761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07/05/2024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017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602119"/>
            <a:ext cx="17339786" cy="2185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4776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4776" y="4131054"/>
            <a:ext cx="8504976" cy="60761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77701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77701" y="4131054"/>
            <a:ext cx="8546861" cy="60761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5/7/2024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1139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07/05/2024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927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07/05/2024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0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07/05/2024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6355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 marL="0" indent="0">
              <a:buNone/>
              <a:defRPr sz="5277"/>
            </a:lvl1pPr>
            <a:lvl2pPr marL="753923" indent="0">
              <a:buNone/>
              <a:defRPr sz="4617"/>
            </a:lvl2pPr>
            <a:lvl3pPr marL="1507846" indent="0">
              <a:buNone/>
              <a:defRPr sz="3958"/>
            </a:lvl3pPr>
            <a:lvl4pPr marL="2261768" indent="0">
              <a:buNone/>
              <a:defRPr sz="3298"/>
            </a:lvl4pPr>
            <a:lvl5pPr marL="3015691" indent="0">
              <a:buNone/>
              <a:defRPr sz="3298"/>
            </a:lvl5pPr>
            <a:lvl6pPr marL="3769614" indent="0">
              <a:buNone/>
              <a:defRPr sz="3298"/>
            </a:lvl6pPr>
            <a:lvl7pPr marL="4523537" indent="0">
              <a:buNone/>
              <a:defRPr sz="3298"/>
            </a:lvl7pPr>
            <a:lvl8pPr marL="5277460" indent="0">
              <a:buNone/>
              <a:defRPr sz="3298"/>
            </a:lvl8pPr>
            <a:lvl9pPr marL="6031382" indent="0">
              <a:buNone/>
              <a:defRPr sz="3298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07/05/2024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5726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07/05/2024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3859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86996" y="602118"/>
            <a:ext cx="4334947" cy="95841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2157" y="602118"/>
            <a:ext cx="12753538" cy="95841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07/05/2024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5436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EE5F766F-0940-4468-BC45-7AF3F46D67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07/05/2024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CEBEE31B-16CF-4897-AD30-52E3670579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0211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EE5F766F-0940-4468-BC45-7AF3F46D67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07/05/2024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CEBEE31B-16CF-4897-AD30-52E3670579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1473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86" y="2819485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86" y="7568366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2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46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76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691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14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37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460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38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EE5F766F-0940-4468-BC45-7AF3F46D67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07/05/2024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CEBEE31B-16CF-4897-AD30-52E3670579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0346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2157" y="3010591"/>
            <a:ext cx="8544243" cy="71756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7700" y="3010591"/>
            <a:ext cx="8544243" cy="71756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EE5F766F-0940-4468-BC45-7AF3F46D67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07/05/2024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CEBEE31B-16CF-4897-AD30-52E3670579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027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5/7/2024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6447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602119"/>
            <a:ext cx="17339786" cy="2185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4776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4776" y="4131054"/>
            <a:ext cx="8504976" cy="60761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77701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77701" y="4131054"/>
            <a:ext cx="8546861" cy="60761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EE5F766F-0940-4468-BC45-7AF3F46D67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07/05/2024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CEBEE31B-16CF-4897-AD30-52E3670579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7082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EE5F766F-0940-4468-BC45-7AF3F46D67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07/05/2024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CEBEE31B-16CF-4897-AD30-52E3670579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6431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EE5F766F-0940-4468-BC45-7AF3F46D67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07/05/2024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CEBEE31B-16CF-4897-AD30-52E3670579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6203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EE5F766F-0940-4468-BC45-7AF3F46D67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07/05/2024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CEBEE31B-16CF-4897-AD30-52E3670579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2225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 marL="0" indent="0">
              <a:buNone/>
              <a:defRPr sz="5277"/>
            </a:lvl1pPr>
            <a:lvl2pPr marL="753923" indent="0">
              <a:buNone/>
              <a:defRPr sz="4617"/>
            </a:lvl2pPr>
            <a:lvl3pPr marL="1507846" indent="0">
              <a:buNone/>
              <a:defRPr sz="3958"/>
            </a:lvl3pPr>
            <a:lvl4pPr marL="2261768" indent="0">
              <a:buNone/>
              <a:defRPr sz="3298"/>
            </a:lvl4pPr>
            <a:lvl5pPr marL="3015691" indent="0">
              <a:buNone/>
              <a:defRPr sz="3298"/>
            </a:lvl5pPr>
            <a:lvl6pPr marL="3769614" indent="0">
              <a:buNone/>
              <a:defRPr sz="3298"/>
            </a:lvl6pPr>
            <a:lvl7pPr marL="4523537" indent="0">
              <a:buNone/>
              <a:defRPr sz="3298"/>
            </a:lvl7pPr>
            <a:lvl8pPr marL="5277460" indent="0">
              <a:buNone/>
              <a:defRPr sz="3298"/>
            </a:lvl8pPr>
            <a:lvl9pPr marL="6031382" indent="0">
              <a:buNone/>
              <a:defRPr sz="3298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EE5F766F-0940-4468-BC45-7AF3F46D67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07/05/2024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CEBEE31B-16CF-4897-AD30-52E3670579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6291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EE5F766F-0940-4468-BC45-7AF3F46D67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07/05/2024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CEBEE31B-16CF-4897-AD30-52E3670579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9844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86996" y="602118"/>
            <a:ext cx="4334947" cy="95841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2157" y="602118"/>
            <a:ext cx="12753538" cy="95841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EE5F766F-0940-4468-BC45-7AF3F46D67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07/05/2024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CEBEE31B-16CF-4897-AD30-52E3670579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89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406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5/7/2024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659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46861" y="1628338"/>
            <a:ext cx="10177701" cy="8036969"/>
          </a:xfrm>
        </p:spPr>
        <p:txBody>
          <a:bodyPr anchor="t"/>
          <a:lstStyle>
            <a:lvl1pPr marL="0" indent="0">
              <a:buNone/>
              <a:defRPr sz="5277"/>
            </a:lvl1pPr>
            <a:lvl2pPr marL="753923" indent="0">
              <a:buNone/>
              <a:defRPr sz="4617"/>
            </a:lvl2pPr>
            <a:lvl3pPr marL="1507846" indent="0">
              <a:buNone/>
              <a:defRPr sz="3958"/>
            </a:lvl3pPr>
            <a:lvl4pPr marL="2261768" indent="0">
              <a:buNone/>
              <a:defRPr sz="3298"/>
            </a:lvl4pPr>
            <a:lvl5pPr marL="3015691" indent="0">
              <a:buNone/>
              <a:defRPr sz="3298"/>
            </a:lvl5pPr>
            <a:lvl6pPr marL="3769614" indent="0">
              <a:buNone/>
              <a:defRPr sz="3298"/>
            </a:lvl6pPr>
            <a:lvl7pPr marL="4523537" indent="0">
              <a:buNone/>
              <a:defRPr sz="3298"/>
            </a:lvl7pPr>
            <a:lvl8pPr marL="5277460" indent="0">
              <a:buNone/>
              <a:defRPr sz="3298"/>
            </a:lvl8pPr>
            <a:lvl9pPr marL="6031382" indent="0">
              <a:buNone/>
              <a:defRPr sz="329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772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157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5/7/2024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431" y="-5535"/>
            <a:ext cx="20104023" cy="17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084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376961" indent="-376961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160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160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2158" y="10482095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07/05/2024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59486" y="10482095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98522" y="10482095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373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l" defTabSz="1507864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8" indent="-376968" algn="l" defTabSz="1507864" rtl="0" eaLnBrk="1" latinLnBrk="0" hangingPunct="1">
        <a:lnSpc>
          <a:spcPct val="90000"/>
        </a:lnSpc>
        <a:spcBef>
          <a:spcPts val="1651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99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32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64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4pPr>
      <a:lvl5pPr marL="3392697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5pPr>
      <a:lvl6pPr marL="4146628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6pPr>
      <a:lvl7pPr marL="4900561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7pPr>
      <a:lvl8pPr marL="5654494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8pPr>
      <a:lvl9pPr marL="6408425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1pPr>
      <a:lvl2pPr marL="753933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2pPr>
      <a:lvl3pPr marL="1507864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3pPr>
      <a:lvl4pPr marL="2261796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4pPr>
      <a:lvl5pPr marL="3015729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5pPr>
      <a:lvl6pPr marL="3769662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6pPr>
      <a:lvl7pPr marL="4523593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7pPr>
      <a:lvl8pPr marL="5277526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8pPr>
      <a:lvl9pPr marL="6031458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160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160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2158" y="10482095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07/05/2024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59486" y="10482095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98522" y="10482095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489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l" defTabSz="1507864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8" indent="-376968" algn="l" defTabSz="1507864" rtl="0" eaLnBrk="1" latinLnBrk="0" hangingPunct="1">
        <a:lnSpc>
          <a:spcPct val="90000"/>
        </a:lnSpc>
        <a:spcBef>
          <a:spcPts val="1651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99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32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64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4pPr>
      <a:lvl5pPr marL="3392697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5pPr>
      <a:lvl6pPr marL="4146628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6pPr>
      <a:lvl7pPr marL="4900561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7pPr>
      <a:lvl8pPr marL="5654494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8pPr>
      <a:lvl9pPr marL="6408425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1pPr>
      <a:lvl2pPr marL="753933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2pPr>
      <a:lvl3pPr marL="1507864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3pPr>
      <a:lvl4pPr marL="2261796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4pPr>
      <a:lvl5pPr marL="3015729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5pPr>
      <a:lvl6pPr marL="3769662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6pPr>
      <a:lvl7pPr marL="4523593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7pPr>
      <a:lvl8pPr marL="5277526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8pPr>
      <a:lvl9pPr marL="6031458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160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160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2158" y="10482095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507846"/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07/05/2024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59486" y="10482095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98522" y="10482095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507846"/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28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l" defTabSz="1507864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8" indent="-376968" algn="l" defTabSz="1507864" rtl="0" eaLnBrk="1" latinLnBrk="0" hangingPunct="1">
        <a:lnSpc>
          <a:spcPct val="90000"/>
        </a:lnSpc>
        <a:spcBef>
          <a:spcPts val="1651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99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32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64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4pPr>
      <a:lvl5pPr marL="3392697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5pPr>
      <a:lvl6pPr marL="4146628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6pPr>
      <a:lvl7pPr marL="4900561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7pPr>
      <a:lvl8pPr marL="5654494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8pPr>
      <a:lvl9pPr marL="6408425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1pPr>
      <a:lvl2pPr marL="753933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2pPr>
      <a:lvl3pPr marL="1507864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3pPr>
      <a:lvl4pPr marL="2261796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4pPr>
      <a:lvl5pPr marL="3015729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5pPr>
      <a:lvl6pPr marL="3769662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6pPr>
      <a:lvl7pPr marL="4523593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7pPr>
      <a:lvl8pPr marL="5277526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8pPr>
      <a:lvl9pPr marL="6031458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157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507846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07/05/2024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507846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021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1" indent="-376961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157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507846">
              <a:defRPr/>
            </a:pPr>
            <a:fld id="{EE5F766F-0940-4468-BC45-7AF3F46D67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07/05/2024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507846">
              <a:defRPr/>
            </a:pPr>
            <a:fld id="{CEBEE31B-16CF-4897-AD30-52E3670579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722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1" indent="-376961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065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013" t="13601" r="28344" b="5901"/>
          <a:stretch/>
        </p:blipFill>
        <p:spPr>
          <a:xfrm>
            <a:off x="4507434" y="2472036"/>
            <a:ext cx="11895964" cy="8363274"/>
          </a:xfrm>
          <a:prstGeom prst="rect">
            <a:avLst/>
          </a:prstGeom>
        </p:spPr>
      </p:pic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US" sz="8000" dirty="0" err="1"/>
              <a:t>Analysing</a:t>
            </a:r>
            <a:r>
              <a:rPr lang="en-US" sz="8000" dirty="0"/>
              <a:t> media relationships?</a:t>
            </a:r>
            <a:endParaRPr lang="en-GB" sz="80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789984" y="3062387"/>
            <a:ext cx="5541986" cy="2952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Shows the principles of a healthy relationship and could happen in real life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789984" y="7382867"/>
            <a:ext cx="5541986" cy="29523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Char char="•"/>
              <a:defRPr sz="4617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Shows the principles of a healthy relationship but would not happen in real life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1204178" y="3213806"/>
            <a:ext cx="5541986" cy="29523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Char char="•"/>
              <a:defRPr sz="4617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Shows the principles of an unhealthy relationship that could happen in real life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1229114" y="7282672"/>
            <a:ext cx="5541986" cy="29523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Char char="•"/>
              <a:defRPr sz="4617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Shows the principles of an unhealthy relationship that would not happen in real life</a:t>
            </a:r>
          </a:p>
        </p:txBody>
      </p:sp>
    </p:spTree>
    <p:extLst>
      <p:ext uri="{BB962C8B-B14F-4D97-AF65-F5344CB8AC3E}">
        <p14:creationId xmlns:p14="http://schemas.microsoft.com/office/powerpoint/2010/main" val="285314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US" sz="8000" dirty="0" err="1"/>
              <a:t>Analysing</a:t>
            </a:r>
            <a:r>
              <a:rPr lang="en-US" sz="8000" dirty="0"/>
              <a:t> media relationships?</a:t>
            </a:r>
            <a:endParaRPr lang="en-GB" sz="80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1632" y="2656687"/>
            <a:ext cx="10170191" cy="799397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You are going to complete the diagram by choosing a section for the following types of media:</a:t>
            </a:r>
          </a:p>
          <a:p>
            <a:pPr marL="914400" indent="-914400">
              <a:buAutoNum type="arabicPeriod"/>
            </a:pPr>
            <a:r>
              <a:rPr lang="en-US" dirty="0"/>
              <a:t>Disney romance film</a:t>
            </a:r>
          </a:p>
          <a:p>
            <a:pPr marL="914400" indent="-914400">
              <a:buAutoNum type="arabicPeriod"/>
            </a:pPr>
            <a:r>
              <a:rPr lang="en-US" dirty="0"/>
              <a:t>Reality TV romance competitions (Love Island, Ex on the Beach)</a:t>
            </a:r>
          </a:p>
          <a:p>
            <a:pPr marL="914400" indent="-914400">
              <a:buAutoNum type="arabicPeriod"/>
            </a:pPr>
            <a:r>
              <a:rPr lang="en-US" dirty="0"/>
              <a:t>Teen High School Dramas</a:t>
            </a:r>
          </a:p>
          <a:p>
            <a:pPr marL="914400" indent="-914400">
              <a:buAutoNum type="arabicPeriod"/>
            </a:pPr>
            <a:r>
              <a:rPr lang="en-US" dirty="0"/>
              <a:t>TV Soap Operas (</a:t>
            </a:r>
            <a:r>
              <a:rPr lang="en-US" dirty="0" err="1"/>
              <a:t>Hollyoaks</a:t>
            </a:r>
            <a:r>
              <a:rPr lang="en-US" dirty="0"/>
              <a:t>, Emmerdale)</a:t>
            </a:r>
          </a:p>
          <a:p>
            <a:pPr marL="914400" indent="-914400">
              <a:buAutoNum type="arabicPeriod"/>
            </a:pPr>
            <a:r>
              <a:rPr lang="en-US" dirty="0"/>
              <a:t>Family sit-com (Modern Family)</a:t>
            </a:r>
          </a:p>
          <a:p>
            <a:pPr marL="914400" indent="-914400">
              <a:buAutoNum type="arabicPeriod"/>
            </a:pPr>
            <a:r>
              <a:rPr lang="en-US" dirty="0"/>
              <a:t>Historical period drama (Downton Abbey, </a:t>
            </a:r>
            <a:r>
              <a:rPr lang="en-US" dirty="0" err="1"/>
              <a:t>Bridgerton</a:t>
            </a:r>
            <a:r>
              <a:rPr lang="en-US" dirty="0"/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4013" t="13601" r="28344" b="5901"/>
          <a:stretch/>
        </p:blipFill>
        <p:spPr>
          <a:xfrm>
            <a:off x="10783767" y="2254870"/>
            <a:ext cx="8712968" cy="82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27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4013" t="13601" r="28344" b="5901"/>
          <a:stretch/>
        </p:blipFill>
        <p:spPr>
          <a:xfrm>
            <a:off x="4507434" y="2472036"/>
            <a:ext cx="11895964" cy="8363274"/>
          </a:xfrm>
          <a:prstGeom prst="rect">
            <a:avLst/>
          </a:prstGeom>
        </p:spPr>
      </p:pic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US" sz="8000" dirty="0" err="1"/>
              <a:t>Analysing</a:t>
            </a:r>
            <a:r>
              <a:rPr lang="en-US" sz="8000" dirty="0"/>
              <a:t> media relationships? Example</a:t>
            </a:r>
            <a:endParaRPr lang="en-GB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013" y="7441506"/>
            <a:ext cx="4308965" cy="188557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Teen High School drama – could show healthy relationships but not in a realistic way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7316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US" sz="8000" dirty="0" err="1"/>
              <a:t>Analysing</a:t>
            </a:r>
            <a:r>
              <a:rPr lang="en-US" sz="8000" dirty="0"/>
              <a:t> media relationships?</a:t>
            </a:r>
            <a:endParaRPr lang="en-GB" sz="80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1632" y="2656687"/>
            <a:ext cx="10170191" cy="799397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Complete the diagram with the following. Be ready to share your answers with the class</a:t>
            </a:r>
          </a:p>
          <a:p>
            <a:pPr marL="914400" indent="-914400">
              <a:buAutoNum type="arabicPeriod"/>
            </a:pPr>
            <a:r>
              <a:rPr lang="en-US" dirty="0"/>
              <a:t>Disney romance film</a:t>
            </a:r>
          </a:p>
          <a:p>
            <a:pPr marL="914400" indent="-914400">
              <a:buAutoNum type="arabicPeriod"/>
            </a:pPr>
            <a:r>
              <a:rPr lang="en-US" dirty="0"/>
              <a:t>Reality TV romance competitions (Love Island, Ex on the Beach)</a:t>
            </a:r>
          </a:p>
          <a:p>
            <a:pPr marL="914400" indent="-914400">
              <a:buAutoNum type="arabicPeriod"/>
            </a:pPr>
            <a:r>
              <a:rPr lang="en-US" dirty="0"/>
              <a:t>Teen High School Dramas</a:t>
            </a:r>
          </a:p>
          <a:p>
            <a:pPr marL="914400" indent="-914400">
              <a:buAutoNum type="arabicPeriod"/>
            </a:pPr>
            <a:r>
              <a:rPr lang="en-US" dirty="0"/>
              <a:t>TV Soap Operas (</a:t>
            </a:r>
            <a:r>
              <a:rPr lang="en-US" dirty="0" err="1"/>
              <a:t>Hollyoaks</a:t>
            </a:r>
            <a:r>
              <a:rPr lang="en-US" dirty="0"/>
              <a:t>, Emmerdale)</a:t>
            </a:r>
          </a:p>
          <a:p>
            <a:pPr marL="914400" indent="-914400">
              <a:buAutoNum type="arabicPeriod"/>
            </a:pPr>
            <a:r>
              <a:rPr lang="en-US" dirty="0"/>
              <a:t>Family sit-com (Modern Family)</a:t>
            </a:r>
          </a:p>
          <a:p>
            <a:pPr marL="914400" indent="-914400">
              <a:buAutoNum type="arabicPeriod"/>
            </a:pPr>
            <a:r>
              <a:rPr lang="en-US" dirty="0"/>
              <a:t>Historical period drama (Downton Abbey, </a:t>
            </a:r>
            <a:r>
              <a:rPr lang="en-US" dirty="0" err="1"/>
              <a:t>Bridgerton</a:t>
            </a:r>
            <a:r>
              <a:rPr lang="en-US" dirty="0"/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4013" t="13601" r="28344" b="5901"/>
          <a:stretch/>
        </p:blipFill>
        <p:spPr>
          <a:xfrm>
            <a:off x="10783767" y="2254870"/>
            <a:ext cx="8712968" cy="82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417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4013" t="13601" r="28344" b="5901"/>
          <a:stretch/>
        </p:blipFill>
        <p:spPr>
          <a:xfrm>
            <a:off x="4507434" y="2472036"/>
            <a:ext cx="11895964" cy="8363274"/>
          </a:xfrm>
          <a:prstGeom prst="rect">
            <a:avLst/>
          </a:prstGeom>
        </p:spPr>
      </p:pic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US" sz="8000" dirty="0" err="1"/>
              <a:t>Analysing</a:t>
            </a:r>
            <a:r>
              <a:rPr lang="en-US" sz="8000" dirty="0"/>
              <a:t> media relationships?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1947326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US" sz="8000" dirty="0" err="1"/>
              <a:t>Analysing</a:t>
            </a:r>
            <a:r>
              <a:rPr lang="en-US" sz="8000" dirty="0"/>
              <a:t> media relationships</a:t>
            </a:r>
            <a:endParaRPr lang="en-GB" sz="80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1632" y="2656687"/>
            <a:ext cx="10170191" cy="799397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Really there are very few examples of healthy and realistic relationships in the media. This is because…</a:t>
            </a:r>
          </a:p>
          <a:p>
            <a:pPr marL="914400" indent="-914400">
              <a:buAutoNum type="arabicPeriod"/>
            </a:pPr>
            <a:r>
              <a:rPr lang="en-US" dirty="0"/>
              <a:t>They are over </a:t>
            </a:r>
            <a:r>
              <a:rPr lang="en-US" dirty="0" err="1"/>
              <a:t>dramatised</a:t>
            </a:r>
            <a:r>
              <a:rPr lang="en-US" dirty="0"/>
              <a:t> to make them interesting and exciting to watch</a:t>
            </a:r>
          </a:p>
          <a:p>
            <a:pPr marL="914400" indent="-914400">
              <a:buAutoNum type="arabicPeriod"/>
            </a:pPr>
            <a:r>
              <a:rPr lang="en-US" dirty="0"/>
              <a:t>People of reality TV </a:t>
            </a:r>
            <a:r>
              <a:rPr lang="en-US" dirty="0" err="1"/>
              <a:t>programmes</a:t>
            </a:r>
            <a:r>
              <a:rPr lang="en-US" dirty="0"/>
              <a:t> act differently because of the cameras or alternative motives (fame, winning)</a:t>
            </a:r>
          </a:p>
          <a:p>
            <a:pPr marL="914400" indent="-914400">
              <a:buAutoNum type="arabicPeriod"/>
            </a:pPr>
            <a:r>
              <a:rPr lang="en-US" dirty="0"/>
              <a:t>Relationships move on very quickly – this can give people inaccurate expectations</a:t>
            </a:r>
          </a:p>
          <a:p>
            <a:pPr marL="914400" indent="-914400">
              <a:buAutoNum type="arabicPeriod"/>
            </a:pPr>
            <a:r>
              <a:rPr lang="en-US" dirty="0" err="1"/>
              <a:t>Desensitise</a:t>
            </a:r>
            <a:r>
              <a:rPr lang="en-US" dirty="0"/>
              <a:t> issues in relationships likes arguments, multiple break ups and cheating. This can give people the impression that these issues are normal in relationships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8958" y="2356969"/>
            <a:ext cx="4278968" cy="32050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88463" y="4872621"/>
            <a:ext cx="4358254" cy="27162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06669" y="6887627"/>
            <a:ext cx="4220141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45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54" y="1996407"/>
            <a:ext cx="9312547" cy="931254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106534" y="3582623"/>
            <a:ext cx="11886981" cy="7131145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507846">
              <a:defRPr/>
            </a:pPr>
            <a:r>
              <a:rPr lang="en-US" sz="2968" dirty="0">
                <a:solidFill>
                  <a:prstClr val="black"/>
                </a:solidFill>
                <a:latin typeface="Comic Sans MS" panose="030F0702030302020204" pitchFamily="66" charset="0"/>
              </a:rPr>
              <a:t>Rules!</a:t>
            </a:r>
          </a:p>
          <a:p>
            <a:pPr algn="ctr" defTabSz="1507846">
              <a:defRPr/>
            </a:pPr>
            <a:endParaRPr lang="en-US" sz="2968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1507846">
              <a:defRPr/>
            </a:pPr>
            <a:r>
              <a:rPr lang="en-US" sz="2968" dirty="0">
                <a:solidFill>
                  <a:prstClr val="black"/>
                </a:solidFill>
                <a:latin typeface="Comic Sans MS" panose="030F0702030302020204" pitchFamily="66" charset="0"/>
              </a:rPr>
              <a:t>I will ask the question and give you some thinking time. (no more than 10 seconds)</a:t>
            </a:r>
          </a:p>
          <a:p>
            <a:pPr algn="ctr" defTabSz="1507846">
              <a:defRPr/>
            </a:pPr>
            <a:endParaRPr lang="en-US" sz="2968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1507846">
              <a:defRPr/>
            </a:pPr>
            <a:r>
              <a:rPr lang="en-US" sz="2968" dirty="0">
                <a:solidFill>
                  <a:prstClr val="black"/>
                </a:solidFill>
                <a:latin typeface="Comic Sans MS" panose="030F0702030302020204" pitchFamily="66" charset="0"/>
              </a:rPr>
              <a:t>Write the answer and turn your whiteboard over so nobody can see it.</a:t>
            </a:r>
          </a:p>
          <a:p>
            <a:pPr algn="ctr" defTabSz="1507846">
              <a:defRPr/>
            </a:pPr>
            <a:endParaRPr lang="en-US" sz="2968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1507846">
              <a:defRPr/>
            </a:pPr>
            <a:r>
              <a:rPr lang="en-US" sz="2968" dirty="0">
                <a:solidFill>
                  <a:prstClr val="black"/>
                </a:solidFill>
                <a:latin typeface="Comic Sans MS" panose="030F0702030302020204" pitchFamily="66" charset="0"/>
              </a:rPr>
              <a:t>When I am ready I will put on the 3 to 1 counter.</a:t>
            </a:r>
          </a:p>
          <a:p>
            <a:pPr algn="ctr" defTabSz="1507846">
              <a:defRPr/>
            </a:pPr>
            <a:endParaRPr lang="en-US" sz="2968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1507846">
              <a:defRPr/>
            </a:pPr>
            <a:r>
              <a:rPr lang="en-US" sz="2968" dirty="0">
                <a:solidFill>
                  <a:prstClr val="black"/>
                </a:solidFill>
                <a:latin typeface="Comic Sans MS" panose="030F0702030302020204" pitchFamily="66" charset="0"/>
              </a:rPr>
              <a:t>When ‘Show me’ appears on the board you must hold up your whiteboard (even if you don’t know the answer and there is nothing on your board)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106534" y="3510938"/>
            <a:ext cx="11886981" cy="7131145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507846">
              <a:defRPr/>
            </a:pPr>
            <a:r>
              <a:rPr lang="en-US" sz="15830" dirty="0">
                <a:solidFill>
                  <a:prstClr val="black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106534" y="3582623"/>
            <a:ext cx="11886981" cy="7131145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507846">
              <a:defRPr/>
            </a:pPr>
            <a:r>
              <a:rPr lang="en-US" sz="15830" dirty="0">
                <a:solidFill>
                  <a:prstClr val="black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106534" y="3582623"/>
            <a:ext cx="11886981" cy="7131145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507846">
              <a:defRPr/>
            </a:pPr>
            <a:r>
              <a:rPr lang="en-US" sz="15830" dirty="0">
                <a:solidFill>
                  <a:prstClr val="black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106534" y="3582622"/>
            <a:ext cx="11886981" cy="7131145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507846">
              <a:defRPr/>
            </a:pPr>
            <a:r>
              <a:rPr lang="en-US" sz="7915" dirty="0">
                <a:solidFill>
                  <a:prstClr val="black"/>
                </a:solidFill>
                <a:latin typeface="Comic Sans MS" panose="030F0702030302020204" pitchFamily="66" charset="0"/>
              </a:rPr>
              <a:t>Show me! </a:t>
            </a:r>
          </a:p>
          <a:p>
            <a:pPr algn="ctr" defTabSz="1507846">
              <a:defRPr/>
            </a:pPr>
            <a:r>
              <a:rPr lang="en-US" sz="5277" dirty="0">
                <a:solidFill>
                  <a:prstClr val="black"/>
                </a:solidFill>
                <a:latin typeface="Comic Sans MS" panose="030F0702030302020204" pitchFamily="66" charset="0"/>
              </a:rPr>
              <a:t>(even if your whiteboard is blank)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GB" sz="8000" b="1" dirty="0"/>
              <a:t>Myth vs Reality – whiteboard activity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54" y="1996407"/>
            <a:ext cx="9312547" cy="931254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GB" sz="8000" b="1" dirty="0"/>
              <a:t>Knowledge Check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1631" y="2941638"/>
            <a:ext cx="18762609" cy="8041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Give an example of a characteristic found in healthy relationships</a:t>
            </a:r>
          </a:p>
          <a:p>
            <a:pPr marL="0" lvl="0" indent="0">
              <a:buNone/>
            </a:pPr>
            <a:endParaRPr lang="en-US" sz="4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endParaRPr lang="en-US" sz="4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64600" y="5654675"/>
            <a:ext cx="18876669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Char char="•"/>
              <a:defRPr sz="46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FF0000"/>
                </a:solidFill>
              </a:rPr>
              <a:t>Communication, respect, trust, equality</a:t>
            </a:r>
          </a:p>
        </p:txBody>
      </p:sp>
    </p:spTree>
    <p:extLst>
      <p:ext uri="{BB962C8B-B14F-4D97-AF65-F5344CB8AC3E}">
        <p14:creationId xmlns:p14="http://schemas.microsoft.com/office/powerpoint/2010/main" val="163067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54" y="1996407"/>
            <a:ext cx="9312547" cy="931254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GB" sz="8000" b="1" dirty="0"/>
              <a:t>Knowledge Check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1631" y="2941638"/>
            <a:ext cx="18762609" cy="8041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media always portrays healthy and realistic relationships</a:t>
            </a:r>
          </a:p>
          <a:p>
            <a:pPr marL="0" lvl="0" indent="0">
              <a:buNone/>
            </a:pPr>
            <a:endParaRPr lang="en-US" sz="4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– True</a:t>
            </a:r>
          </a:p>
          <a:p>
            <a:pPr marL="0" lvl="0" indent="0">
              <a:buNone/>
            </a:pPr>
            <a:endParaRPr lang="en-US" sz="4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 – False</a:t>
            </a:r>
          </a:p>
          <a:p>
            <a:pPr marL="0" lvl="0" indent="0">
              <a:buNone/>
            </a:pPr>
            <a:endParaRPr lang="en-US" sz="4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2" descr="500+ Free Tick &amp; Check Images - Pixab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322" y="6230861"/>
            <a:ext cx="910504" cy="84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03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54" y="1996407"/>
            <a:ext cx="9312547" cy="931254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GB" sz="8000" b="1" dirty="0"/>
              <a:t>Knowledge Check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1631" y="2941638"/>
            <a:ext cx="18762609" cy="8041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Give a reason why relationships shown in the media are not always realistic</a:t>
            </a:r>
          </a:p>
          <a:p>
            <a:pPr marL="0" lvl="0" indent="0">
              <a:buNone/>
            </a:pPr>
            <a:endParaRPr lang="en-US" sz="4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endParaRPr lang="en-US" sz="4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21631" y="4996496"/>
            <a:ext cx="18876669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Char char="•"/>
              <a:defRPr sz="46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FF0000"/>
                </a:solidFill>
              </a:rPr>
              <a:t>Over </a:t>
            </a:r>
            <a:r>
              <a:rPr lang="en-US" dirty="0" err="1">
                <a:solidFill>
                  <a:srgbClr val="FF0000"/>
                </a:solidFill>
              </a:rPr>
              <a:t>dramatised</a:t>
            </a:r>
            <a:r>
              <a:rPr lang="en-US" dirty="0">
                <a:solidFill>
                  <a:srgbClr val="FF0000"/>
                </a:solidFill>
              </a:rPr>
              <a:t>, people acting differently in front of cameras, how quickly relationships develop, </a:t>
            </a:r>
            <a:r>
              <a:rPr lang="en-US" dirty="0" err="1">
                <a:solidFill>
                  <a:srgbClr val="FF0000"/>
                </a:solidFill>
              </a:rPr>
              <a:t>desensitise</a:t>
            </a:r>
            <a:r>
              <a:rPr lang="en-US" dirty="0">
                <a:solidFill>
                  <a:srgbClr val="FF0000"/>
                </a:solidFill>
              </a:rPr>
              <a:t> issues in relationships</a:t>
            </a:r>
          </a:p>
        </p:txBody>
      </p:sp>
    </p:spTree>
    <p:extLst>
      <p:ext uri="{BB962C8B-B14F-4D97-AF65-F5344CB8AC3E}">
        <p14:creationId xmlns:p14="http://schemas.microsoft.com/office/powerpoint/2010/main" val="10930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" y="-14593"/>
            <a:ext cx="20104097" cy="1612956"/>
            <a:chOff x="2" y="1383733"/>
            <a:chExt cx="12191998" cy="762000"/>
          </a:xfrm>
        </p:grpSpPr>
        <p:sp>
          <p:nvSpPr>
            <p:cNvPr id="15" name="Rectangle 14"/>
            <p:cNvSpPr/>
            <p:nvPr/>
          </p:nvSpPr>
          <p:spPr>
            <a:xfrm>
              <a:off x="2" y="1383733"/>
              <a:ext cx="12191998" cy="762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507864">
                <a:defRPr/>
              </a:pPr>
              <a:endParaRPr lang="en-US" sz="297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91236" y="1535991"/>
              <a:ext cx="8248524" cy="379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507864">
                <a:defRPr/>
              </a:pPr>
              <a:r>
                <a:rPr lang="en-US" sz="4617" b="1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Write the date: </a:t>
              </a:r>
              <a:fld id="{E9B3C7B6-A1A6-4450-882E-8E81154708EB}" type="datetime4">
                <a:rPr lang="en-GB" sz="4617" b="1">
                  <a:solidFill>
                    <a:prstClr val="black"/>
                  </a:solidFill>
                  <a:latin typeface="Franklin Gothic Book" panose="020B0503020102020204" pitchFamily="34" charset="0"/>
                </a:rPr>
                <a:pPr defTabSz="1507864">
                  <a:defRPr/>
                </a:pPr>
                <a:t>07 May 2024</a:t>
              </a:fld>
              <a:r>
                <a:rPr lang="en-US" sz="4617" b="1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 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7764" y="1552802"/>
              <a:ext cx="473472" cy="473472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5" y="1592694"/>
            <a:ext cx="20104097" cy="1708831"/>
            <a:chOff x="1" y="2129870"/>
            <a:chExt cx="12191999" cy="762000"/>
          </a:xfrm>
        </p:grpSpPr>
        <p:sp>
          <p:nvSpPr>
            <p:cNvPr id="24" name="Rectangle 23"/>
            <p:cNvSpPr/>
            <p:nvPr/>
          </p:nvSpPr>
          <p:spPr>
            <a:xfrm>
              <a:off x="1" y="2129870"/>
              <a:ext cx="12191999" cy="762000"/>
            </a:xfrm>
            <a:prstGeom prst="rect">
              <a:avLst/>
            </a:prstGeom>
            <a:gradFill rotWithShape="1">
              <a:gsLst>
                <a:gs pos="0">
                  <a:srgbClr val="4472C4">
                    <a:lumMod val="110000"/>
                    <a:satMod val="105000"/>
                    <a:tint val="67000"/>
                  </a:srgbClr>
                </a:gs>
                <a:gs pos="50000">
                  <a:srgbClr val="4472C4">
                    <a:lumMod val="105000"/>
                    <a:satMod val="103000"/>
                    <a:tint val="73000"/>
                  </a:srgbClr>
                </a:gs>
                <a:gs pos="100000">
                  <a:srgbClr val="4472C4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507864">
                <a:defRPr/>
              </a:pPr>
              <a:endParaRPr lang="en-US" sz="2970" kern="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1695" y="2272505"/>
              <a:ext cx="476730" cy="47673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08423" y="2272505"/>
              <a:ext cx="10160134" cy="358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507864">
                <a:defRPr/>
              </a:pPr>
              <a:r>
                <a:rPr lang="en-US" sz="4617" b="1" kern="0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Write the title: What is the impact of pornography on relationship</a:t>
              </a:r>
              <a:endParaRPr lang="en-US" sz="4617" kern="0" dirty="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0" y="3332127"/>
            <a:ext cx="20104100" cy="1605558"/>
            <a:chOff x="0" y="2892959"/>
            <a:chExt cx="12192000" cy="687224"/>
          </a:xfrm>
        </p:grpSpPr>
        <p:sp>
          <p:nvSpPr>
            <p:cNvPr id="28" name="Rectangle 27"/>
            <p:cNvSpPr/>
            <p:nvPr/>
          </p:nvSpPr>
          <p:spPr>
            <a:xfrm>
              <a:off x="0" y="2892959"/>
              <a:ext cx="12192000" cy="687224"/>
            </a:xfrm>
            <a:prstGeom prst="rect">
              <a:avLst/>
            </a:prstGeom>
            <a:gradFill rotWithShape="1">
              <a:gsLst>
                <a:gs pos="0">
                  <a:srgbClr val="70AD47">
                    <a:lumMod val="110000"/>
                    <a:satMod val="105000"/>
                    <a:tint val="67000"/>
                  </a:srgbClr>
                </a:gs>
                <a:gs pos="50000">
                  <a:srgbClr val="70AD47">
                    <a:lumMod val="105000"/>
                    <a:satMod val="103000"/>
                    <a:tint val="73000"/>
                  </a:srgbClr>
                </a:gs>
                <a:gs pos="100000">
                  <a:srgbClr val="70AD47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507864">
                <a:defRPr/>
              </a:pPr>
              <a:endParaRPr lang="en-US" sz="2970" kern="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52956" y="2986304"/>
              <a:ext cx="8248524" cy="343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507864">
                <a:defRPr/>
              </a:pPr>
              <a:r>
                <a:rPr lang="en-US" sz="4617" b="1" kern="0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Underline both!</a:t>
              </a: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2245" y="2986304"/>
              <a:ext cx="500534" cy="500534"/>
            </a:xfrm>
            <a:prstGeom prst="rect">
              <a:avLst/>
            </a:prstGeom>
          </p:spPr>
        </p:pic>
      </p:grpSp>
      <p:sp>
        <p:nvSpPr>
          <p:cNvPr id="31" name="Rectangle 30"/>
          <p:cNvSpPr/>
          <p:nvPr/>
        </p:nvSpPr>
        <p:spPr>
          <a:xfrm>
            <a:off x="0" y="4934466"/>
            <a:ext cx="20104097" cy="6374487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507864">
              <a:defRPr/>
            </a:pPr>
            <a:endParaRPr lang="en-US" sz="2970" kern="0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894" y="5002328"/>
            <a:ext cx="799702" cy="104909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143522" y="5034741"/>
            <a:ext cx="19060674" cy="5776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07864">
              <a:defRPr/>
            </a:pPr>
            <a:r>
              <a:rPr lang="en-US" sz="4617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Complete the do now task:</a:t>
            </a:r>
          </a:p>
          <a:p>
            <a:pPr defTabSz="1507864">
              <a:defRPr/>
            </a:pPr>
            <a:endParaRPr lang="en-US" sz="4617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defTabSz="1507864">
              <a:defRPr/>
            </a:pPr>
            <a:endParaRPr lang="en-US" sz="3958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742950" indent="-742950" defTabSz="1507864">
              <a:buAutoNum type="arabicPeriod"/>
              <a:defRPr/>
            </a:pPr>
            <a:r>
              <a:rPr lang="en-US" sz="3958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True or False – it is illegal for under 18’s to be shown pornography by an adult</a:t>
            </a:r>
          </a:p>
          <a:p>
            <a:pPr marL="742950" indent="-742950" defTabSz="1507864">
              <a:buAutoNum type="arabicPeriod"/>
              <a:defRPr/>
            </a:pPr>
            <a:endParaRPr lang="en-US" sz="3958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defTabSz="1507864">
              <a:defRPr/>
            </a:pPr>
            <a:r>
              <a:rPr lang="en-US" sz="3958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2. True or False – STIs cannot be transmitted through unprotected sex</a:t>
            </a:r>
          </a:p>
          <a:p>
            <a:pPr defTabSz="1507864">
              <a:defRPr/>
            </a:pPr>
            <a:endParaRPr lang="en-US" sz="3958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defTabSz="1507864">
              <a:defRPr/>
            </a:pPr>
            <a:r>
              <a:rPr lang="en-US" sz="3958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3. Give an example of body language that shows consent has not been given</a:t>
            </a:r>
          </a:p>
          <a:p>
            <a:pPr defTabSz="1507864">
              <a:defRPr/>
            </a:pPr>
            <a:endParaRPr lang="en-US" sz="3958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15266" y="9474953"/>
            <a:ext cx="18209430" cy="1096725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1507864">
              <a:defRPr/>
            </a:pPr>
            <a:r>
              <a:rPr lang="en-US" sz="3958" b="1" kern="0" dirty="0">
                <a:solidFill>
                  <a:prstClr val="white"/>
                </a:solidFill>
                <a:latin typeface="Calibri" panose="020F0502020204030204"/>
              </a:rPr>
              <a:t>Avoiding eye contact, being rigid/tense or emotional, silent/stillness, flinches when another person goes near them</a:t>
            </a:r>
            <a:endParaRPr lang="en-GB" sz="3958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55945" y="6692766"/>
            <a:ext cx="17863451" cy="1239006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1507864">
              <a:defRPr/>
            </a:pPr>
            <a:r>
              <a:rPr lang="en-US" sz="3958" b="1" kern="0" dirty="0">
                <a:solidFill>
                  <a:prstClr val="white"/>
                </a:solidFill>
                <a:latin typeface="Calibri" panose="020F0502020204030204"/>
              </a:rPr>
              <a:t>True</a:t>
            </a:r>
            <a:endParaRPr lang="en-GB" sz="3958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15266" y="8121709"/>
            <a:ext cx="17854573" cy="1096389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1507864">
              <a:defRPr/>
            </a:pPr>
            <a:r>
              <a:rPr lang="en-US" sz="3958" b="1" kern="0" dirty="0">
                <a:solidFill>
                  <a:prstClr val="white"/>
                </a:solidFill>
                <a:latin typeface="Calibri" panose="020F0502020204030204"/>
              </a:rPr>
              <a:t>False – having unprotected sex increases the risk of transmitting STIs</a:t>
            </a:r>
            <a:endParaRPr lang="en-GB" sz="3958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7" name="Picture 10" descr="Image result for cartoon ruler transparent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441" y="3544142"/>
            <a:ext cx="1199906" cy="257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llustration of Emoticon smiley making silence sign. Download a Free  Preview or High Quality Adobe Illustra… | Animated smiley faces, Funny emoji,  Funny emoji faces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5829" l="0" r="100000"/>
                    </a14:imgEffect>
                    <a14:imgEffect>
                      <a14:saturation sat="1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773"/>
          <a:stretch/>
        </p:blipFill>
        <p:spPr bwMode="auto">
          <a:xfrm>
            <a:off x="18006177" y="5034740"/>
            <a:ext cx="1839375" cy="236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 descr="100,000 Quiet Vector Images | Depositphotos"/>
          <p:cNvSpPr>
            <a:spLocks noChangeAspect="1" noChangeArrowheads="1"/>
          </p:cNvSpPr>
          <p:nvPr/>
        </p:nvSpPr>
        <p:spPr bwMode="auto">
          <a:xfrm>
            <a:off x="256536" y="-237815"/>
            <a:ext cx="502603" cy="50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50781" tIns="75392" rIns="150781" bIns="75392" numCol="1" anchor="t" anchorCtr="0" compatLnSpc="1">
            <a:prstTxWarp prst="textNoShape">
              <a:avLst/>
            </a:prstTxWarp>
          </a:bodyPr>
          <a:lstStyle/>
          <a:p>
            <a:pPr defTabSz="1507864">
              <a:defRPr/>
            </a:pPr>
            <a:endParaRPr lang="en-GB" sz="2970">
              <a:solidFill>
                <a:prstClr val="black"/>
              </a:solidFill>
              <a:latin typeface="Comic Sans MS"/>
            </a:endParaRPr>
          </a:p>
        </p:txBody>
      </p:sp>
      <p:pic>
        <p:nvPicPr>
          <p:cNvPr id="1032" name="Picture 8" descr="red pen cartoon vector object 4557709 Vector Art at Vecteez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7939">
            <a:off x="17822170" y="7516144"/>
            <a:ext cx="2605052" cy="260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630" y="84020"/>
            <a:ext cx="10381918" cy="153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39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US" sz="8000" dirty="0"/>
              <a:t>Relationship Myths in the media</a:t>
            </a:r>
            <a:endParaRPr lang="en-GB" sz="80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1632" y="2656687"/>
            <a:ext cx="10170191" cy="79939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Watching, and believe what is portrayed in the media can encourage people to believe some myths about relationships.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8958" y="2356969"/>
            <a:ext cx="4278968" cy="32050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88463" y="4872621"/>
            <a:ext cx="4358254" cy="27162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06669" y="6887627"/>
            <a:ext cx="4220141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36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US" sz="8000" dirty="0"/>
              <a:t>Relationship Myths in the media</a:t>
            </a:r>
            <a:endParaRPr lang="en-GB" sz="80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1632" y="2656687"/>
            <a:ext cx="10170191" cy="799397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Common myths are:</a:t>
            </a:r>
          </a:p>
          <a:p>
            <a:pPr marL="0" indent="0">
              <a:buNone/>
            </a:pPr>
            <a:endParaRPr lang="en-US" dirty="0"/>
          </a:p>
          <a:p>
            <a:pPr marL="914400" indent="-914400">
              <a:buAutoNum type="arabicPeriod"/>
            </a:pPr>
            <a:r>
              <a:rPr lang="en-US" dirty="0"/>
              <a:t>It is typical to fall in love at first sight</a:t>
            </a:r>
          </a:p>
          <a:p>
            <a:pPr marL="914400" indent="-914400">
              <a:buAutoNum type="arabicPeriod"/>
            </a:pPr>
            <a:r>
              <a:rPr lang="en-US" dirty="0"/>
              <a:t>Characters who fall in love start of hating each other</a:t>
            </a:r>
          </a:p>
          <a:p>
            <a:pPr marL="914400" indent="-914400">
              <a:buAutoNum type="arabicPeriod"/>
            </a:pPr>
            <a:r>
              <a:rPr lang="en-US" dirty="0"/>
              <a:t>Most relationships involve dramatic arguments where lots of friends get involved</a:t>
            </a:r>
          </a:p>
          <a:p>
            <a:pPr marL="914400" indent="-914400">
              <a:buAutoNum type="arabicPeriod"/>
            </a:pPr>
            <a:r>
              <a:rPr lang="en-US" dirty="0"/>
              <a:t>Grand, romantic gestures help to win over someone who is not interested</a:t>
            </a:r>
          </a:p>
          <a:p>
            <a:pPr marL="914400" indent="-914400">
              <a:buAutoNum type="arabicPeriod"/>
            </a:pPr>
            <a:r>
              <a:rPr lang="en-US" dirty="0"/>
              <a:t>Most relationships include lots of break up and getting back to together several times</a:t>
            </a:r>
          </a:p>
          <a:p>
            <a:pPr marL="914400" indent="-914400">
              <a:buAutoNum type="arabicPeriod"/>
            </a:pPr>
            <a:r>
              <a:rPr lang="en-US" dirty="0"/>
              <a:t>Kissing usually leads to other sexual </a:t>
            </a:r>
            <a:r>
              <a:rPr lang="en-US" dirty="0" err="1"/>
              <a:t>behaviour</a:t>
            </a:r>
            <a:r>
              <a:rPr lang="en-US" dirty="0"/>
              <a:t> very quickly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8958" y="2356969"/>
            <a:ext cx="4278968" cy="32050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88463" y="4872621"/>
            <a:ext cx="4358254" cy="27162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06669" y="6887627"/>
            <a:ext cx="4220141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34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US" sz="8000" dirty="0"/>
              <a:t>Relationship Myths in the media - task</a:t>
            </a:r>
            <a:endParaRPr lang="en-GB" sz="80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1632" y="2656687"/>
            <a:ext cx="10170191" cy="799397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Common myths are:</a:t>
            </a:r>
          </a:p>
          <a:p>
            <a:pPr marL="0" indent="0">
              <a:buNone/>
            </a:pPr>
            <a:endParaRPr lang="en-US" dirty="0"/>
          </a:p>
          <a:p>
            <a:pPr marL="914400" indent="-914400">
              <a:buAutoNum type="arabicPeriod"/>
            </a:pPr>
            <a:r>
              <a:rPr lang="en-US" dirty="0"/>
              <a:t>It is typical to fall in love at first sight</a:t>
            </a:r>
          </a:p>
          <a:p>
            <a:pPr marL="914400" indent="-914400">
              <a:buAutoNum type="arabicPeriod"/>
            </a:pPr>
            <a:r>
              <a:rPr lang="en-US" dirty="0"/>
              <a:t>Characters who fall in love start of hating each other</a:t>
            </a:r>
          </a:p>
          <a:p>
            <a:pPr marL="914400" indent="-914400">
              <a:buAutoNum type="arabicPeriod"/>
            </a:pPr>
            <a:r>
              <a:rPr lang="en-US" dirty="0"/>
              <a:t>Most relationships involve dramatic arguments where lots of friends get involved</a:t>
            </a:r>
          </a:p>
          <a:p>
            <a:pPr marL="914400" indent="-914400">
              <a:buAutoNum type="arabicPeriod"/>
            </a:pPr>
            <a:r>
              <a:rPr lang="en-US" dirty="0"/>
              <a:t>Grand, romantic gestures help to win over someone who is not interested</a:t>
            </a:r>
          </a:p>
          <a:p>
            <a:pPr marL="914400" indent="-914400">
              <a:buAutoNum type="arabicPeriod"/>
            </a:pPr>
            <a:r>
              <a:rPr lang="en-US" dirty="0"/>
              <a:t>Most relationships include lots of break up and getting back to together several times</a:t>
            </a:r>
          </a:p>
          <a:p>
            <a:pPr marL="914400" indent="-914400">
              <a:buAutoNum type="arabicPeriod"/>
            </a:pPr>
            <a:r>
              <a:rPr lang="en-US" dirty="0"/>
              <a:t>Kissing usually leads to other sexual </a:t>
            </a:r>
            <a:r>
              <a:rPr lang="en-US" dirty="0" err="1"/>
              <a:t>behaviour</a:t>
            </a:r>
            <a:r>
              <a:rPr lang="en-US" dirty="0"/>
              <a:t> very quickly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0791823" y="2941638"/>
            <a:ext cx="9131300" cy="7993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Char char="•"/>
              <a:defRPr sz="4617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Task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Working with a partner, in your books you are going to choose 2 myths and answer the following question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“How is likely to be different in real life healthy relationships?</a:t>
            </a:r>
          </a:p>
        </p:txBody>
      </p:sp>
    </p:spTree>
    <p:extLst>
      <p:ext uri="{BB962C8B-B14F-4D97-AF65-F5344CB8AC3E}">
        <p14:creationId xmlns:p14="http://schemas.microsoft.com/office/powerpoint/2010/main" val="14930987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US" sz="8000" dirty="0"/>
              <a:t>Relationship Myths in the media - task</a:t>
            </a:r>
            <a:endParaRPr lang="en-GB" sz="80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1632" y="2656687"/>
            <a:ext cx="10170191" cy="799397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Common myths are:</a:t>
            </a:r>
          </a:p>
          <a:p>
            <a:pPr marL="0" indent="0">
              <a:buNone/>
            </a:pPr>
            <a:endParaRPr lang="en-US" dirty="0"/>
          </a:p>
          <a:p>
            <a:pPr marL="914400" indent="-914400">
              <a:buAutoNum type="arabicPeriod"/>
            </a:pPr>
            <a:r>
              <a:rPr lang="en-US" dirty="0"/>
              <a:t>It is typical to fall in love at first sight</a:t>
            </a:r>
          </a:p>
          <a:p>
            <a:pPr marL="914400" indent="-914400">
              <a:buAutoNum type="arabicPeriod"/>
            </a:pPr>
            <a:r>
              <a:rPr lang="en-US" dirty="0"/>
              <a:t>Characters who fall in love start of hating each other</a:t>
            </a:r>
          </a:p>
          <a:p>
            <a:pPr marL="914400" indent="-914400">
              <a:buAutoNum type="arabicPeriod"/>
            </a:pPr>
            <a:r>
              <a:rPr lang="en-US" dirty="0"/>
              <a:t>Most relationships involve dramatic arguments where lots of friends get involved</a:t>
            </a:r>
          </a:p>
          <a:p>
            <a:pPr marL="914400" indent="-914400">
              <a:buAutoNum type="arabicPeriod"/>
            </a:pPr>
            <a:r>
              <a:rPr lang="en-US" dirty="0"/>
              <a:t>Grand, romantic gestures help to win over someone who is not interested</a:t>
            </a:r>
          </a:p>
          <a:p>
            <a:pPr marL="914400" indent="-914400">
              <a:buAutoNum type="arabicPeriod"/>
            </a:pPr>
            <a:r>
              <a:rPr lang="en-US" dirty="0"/>
              <a:t>Most relationships include lots of break up and getting back to together several times</a:t>
            </a:r>
          </a:p>
          <a:p>
            <a:pPr marL="914400" indent="-914400">
              <a:buAutoNum type="arabicPeriod"/>
            </a:pPr>
            <a:r>
              <a:rPr lang="en-US" dirty="0"/>
              <a:t>Kissing usually leads to other sexual </a:t>
            </a:r>
            <a:r>
              <a:rPr lang="en-US" dirty="0" err="1"/>
              <a:t>behaviour</a:t>
            </a:r>
            <a:r>
              <a:rPr lang="en-US" dirty="0"/>
              <a:t> very quickly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0791823" y="2941638"/>
            <a:ext cx="9131300" cy="7993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Char char="•"/>
              <a:defRPr sz="4617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Example answer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 have chosen the myth that it is typical to fall in love at first sight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In a real life relationship many people get to know each other before deciding if they love the other person. It does not happen when they first set eyes on each other.</a:t>
            </a:r>
          </a:p>
        </p:txBody>
      </p:sp>
    </p:spTree>
    <p:extLst>
      <p:ext uri="{BB962C8B-B14F-4D97-AF65-F5344CB8AC3E}">
        <p14:creationId xmlns:p14="http://schemas.microsoft.com/office/powerpoint/2010/main" val="41861922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US" sz="8000" dirty="0"/>
              <a:t>Relationship Myths in the media - task</a:t>
            </a:r>
            <a:endParaRPr lang="en-GB" sz="80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1632" y="2656687"/>
            <a:ext cx="10170191" cy="799397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Common myths are:</a:t>
            </a:r>
          </a:p>
          <a:p>
            <a:pPr marL="0" indent="0">
              <a:buNone/>
            </a:pPr>
            <a:endParaRPr lang="en-US" dirty="0"/>
          </a:p>
          <a:p>
            <a:pPr marL="914400" indent="-914400">
              <a:buAutoNum type="arabicPeriod"/>
            </a:pPr>
            <a:r>
              <a:rPr lang="en-US" dirty="0"/>
              <a:t>It is typical to fall in love at first sight</a:t>
            </a:r>
          </a:p>
          <a:p>
            <a:pPr marL="914400" indent="-914400">
              <a:buAutoNum type="arabicPeriod"/>
            </a:pPr>
            <a:r>
              <a:rPr lang="en-US" dirty="0"/>
              <a:t>Characters who fall in love start of hating each other</a:t>
            </a:r>
          </a:p>
          <a:p>
            <a:pPr marL="914400" indent="-914400">
              <a:buAutoNum type="arabicPeriod"/>
            </a:pPr>
            <a:r>
              <a:rPr lang="en-US" dirty="0"/>
              <a:t>Most relationships involve dramatic arguments where lots of friends get involved</a:t>
            </a:r>
          </a:p>
          <a:p>
            <a:pPr marL="914400" indent="-914400">
              <a:buAutoNum type="arabicPeriod"/>
            </a:pPr>
            <a:r>
              <a:rPr lang="en-US" dirty="0"/>
              <a:t>Grand, romantic gestures help to win over someone who is not interested</a:t>
            </a:r>
          </a:p>
          <a:p>
            <a:pPr marL="914400" indent="-914400">
              <a:buAutoNum type="arabicPeriod"/>
            </a:pPr>
            <a:r>
              <a:rPr lang="en-US" dirty="0"/>
              <a:t>Most relationships include lots of break up and getting back to together several times</a:t>
            </a:r>
          </a:p>
          <a:p>
            <a:pPr marL="914400" indent="-914400">
              <a:buAutoNum type="arabicPeriod"/>
            </a:pPr>
            <a:r>
              <a:rPr lang="en-US" dirty="0"/>
              <a:t>Kissing usually leads to other sexual </a:t>
            </a:r>
            <a:r>
              <a:rPr lang="en-US" dirty="0" err="1"/>
              <a:t>behaviour</a:t>
            </a:r>
            <a:r>
              <a:rPr lang="en-US" dirty="0"/>
              <a:t> very quickly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0791823" y="2941638"/>
            <a:ext cx="9131300" cy="7993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Char char="•"/>
              <a:defRPr sz="4617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Task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Choose 2 myths and complete the following sentences in your books.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914400" indent="-914400">
              <a:buFont typeface="Arial" panose="020B0604020202020204" pitchFamily="34" charset="0"/>
              <a:buAutoNum type="arabicPeriod"/>
            </a:pPr>
            <a:r>
              <a:rPr lang="en-US" dirty="0"/>
              <a:t>The myth I have chosen is…</a:t>
            </a:r>
          </a:p>
          <a:p>
            <a:pPr marL="914400" indent="-914400">
              <a:buFont typeface="Arial" panose="020B0604020202020204" pitchFamily="34" charset="0"/>
              <a:buAutoNum type="arabicPeriod"/>
            </a:pPr>
            <a:r>
              <a:rPr lang="en-US" dirty="0"/>
              <a:t>In a real life relationship…</a:t>
            </a:r>
          </a:p>
          <a:p>
            <a:pPr marL="914400" indent="-914400">
              <a:buFont typeface="Arial" panose="020B0604020202020204" pitchFamily="34" charset="0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Be ready to share your answers with the class</a:t>
            </a:r>
          </a:p>
        </p:txBody>
      </p:sp>
    </p:spTree>
    <p:extLst>
      <p:ext uri="{BB962C8B-B14F-4D97-AF65-F5344CB8AC3E}">
        <p14:creationId xmlns:p14="http://schemas.microsoft.com/office/powerpoint/2010/main" val="33825891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/>
          </a:bodyPr>
          <a:lstStyle/>
          <a:p>
            <a:r>
              <a:rPr lang="en-GB" sz="8000" dirty="0"/>
              <a:t>Reflection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634304" y="3566443"/>
            <a:ext cx="19049352" cy="6714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Go back and look at the quiz you completed at the start of the lesson.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Answer the questions again in </a:t>
            </a:r>
            <a:r>
              <a:rPr lang="en-US" b="1" dirty="0">
                <a:solidFill>
                  <a:srgbClr val="FF0000"/>
                </a:solidFill>
              </a:rPr>
              <a:t>red pen.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Have some of your answers changed? Why have they changed?</a:t>
            </a:r>
          </a:p>
        </p:txBody>
      </p:sp>
    </p:spTree>
    <p:extLst>
      <p:ext uri="{BB962C8B-B14F-4D97-AF65-F5344CB8AC3E}">
        <p14:creationId xmlns:p14="http://schemas.microsoft.com/office/powerpoint/2010/main" val="19023664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597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29" y="4391556"/>
            <a:ext cx="19107819" cy="230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94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63060" y="113523"/>
            <a:ext cx="10743278" cy="2122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596" u="sng" dirty="0">
                <a:latin typeface="Comic Sans MS" panose="030F0702030302020204" pitchFamily="66" charset="0"/>
              </a:rPr>
              <a:t>Secure your relationships: Learning Journey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63060" y="2625059"/>
            <a:ext cx="2384644" cy="1662335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309" dirty="0">
                <a:solidFill>
                  <a:prstClr val="black"/>
                </a:solidFill>
                <a:latin typeface="Comic Sans MS" panose="030F0702030302020204" pitchFamily="66" charset="0"/>
              </a:rPr>
              <a:t>What is consent?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07E73F21-BD7F-E769-B703-F6FC05FC3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3018957" y="2625059"/>
            <a:ext cx="2384644" cy="1662335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309" dirty="0">
                <a:solidFill>
                  <a:prstClr val="black"/>
                </a:solidFill>
                <a:latin typeface="Comic Sans MS" panose="030F0702030302020204" pitchFamily="66" charset="0"/>
              </a:rPr>
              <a:t>What are STIs?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874854" y="2625177"/>
            <a:ext cx="2384644" cy="1662335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309" dirty="0">
                <a:solidFill>
                  <a:prstClr val="black"/>
                </a:solidFill>
                <a:latin typeface="Comic Sans MS" panose="030F0702030302020204" pitchFamily="66" charset="0"/>
              </a:rPr>
              <a:t>What is the impact of pornography on relationships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719635" y="2616897"/>
            <a:ext cx="2384644" cy="1662335"/>
          </a:xfrm>
          <a:prstGeom prst="roundRect">
            <a:avLst/>
          </a:prstGeom>
          <a:solidFill>
            <a:schemeClr val="accent4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309" dirty="0">
                <a:solidFill>
                  <a:prstClr val="black"/>
                </a:solidFill>
                <a:latin typeface="Comic Sans MS" panose="030F0702030302020204" pitchFamily="66" charset="0"/>
              </a:rPr>
              <a:t>What influence does the media have on relationships?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1564416" y="2625059"/>
            <a:ext cx="2384644" cy="1662335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309" dirty="0">
                <a:solidFill>
                  <a:prstClr val="black"/>
                </a:solidFill>
                <a:latin typeface="Comic Sans MS" panose="030F0702030302020204" pitchFamily="66" charset="0"/>
              </a:rPr>
              <a:t>What are the risks of sexting?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4409197" y="2668457"/>
            <a:ext cx="2498070" cy="1662335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309" dirty="0">
                <a:solidFill>
                  <a:prstClr val="black"/>
                </a:solidFill>
                <a:latin typeface="Comic Sans MS" panose="030F0702030302020204" pitchFamily="66" charset="0"/>
              </a:rPr>
              <a:t>Readiness for intimate relationships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17313823" y="2647130"/>
            <a:ext cx="2384644" cy="1662335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309" dirty="0">
                <a:solidFill>
                  <a:prstClr val="black"/>
                </a:solidFill>
                <a:latin typeface="Comic Sans MS" panose="030F0702030302020204" pitchFamily="66" charset="0"/>
              </a:rPr>
              <a:t>Review</a:t>
            </a: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438249" y="4832441"/>
            <a:ext cx="10873209" cy="5913763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1" rIns="91440" bIns="4572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11">
              <a:lnSpc>
                <a:spcPct val="110000"/>
              </a:lnSpc>
              <a:spcBef>
                <a:spcPts val="1001"/>
              </a:spcBef>
              <a:buNone/>
              <a:defRPr/>
            </a:pPr>
            <a:r>
              <a:rPr lang="en-US" sz="3600" b="1" dirty="0">
                <a:solidFill>
                  <a:prstClr val="black"/>
                </a:solidFill>
                <a:latin typeface="Comic Sans MS"/>
              </a:rPr>
              <a:t>Today we will look at:</a:t>
            </a:r>
          </a:p>
          <a:p>
            <a:pPr marL="0" indent="0" defTabSz="914411">
              <a:lnSpc>
                <a:spcPct val="110000"/>
              </a:lnSpc>
              <a:spcBef>
                <a:spcPts val="1001"/>
              </a:spcBef>
              <a:buNone/>
              <a:defRPr/>
            </a:pPr>
            <a:r>
              <a:rPr lang="en-US" sz="3600" b="1" dirty="0">
                <a:solidFill>
                  <a:prstClr val="black"/>
                </a:solidFill>
                <a:latin typeface="Comic Sans MS"/>
              </a:rPr>
              <a:t>“What influence does the media have on relationships?”</a:t>
            </a:r>
          </a:p>
          <a:p>
            <a:pPr marL="0" indent="0" defTabSz="914411">
              <a:lnSpc>
                <a:spcPct val="110000"/>
              </a:lnSpc>
              <a:spcBef>
                <a:spcPts val="1001"/>
              </a:spcBef>
              <a:buNone/>
              <a:defRPr/>
            </a:pPr>
            <a:endParaRPr lang="en-US" sz="3600" b="1" dirty="0">
              <a:solidFill>
                <a:prstClr val="black"/>
              </a:solidFill>
              <a:latin typeface="Comic Sans MS"/>
            </a:endParaRPr>
          </a:p>
          <a:p>
            <a:pPr marL="0" indent="0" defTabSz="914411">
              <a:lnSpc>
                <a:spcPct val="110000"/>
              </a:lnSpc>
              <a:spcBef>
                <a:spcPts val="1001"/>
              </a:spcBef>
              <a:buNone/>
              <a:defRPr/>
            </a:pPr>
            <a:r>
              <a:rPr lang="en-US" sz="3600" b="1" dirty="0">
                <a:solidFill>
                  <a:prstClr val="black"/>
                </a:solidFill>
                <a:latin typeface="Comic Sans MS"/>
              </a:rPr>
              <a:t>This includes:</a:t>
            </a:r>
          </a:p>
          <a:p>
            <a:pPr defTabSz="914411">
              <a:lnSpc>
                <a:spcPct val="110000"/>
              </a:lnSpc>
              <a:spcBef>
                <a:spcPts val="1001"/>
              </a:spcBef>
              <a:buFontTx/>
              <a:buChar char="-"/>
              <a:defRPr/>
            </a:pPr>
            <a:r>
              <a:rPr lang="en-US" sz="3600" b="1" dirty="0">
                <a:solidFill>
                  <a:prstClr val="black"/>
                </a:solidFill>
                <a:latin typeface="Comic Sans MS"/>
              </a:rPr>
              <a:t>Explaining the influence on relationship expectations</a:t>
            </a:r>
          </a:p>
          <a:p>
            <a:pPr defTabSz="914411">
              <a:lnSpc>
                <a:spcPct val="110000"/>
              </a:lnSpc>
              <a:spcBef>
                <a:spcPts val="1001"/>
              </a:spcBef>
              <a:buFontTx/>
              <a:buChar char="-"/>
              <a:defRPr/>
            </a:pPr>
            <a:r>
              <a:rPr lang="en-US" sz="3600" b="1" dirty="0">
                <a:solidFill>
                  <a:prstClr val="black"/>
                </a:solidFill>
                <a:latin typeface="Comic Sans MS"/>
              </a:rPr>
              <a:t>Differences between on-screen relationships and off-screen relationship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1675370" y="4832440"/>
            <a:ext cx="7708871" cy="5913763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1" rIns="91440" bIns="4572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11">
              <a:lnSpc>
                <a:spcPct val="110000"/>
              </a:lnSpc>
              <a:spcBef>
                <a:spcPts val="1001"/>
              </a:spcBef>
              <a:buNone/>
              <a:defRPr/>
            </a:pPr>
            <a:r>
              <a:rPr lang="en-US" sz="3600" b="1" dirty="0">
                <a:solidFill>
                  <a:prstClr val="black"/>
                </a:solidFill>
                <a:latin typeface="Comic Sans MS"/>
              </a:rPr>
              <a:t>Please remember that we should not be asking anyone in the class or the teacher personal questions.</a:t>
            </a:r>
          </a:p>
          <a:p>
            <a:pPr marL="0" indent="0" defTabSz="914411">
              <a:lnSpc>
                <a:spcPct val="110000"/>
              </a:lnSpc>
              <a:spcBef>
                <a:spcPts val="1001"/>
              </a:spcBef>
              <a:buNone/>
              <a:defRPr/>
            </a:pPr>
            <a:endParaRPr lang="en-US" sz="3600" b="1" dirty="0">
              <a:solidFill>
                <a:prstClr val="black"/>
              </a:solidFill>
              <a:latin typeface="Comic Sans MS"/>
            </a:endParaRPr>
          </a:p>
          <a:p>
            <a:pPr marL="0" indent="0" defTabSz="914411">
              <a:lnSpc>
                <a:spcPct val="110000"/>
              </a:lnSpc>
              <a:spcBef>
                <a:spcPts val="1001"/>
              </a:spcBef>
              <a:buNone/>
              <a:defRPr/>
            </a:pPr>
            <a:r>
              <a:rPr lang="en-US" sz="3600" b="1" dirty="0">
                <a:solidFill>
                  <a:prstClr val="black"/>
                </a:solidFill>
                <a:latin typeface="Comic Sans MS"/>
              </a:rPr>
              <a:t>The teacher may ask you questions about content in the lesson but this will never be about your personal experiences. </a:t>
            </a:r>
          </a:p>
        </p:txBody>
      </p:sp>
    </p:spTree>
    <p:extLst>
      <p:ext uri="{BB962C8B-B14F-4D97-AF65-F5344CB8AC3E}">
        <p14:creationId xmlns:p14="http://schemas.microsoft.com/office/powerpoint/2010/main" val="3578672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/>
          </a:bodyPr>
          <a:lstStyle/>
          <a:p>
            <a:r>
              <a:rPr lang="en-GB" sz="8000" dirty="0"/>
              <a:t>What is our starting point?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634304" y="3566443"/>
            <a:ext cx="8625658" cy="6714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Stick the questionnaire in to your books and answer the questions in </a:t>
            </a:r>
            <a:r>
              <a:rPr lang="en-US" b="1" dirty="0"/>
              <a:t>black pen.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US" sz="8000" dirty="0"/>
              <a:t>What is a healthy relationship?</a:t>
            </a:r>
            <a:endParaRPr lang="en-GB" sz="80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1632" y="2656687"/>
            <a:ext cx="10170191" cy="79939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Before looking into the media’s portrayal of relationships it is important to look at what makes a relationship healthy.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There are many things that make a relationship healthy. Some principles are:</a:t>
            </a:r>
          </a:p>
          <a:p>
            <a:pPr>
              <a:buFontTx/>
              <a:buChar char="-"/>
            </a:pPr>
            <a:r>
              <a:rPr lang="en-US" dirty="0"/>
              <a:t>Communication</a:t>
            </a:r>
          </a:p>
          <a:p>
            <a:pPr>
              <a:buFontTx/>
              <a:buChar char="-"/>
            </a:pPr>
            <a:r>
              <a:rPr lang="en-US" dirty="0"/>
              <a:t>Respect</a:t>
            </a:r>
          </a:p>
          <a:p>
            <a:pPr>
              <a:buFontTx/>
              <a:buChar char="-"/>
            </a:pPr>
            <a:r>
              <a:rPr lang="en-US" dirty="0"/>
              <a:t>Trust</a:t>
            </a:r>
          </a:p>
          <a:p>
            <a:pPr>
              <a:buFontTx/>
              <a:buChar char="-"/>
            </a:pPr>
            <a:r>
              <a:rPr lang="en-US" dirty="0"/>
              <a:t>equality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8958" y="2356969"/>
            <a:ext cx="4278968" cy="32050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88463" y="4872621"/>
            <a:ext cx="4358254" cy="27162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06669" y="6887627"/>
            <a:ext cx="4220141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3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US" sz="8000" dirty="0"/>
              <a:t>What is a healthy relationship?</a:t>
            </a:r>
            <a:endParaRPr lang="en-GB" sz="80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1632" y="2656687"/>
            <a:ext cx="19007482" cy="12697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Turn and Talk </a:t>
            </a:r>
            <a:r>
              <a:rPr lang="en-US" dirty="0"/>
              <a:t> - with a partner match up each principle with its definition</a:t>
            </a:r>
            <a:endParaRPr lang="en-US" b="1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49943" y="4419172"/>
            <a:ext cx="4289539" cy="1269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Char char="•"/>
              <a:defRPr sz="4617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Communication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49942" y="6018775"/>
            <a:ext cx="4289539" cy="1269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Char char="•"/>
              <a:defRPr sz="4617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Respect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49942" y="7620160"/>
            <a:ext cx="4289539" cy="1269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Char char="•"/>
              <a:defRPr sz="4617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Trust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21632" y="9221545"/>
            <a:ext cx="4289539" cy="1269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Char char="•"/>
              <a:defRPr sz="4617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Equality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9547994" y="4419172"/>
            <a:ext cx="9836247" cy="12697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Char char="•"/>
              <a:defRPr sz="4617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Each person in the relationship is equal to each other. There is no power imbalance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9563420" y="7700175"/>
            <a:ext cx="9836247" cy="126979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Char char="•"/>
              <a:defRPr sz="4617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There is clear communication between people so everyone knows what the other is thinking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9563420" y="5937690"/>
            <a:ext cx="9836247" cy="12697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Char char="•"/>
              <a:defRPr sz="4617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Each person treats the other the way they should be treated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9547993" y="9471221"/>
            <a:ext cx="9836247" cy="12697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Char char="•"/>
              <a:defRPr sz="4617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Tell each other the truth and there are no secrets in the relationship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836123" y="4773632"/>
            <a:ext cx="4698987" cy="336891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20" idx="1"/>
          </p:cNvCxnSpPr>
          <p:nvPr/>
        </p:nvCxnSpPr>
        <p:spPr>
          <a:xfrm>
            <a:off x="2794711" y="6365836"/>
            <a:ext cx="6768709" cy="20675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006822" y="8010974"/>
            <a:ext cx="7528288" cy="209514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16" idx="1"/>
          </p:cNvCxnSpPr>
          <p:nvPr/>
        </p:nvCxnSpPr>
        <p:spPr>
          <a:xfrm flipV="1">
            <a:off x="2783062" y="5054070"/>
            <a:ext cx="6764932" cy="454628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413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US" sz="8000" dirty="0"/>
              <a:t>Learning about relationships</a:t>
            </a:r>
            <a:endParaRPr lang="en-GB" sz="80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1632" y="2656687"/>
            <a:ext cx="10170191" cy="799397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If a person has not been in a relationship, they can learn about what to expect from relationships from different sources that can give accurate information:</a:t>
            </a:r>
          </a:p>
          <a:p>
            <a:pPr>
              <a:buFontTx/>
              <a:buChar char="-"/>
            </a:pPr>
            <a:r>
              <a:rPr lang="en-US" dirty="0"/>
              <a:t>Friends</a:t>
            </a:r>
          </a:p>
          <a:p>
            <a:pPr>
              <a:buFontTx/>
              <a:buChar char="-"/>
            </a:pPr>
            <a:r>
              <a:rPr lang="en-US" dirty="0"/>
              <a:t>Family</a:t>
            </a:r>
          </a:p>
          <a:p>
            <a:pPr>
              <a:buFontTx/>
              <a:buChar char="-"/>
            </a:pPr>
            <a:r>
              <a:rPr lang="en-US" dirty="0"/>
              <a:t>Personal Development lessons</a:t>
            </a:r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However one of the other main ways people “learn” about relationships is through the media. This can be through:</a:t>
            </a:r>
          </a:p>
          <a:p>
            <a:pPr>
              <a:buFontTx/>
              <a:buChar char="-"/>
            </a:pPr>
            <a:r>
              <a:rPr lang="en-US" dirty="0"/>
              <a:t>Magazines</a:t>
            </a:r>
          </a:p>
          <a:p>
            <a:pPr>
              <a:buFontTx/>
              <a:buChar char="-"/>
            </a:pPr>
            <a:r>
              <a:rPr lang="en-US" dirty="0"/>
              <a:t>Social Media</a:t>
            </a:r>
          </a:p>
          <a:p>
            <a:pPr>
              <a:buFontTx/>
              <a:buChar char="-"/>
            </a:pPr>
            <a:r>
              <a:rPr lang="en-US" dirty="0"/>
              <a:t>TV shows/adverts</a:t>
            </a:r>
          </a:p>
          <a:p>
            <a:pPr>
              <a:buFontTx/>
              <a:buChar char="-"/>
            </a:pPr>
            <a:r>
              <a:rPr lang="en-US" dirty="0"/>
              <a:t>Films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8958" y="2356969"/>
            <a:ext cx="4278968" cy="32050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88463" y="4872621"/>
            <a:ext cx="4358254" cy="27162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06669" y="6887627"/>
            <a:ext cx="4220141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72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US" sz="8000" dirty="0" err="1"/>
              <a:t>Analysing</a:t>
            </a:r>
            <a:r>
              <a:rPr lang="en-US" sz="8000" dirty="0"/>
              <a:t> media relationships?</a:t>
            </a:r>
            <a:endParaRPr lang="en-GB" sz="80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1632" y="2656687"/>
            <a:ext cx="10170191" cy="79939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Relationships within the media can often be:</a:t>
            </a:r>
          </a:p>
          <a:p>
            <a:pPr>
              <a:buFontTx/>
              <a:buChar char="-"/>
            </a:pPr>
            <a:r>
              <a:rPr lang="en-US" dirty="0"/>
              <a:t>Unhealthy – they do not always show the principles we discussed earlier</a:t>
            </a:r>
          </a:p>
          <a:p>
            <a:pPr>
              <a:buFontTx/>
              <a:buChar char="-"/>
            </a:pPr>
            <a:r>
              <a:rPr lang="en-US" dirty="0"/>
              <a:t>Unrealistic – may not always happen in real life</a:t>
            </a:r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/>
              <a:t>Draw the diagram on the right into your books. We will then complete the diagram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4013" t="13601" r="28344" b="5901"/>
          <a:stretch/>
        </p:blipFill>
        <p:spPr>
          <a:xfrm>
            <a:off x="10783767" y="2254870"/>
            <a:ext cx="8712968" cy="82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01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f23988f-c488-42c3-82cd-5944801df941">
      <Terms xmlns="http://schemas.microsoft.com/office/infopath/2007/PartnerControls"/>
    </lcf76f155ced4ddcb4097134ff3c332f>
    <TaxCatchAll xmlns="aa278816-03e4-4886-8c06-bbee340b154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E6D389AE74CA48BAB789FD3B0EF217" ma:contentTypeVersion="16" ma:contentTypeDescription="Create a new document." ma:contentTypeScope="" ma:versionID="2b9209dc770627d82a86cd9544522ad1">
  <xsd:schema xmlns:xsd="http://www.w3.org/2001/XMLSchema" xmlns:xs="http://www.w3.org/2001/XMLSchema" xmlns:p="http://schemas.microsoft.com/office/2006/metadata/properties" xmlns:ns2="cf23988f-c488-42c3-82cd-5944801df941" xmlns:ns3="aa278816-03e4-4886-8c06-bbee340b154a" targetNamespace="http://schemas.microsoft.com/office/2006/metadata/properties" ma:root="true" ma:fieldsID="e07caf79529a4949acae1318ea4608a1" ns2:_="" ns3:_="">
    <xsd:import namespace="cf23988f-c488-42c3-82cd-5944801df941"/>
    <xsd:import namespace="aa278816-03e4-4886-8c06-bbee340b15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23988f-c488-42c3-82cd-5944801df9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51b7ed6-eb14-44a7-b4eb-66219415bb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278816-03e4-4886-8c06-bbee340b154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f768f7c-9ead-4887-a14a-401757815230}" ma:internalName="TaxCatchAll" ma:showField="CatchAllData" ma:web="aa278816-03e4-4886-8c06-bbee340b15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2F18CE-0664-4747-9A36-DB6272ADADB8}">
  <ds:schemaRefs>
    <ds:schemaRef ds:uri="http://schemas.openxmlformats.org/package/2006/metadata/core-properties"/>
    <ds:schemaRef ds:uri="http://purl.org/dc/dcmitype/"/>
    <ds:schemaRef ds:uri="http://purl.org/dc/terms/"/>
    <ds:schemaRef ds:uri="http://purl.org/dc/elements/1.1/"/>
    <ds:schemaRef ds:uri="http://schemas.microsoft.com/office/infopath/2007/PartnerControls"/>
    <ds:schemaRef ds:uri="aa278816-03e4-4886-8c06-bbee340b154a"/>
    <ds:schemaRef ds:uri="http://schemas.microsoft.com/office/2006/documentManagement/types"/>
    <ds:schemaRef ds:uri="http://www.w3.org/XML/1998/namespace"/>
    <ds:schemaRef ds:uri="cf23988f-c488-42c3-82cd-5944801df941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55426F0-862F-4E9B-A3B4-15963F4F7A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23988f-c488-42c3-82cd-5944801df941"/>
    <ds:schemaRef ds:uri="aa278816-03e4-4886-8c06-bbee340b15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2D7F81D-E11B-4FAC-BEDD-7BD5D47E039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- Pupils, Parents and Visitors</Template>
  <TotalTime>0</TotalTime>
  <Words>1468</Words>
  <Application>Microsoft Office PowerPoint</Application>
  <PresentationFormat>Custom</PresentationFormat>
  <Paragraphs>189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Arial</vt:lpstr>
      <vt:lpstr>Calibri</vt:lpstr>
      <vt:lpstr>Calibri Light</vt:lpstr>
      <vt:lpstr>Comic Sans MS</vt:lpstr>
      <vt:lpstr>Franklin Gothic Book</vt:lpstr>
      <vt:lpstr>Lato</vt:lpstr>
      <vt:lpstr>Office Theme</vt:lpstr>
      <vt:lpstr>1_Office Theme</vt:lpstr>
      <vt:lpstr>2_Office Theme</vt:lpstr>
      <vt:lpstr>3_Office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What is our starting point?</vt:lpstr>
      <vt:lpstr>What is a healthy relationship?</vt:lpstr>
      <vt:lpstr>What is a healthy relationship?</vt:lpstr>
      <vt:lpstr>Learning about relationships</vt:lpstr>
      <vt:lpstr>Analysing media relationships?</vt:lpstr>
      <vt:lpstr>Analysing media relationships?</vt:lpstr>
      <vt:lpstr>Analysing media relationships?</vt:lpstr>
      <vt:lpstr>Analysing media relationships? Example</vt:lpstr>
      <vt:lpstr>Analysing media relationships?</vt:lpstr>
      <vt:lpstr>Analysing media relationships?</vt:lpstr>
      <vt:lpstr>Analysing media relationships</vt:lpstr>
      <vt:lpstr>Myth vs Reality – whiteboard activity</vt:lpstr>
      <vt:lpstr>Knowledge Check – whiteboard activity</vt:lpstr>
      <vt:lpstr>Knowledge Check – whiteboard activity</vt:lpstr>
      <vt:lpstr>Knowledge Check – whiteboard activity</vt:lpstr>
      <vt:lpstr>Relationship Myths in the media</vt:lpstr>
      <vt:lpstr>Relationship Myths in the media</vt:lpstr>
      <vt:lpstr>Relationship Myths in the media - task</vt:lpstr>
      <vt:lpstr>Relationship Myths in the media - task</vt:lpstr>
      <vt:lpstr>Relationship Myths in the media - task</vt:lpstr>
      <vt:lpstr>Reflection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37</cp:revision>
  <dcterms:created xsi:type="dcterms:W3CDTF">2024-04-14T12:24:22Z</dcterms:created>
  <dcterms:modified xsi:type="dcterms:W3CDTF">2024-05-07T09:41:23Z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0x010100FFE6D389AE74CA48BAB789FD3B0EF217</vt:lpwstr>
  </property>
  <property fmtid="{D5CDD505-2E9C-101B-9397-08002B2CF9AE}" pid="3" name="_MarkAsFinal">
    <vt:bool>true</vt:bool>
  </property>
</Properties>
</file>