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 id="2147483843" r:id="rId10"/>
  </p:sldMasterIdLst>
  <p:notesMasterIdLst>
    <p:notesMasterId r:id="rId43"/>
  </p:notesMasterIdLst>
  <p:sldIdLst>
    <p:sldId id="266" r:id="rId11"/>
    <p:sldId id="391" r:id="rId12"/>
    <p:sldId id="393" r:id="rId13"/>
    <p:sldId id="392" r:id="rId14"/>
    <p:sldId id="257" r:id="rId15"/>
    <p:sldId id="416" r:id="rId16"/>
    <p:sldId id="270" r:id="rId17"/>
    <p:sldId id="417" r:id="rId18"/>
    <p:sldId id="418" r:id="rId19"/>
    <p:sldId id="419" r:id="rId20"/>
    <p:sldId id="420" r:id="rId21"/>
    <p:sldId id="421" r:id="rId22"/>
    <p:sldId id="422" r:id="rId23"/>
    <p:sldId id="423" r:id="rId24"/>
    <p:sldId id="424" r:id="rId25"/>
    <p:sldId id="278" r:id="rId26"/>
    <p:sldId id="279" r:id="rId27"/>
    <p:sldId id="331" r:id="rId28"/>
    <p:sldId id="425" r:id="rId29"/>
    <p:sldId id="426" r:id="rId30"/>
    <p:sldId id="427" r:id="rId31"/>
    <p:sldId id="428" r:id="rId32"/>
    <p:sldId id="430" r:id="rId33"/>
    <p:sldId id="429" r:id="rId34"/>
    <p:sldId id="431" r:id="rId35"/>
    <p:sldId id="432" r:id="rId36"/>
    <p:sldId id="433" r:id="rId37"/>
    <p:sldId id="434" r:id="rId38"/>
    <p:sldId id="435" r:id="rId39"/>
    <p:sldId id="436" r:id="rId40"/>
    <p:sldId id="316" r:id="rId41"/>
    <p:sldId id="299" r:id="rId42"/>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c7EPGJCAIZj00emrBpHig==" hashData="kAfB/i702RohWl8/NYlLT4ZSaHrm0PRRZNVe9rG56BItXT8nj44qGkYYQ/qNfyHFi8qIXcW1mcjG1/KGnNwl0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A1D"/>
    <a:srgbClr val="F6A02D"/>
    <a:srgbClr val="142A33"/>
    <a:srgbClr val="C12827"/>
    <a:srgbClr val="2A2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40" autoAdjust="0"/>
  </p:normalViewPr>
  <p:slideViewPr>
    <p:cSldViewPr>
      <p:cViewPr varScale="1">
        <p:scale>
          <a:sx n="69" d="100"/>
          <a:sy n="69" d="100"/>
        </p:scale>
        <p:origin x="480"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7/16/2024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https://www.youtube.com/watch?v=MJGcxKasEgs</a:t>
            </a:r>
          </a:p>
        </p:txBody>
      </p:sp>
      <p:sp>
        <p:nvSpPr>
          <p:cNvPr id="4" name="Slide Number Placeholder 3"/>
          <p:cNvSpPr>
            <a:spLocks noGrp="1"/>
          </p:cNvSpPr>
          <p:nvPr>
            <p:ph type="sldNum" sz="quarter" idx="10"/>
          </p:nvPr>
        </p:nvSpPr>
        <p:spPr/>
        <p:txBody>
          <a:bodyPr/>
          <a:lstStyle/>
          <a:p>
            <a:fld id="{A44EEB56-BCA5-684F-88D0-DE52578AC918}" type="slidenum">
              <a:rPr lang="en-US" smtClean="0"/>
              <a:t>6</a:t>
            </a:fld>
            <a:endParaRPr lang="en-US"/>
          </a:p>
        </p:txBody>
      </p:sp>
    </p:spTree>
    <p:extLst>
      <p:ext uri="{BB962C8B-B14F-4D97-AF65-F5344CB8AC3E}">
        <p14:creationId xmlns:p14="http://schemas.microsoft.com/office/powerpoint/2010/main" val="344323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707023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835163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2530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96466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41840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71223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307713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27809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237448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61818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73267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7/16/2024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7/16/2024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16/07/2024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18083878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MJGcxKasEgs?si=VHQG1HWetmd5IUyE"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How tolerant are you? - Task</a:t>
            </a:r>
          </a:p>
        </p:txBody>
      </p:sp>
      <p:sp>
        <p:nvSpPr>
          <p:cNvPr id="7" name="Content Placeholder 2"/>
          <p:cNvSpPr>
            <a:spLocks noGrp="1"/>
          </p:cNvSpPr>
          <p:nvPr>
            <p:ph idx="1"/>
          </p:nvPr>
        </p:nvSpPr>
        <p:spPr>
          <a:xfrm>
            <a:off x="907034" y="2486323"/>
            <a:ext cx="9294336" cy="7993972"/>
          </a:xfrm>
        </p:spPr>
        <p:txBody>
          <a:bodyPr>
            <a:normAutofit lnSpcReduction="10000"/>
          </a:bodyPr>
          <a:lstStyle/>
          <a:p>
            <a:pPr marL="0" indent="0">
              <a:buNone/>
            </a:pPr>
            <a:r>
              <a:rPr lang="en-US" dirty="0"/>
              <a:t>With the person next to you try to find 3 things that you both love.</a:t>
            </a:r>
          </a:p>
          <a:p>
            <a:pPr marL="0" indent="0">
              <a:buNone/>
            </a:pPr>
            <a:endParaRPr lang="en-US" dirty="0"/>
          </a:p>
          <a:p>
            <a:pPr marL="0" indent="0">
              <a:buNone/>
            </a:pPr>
            <a:r>
              <a:rPr lang="en-US" dirty="0"/>
              <a:t>Examples of what this might be:</a:t>
            </a:r>
          </a:p>
          <a:p>
            <a:pPr>
              <a:buFontTx/>
              <a:buChar char="-"/>
            </a:pPr>
            <a:r>
              <a:rPr lang="en-US" dirty="0"/>
              <a:t>TV show</a:t>
            </a:r>
          </a:p>
          <a:p>
            <a:pPr>
              <a:buFontTx/>
              <a:buChar char="-"/>
            </a:pPr>
            <a:r>
              <a:rPr lang="en-US" dirty="0"/>
              <a:t>Video game</a:t>
            </a:r>
          </a:p>
          <a:p>
            <a:pPr>
              <a:buFontTx/>
              <a:buChar char="-"/>
            </a:pPr>
            <a:r>
              <a:rPr lang="en-US" dirty="0"/>
              <a:t>Food</a:t>
            </a:r>
          </a:p>
          <a:p>
            <a:pPr>
              <a:buFontTx/>
              <a:buChar char="-"/>
            </a:pPr>
            <a:r>
              <a:rPr lang="en-US" dirty="0"/>
              <a:t>Subject in school</a:t>
            </a:r>
          </a:p>
          <a:p>
            <a:pPr>
              <a:buFontTx/>
              <a:buChar char="-"/>
            </a:pPr>
            <a:endParaRPr lang="en-US" dirty="0"/>
          </a:p>
          <a:p>
            <a:pPr marL="0" indent="0">
              <a:buNone/>
            </a:pPr>
            <a:r>
              <a:rPr lang="en-US" dirty="0"/>
              <a:t>Be ready to share some answers with the class</a:t>
            </a:r>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44918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How tolerant are you? - Task</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Now with the person next to you try to find </a:t>
            </a:r>
            <a:r>
              <a:rPr lang="en-US" b="1" dirty="0"/>
              <a:t>1</a:t>
            </a:r>
            <a:r>
              <a:rPr lang="en-US" dirty="0"/>
              <a:t> thing that you love but partner does not.</a:t>
            </a:r>
          </a:p>
          <a:p>
            <a:pPr marL="0" indent="0">
              <a:buNone/>
            </a:pPr>
            <a:endParaRPr lang="en-US" dirty="0"/>
          </a:p>
          <a:p>
            <a:pPr marL="0" indent="0">
              <a:buNone/>
            </a:pPr>
            <a:r>
              <a:rPr lang="en-US" dirty="0"/>
              <a:t>Be ready to share your answers</a:t>
            </a:r>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33307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How tolerant are you? - Task</a:t>
            </a:r>
          </a:p>
        </p:txBody>
      </p:sp>
      <p:sp>
        <p:nvSpPr>
          <p:cNvPr id="7" name="Content Placeholder 2"/>
          <p:cNvSpPr>
            <a:spLocks noGrp="1"/>
          </p:cNvSpPr>
          <p:nvPr>
            <p:ph idx="1"/>
          </p:nvPr>
        </p:nvSpPr>
        <p:spPr>
          <a:xfrm>
            <a:off x="907034" y="2486323"/>
            <a:ext cx="9294336" cy="7993972"/>
          </a:xfrm>
        </p:spPr>
        <p:txBody>
          <a:bodyPr>
            <a:normAutofit fontScale="92500" lnSpcReduction="20000"/>
          </a:bodyPr>
          <a:lstStyle/>
          <a:p>
            <a:pPr marL="0" indent="0">
              <a:buNone/>
            </a:pPr>
            <a:r>
              <a:rPr lang="en-US" dirty="0"/>
              <a:t>Now with the person next to you try to find </a:t>
            </a:r>
            <a:r>
              <a:rPr lang="en-US" b="1" dirty="0"/>
              <a:t>1</a:t>
            </a:r>
            <a:r>
              <a:rPr lang="en-US" dirty="0"/>
              <a:t> thing that you love but partner does not.</a:t>
            </a:r>
          </a:p>
          <a:p>
            <a:pPr marL="0" indent="0">
              <a:buNone/>
            </a:pPr>
            <a:endParaRPr lang="en-US" dirty="0"/>
          </a:p>
          <a:p>
            <a:pPr marL="0" indent="0">
              <a:buNone/>
            </a:pPr>
            <a:r>
              <a:rPr lang="en-US" dirty="0"/>
              <a:t>Your response to the thing that your partner loves but you do not shows your tolerance levels.</a:t>
            </a:r>
          </a:p>
          <a:p>
            <a:pPr marL="0" indent="0">
              <a:buNone/>
            </a:pPr>
            <a:endParaRPr lang="en-US" dirty="0"/>
          </a:p>
          <a:p>
            <a:pPr marL="0" indent="0">
              <a:buNone/>
            </a:pPr>
            <a:r>
              <a:rPr lang="en-US" dirty="0"/>
              <a:t>If you were intrigued and wanted to know more – you have high levels of tolerance</a:t>
            </a:r>
          </a:p>
          <a:p>
            <a:pPr marL="0" indent="0">
              <a:buNone/>
            </a:pPr>
            <a:r>
              <a:rPr lang="en-US" dirty="0"/>
              <a:t>If you were disgusted and could not accept that someone loved something you did not – you have low levels of tolerance</a:t>
            </a:r>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53567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Why it is important to have high levels of tolerance?</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Having high levels of tolerance to other people’s opinions and beliefs is important as it shows respect to the other’s persons decision.</a:t>
            </a:r>
          </a:p>
          <a:p>
            <a:pPr marL="0" indent="0">
              <a:buNone/>
            </a:pPr>
            <a:endParaRPr lang="en-US" dirty="0"/>
          </a:p>
          <a:p>
            <a:pPr marL="0" indent="0">
              <a:buNone/>
            </a:pPr>
            <a:r>
              <a:rPr lang="en-US" dirty="0"/>
              <a:t>This will also mean that there is a reduced risk of falling out and arguing over something.</a:t>
            </a:r>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38286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Example</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If the focus was always on people’s differences and trying to get to the point where everyone agreed it would look like this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
        <p:nvSpPr>
          <p:cNvPr id="2" name="Rectangular Callout 1"/>
          <p:cNvSpPr/>
          <p:nvPr/>
        </p:nvSpPr>
        <p:spPr>
          <a:xfrm>
            <a:off x="1269646" y="5150619"/>
            <a:ext cx="3384376" cy="18002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 am right and you are wrong</a:t>
            </a:r>
            <a:endParaRPr lang="en-GB" sz="3200" dirty="0"/>
          </a:p>
        </p:txBody>
      </p:sp>
      <p:sp>
        <p:nvSpPr>
          <p:cNvPr id="11" name="Rectangular Callout 10"/>
          <p:cNvSpPr/>
          <p:nvPr/>
        </p:nvSpPr>
        <p:spPr>
          <a:xfrm>
            <a:off x="5016634" y="6011778"/>
            <a:ext cx="3384376" cy="1800200"/>
          </a:xfrm>
          <a:prstGeom prst="wedgeRectCallout">
            <a:avLst/>
          </a:prstGeom>
          <a:solidFill>
            <a:srgbClr val="E17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No, I am right and you are wrong</a:t>
            </a:r>
            <a:endParaRPr lang="en-GB" sz="3200" dirty="0"/>
          </a:p>
        </p:txBody>
      </p:sp>
      <p:sp>
        <p:nvSpPr>
          <p:cNvPr id="13" name="Rectangular Callout 12"/>
          <p:cNvSpPr/>
          <p:nvPr/>
        </p:nvSpPr>
        <p:spPr>
          <a:xfrm>
            <a:off x="1225257" y="7811978"/>
            <a:ext cx="3384376" cy="18002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 I told you I am right and you are wrong. You need to change your mind</a:t>
            </a:r>
            <a:endParaRPr lang="en-GB" sz="2400" dirty="0"/>
          </a:p>
        </p:txBody>
      </p:sp>
      <p:sp>
        <p:nvSpPr>
          <p:cNvPr id="14" name="Rectangular Callout 13"/>
          <p:cNvSpPr/>
          <p:nvPr/>
        </p:nvSpPr>
        <p:spPr>
          <a:xfrm>
            <a:off x="4951257" y="8462987"/>
            <a:ext cx="3384376" cy="1800200"/>
          </a:xfrm>
          <a:prstGeom prst="wedgeRectCallout">
            <a:avLst/>
          </a:prstGeom>
          <a:solidFill>
            <a:srgbClr val="E17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 I am not wrong. You are in the wrong. I won’t change my mind as you need to change your mind</a:t>
            </a:r>
            <a:endParaRPr lang="en-GB" sz="2400" dirty="0"/>
          </a:p>
        </p:txBody>
      </p:sp>
    </p:spTree>
    <p:extLst>
      <p:ext uri="{BB962C8B-B14F-4D97-AF65-F5344CB8AC3E}">
        <p14:creationId xmlns:p14="http://schemas.microsoft.com/office/powerpoint/2010/main" val="321225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Example</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On a small scale, an argument like this can lead to arguments and potentially a fight.</a:t>
            </a:r>
          </a:p>
          <a:p>
            <a:pPr marL="0" indent="0">
              <a:buNone/>
            </a:pPr>
            <a:endParaRPr lang="en-US" dirty="0"/>
          </a:p>
          <a:p>
            <a:pPr marL="0" indent="0">
              <a:buNone/>
            </a:pPr>
            <a:r>
              <a:rPr lang="en-US" dirty="0"/>
              <a:t>However, showing a lack of tolerance to other people’s beliefs and culture can have much bigger impact if shown on a bigger scale.</a:t>
            </a:r>
          </a:p>
          <a:p>
            <a:pPr marL="0" indent="0">
              <a:buNone/>
            </a:pPr>
            <a:endParaRPr lang="en-US" dirty="0"/>
          </a:p>
          <a:p>
            <a:pPr marL="0" indent="0">
              <a:buNone/>
            </a:pPr>
            <a:r>
              <a:rPr lang="en-US" dirty="0"/>
              <a:t>Examples include – divided communities and potentially war between countries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4427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is being defined below?</a:t>
            </a:r>
          </a:p>
          <a:p>
            <a:pPr marL="0" indent="0">
              <a:buNone/>
            </a:pPr>
            <a:endParaRPr lang="en-US" dirty="0"/>
          </a:p>
          <a:p>
            <a:pPr marL="0" indent="0">
              <a:buNone/>
            </a:pPr>
            <a:r>
              <a:rPr lang="en-US" sz="4800" dirty="0"/>
              <a:t>“you don’t have to believe what other believe but you accept and respect the other’s belief”</a:t>
            </a:r>
          </a:p>
          <a:p>
            <a:pPr mar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Tolerance</a:t>
            </a:r>
          </a:p>
        </p:txBody>
      </p:sp>
    </p:spTree>
    <p:extLst>
      <p:ext uri="{BB962C8B-B14F-4D97-AF65-F5344CB8AC3E}">
        <p14:creationId xmlns:p14="http://schemas.microsoft.com/office/powerpoint/2010/main" val="163067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Tolerance means people with differences fall out and argue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263869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Tolerance means people don’t always agree but can respect another person’s view</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41955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16 July 2024</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What is </a:t>
              </a:r>
              <a:r>
                <a:rPr lang="en-US" sz="4617" b="1" kern="0" dirty="0">
                  <a:solidFill>
                    <a:prstClr val="black"/>
                  </a:solidFill>
                  <a:latin typeface="Franklin Gothic Book" panose="020B0503020102020204" pitchFamily="34" charset="0"/>
                </a:rPr>
                <a:t>tolerance</a:t>
              </a:r>
              <a:r>
                <a:rPr kumimoji="0" lang="en-US" sz="4617" b="1" i="0" u="none" strike="noStrike" kern="0" cap="none" spc="0" normalizeH="0" noProof="0" dirty="0">
                  <a:ln>
                    <a:noFill/>
                  </a:ln>
                  <a:solidFill>
                    <a:prstClr val="black"/>
                  </a:solidFill>
                  <a:effectLst/>
                  <a:uLnTx/>
                  <a:uFillTx/>
                  <a:latin typeface="Franklin Gothic Book" panose="020B0503020102020204" pitchFamily="34" charset="0"/>
                  <a:ea typeface="+mn-ea"/>
                  <a:cs typeface="+mn-cs"/>
                </a:rPr>
                <a:t>?</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522124"/>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tasks: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indent="-753923" defTabSz="1507864">
              <a:buFont typeface="+mj-lt"/>
              <a:buAutoNum type="arabicPeriod"/>
              <a:defRPr/>
            </a:pPr>
            <a:r>
              <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What is being described? – “</a:t>
            </a:r>
            <a:r>
              <a:rPr lang="en-US" sz="4000" dirty="0"/>
              <a:t>treating someone the way they and you would like to be treated”</a:t>
            </a:r>
          </a:p>
          <a:p>
            <a:pPr marL="753923" indent="-753923" defTabSz="1507864">
              <a:buFont typeface="+mj-lt"/>
              <a:buAutoNum type="arabicPeriod"/>
              <a:defRPr/>
            </a:pPr>
            <a:endParaRPr kumimoji="0" lang="en-US" sz="40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indent="-753923" defTabSz="1507864">
              <a:buFont typeface="+mj-lt"/>
              <a:buAutoNum type="arabicPeriod"/>
              <a:defRPr/>
            </a:pPr>
            <a:r>
              <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What is being described?</a:t>
            </a:r>
            <a:r>
              <a:rPr kumimoji="0" lang="en-US" sz="3958" b="1" i="0" u="none" strike="noStrike" kern="1200" cap="none" spc="0" normalizeH="0" noProof="0" dirty="0">
                <a:ln>
                  <a:noFill/>
                </a:ln>
                <a:solidFill>
                  <a:prstClr val="black"/>
                </a:solidFill>
                <a:effectLst/>
                <a:uLnTx/>
                <a:uFillTx/>
                <a:latin typeface="Franklin Gothic Book" panose="020B0503020102020204" pitchFamily="34" charset="0"/>
                <a:ea typeface="+mn-ea"/>
                <a:cs typeface="+mn-cs"/>
              </a:rPr>
              <a:t> – </a:t>
            </a:r>
            <a:r>
              <a:rPr kumimoji="0" lang="en-US" sz="3958" i="0" u="none" strike="noStrike" kern="1200" cap="none" spc="0" normalizeH="0" noProof="0" dirty="0">
                <a:ln>
                  <a:noFill/>
                </a:ln>
                <a:solidFill>
                  <a:prstClr val="black"/>
                </a:solidFill>
                <a:effectLst/>
                <a:uLnTx/>
                <a:uFillTx/>
                <a:latin typeface="Franklin Gothic Book" panose="020B0503020102020204" pitchFamily="34" charset="0"/>
                <a:ea typeface="+mn-ea"/>
                <a:cs typeface="+mn-cs"/>
              </a:rPr>
              <a:t>“People are free in what they do, where they go, what they eat or what they say”</a:t>
            </a: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r>
              <a:rPr lang="en-US" sz="3958" b="1" dirty="0">
                <a:solidFill>
                  <a:prstClr val="black"/>
                </a:solidFill>
                <a:latin typeface="Franklin Gothic Book" panose="020B0503020102020204" pitchFamily="34" charset="0"/>
              </a:rPr>
              <a:t>Name a political party that is not Conservative or </a:t>
            </a:r>
            <a:r>
              <a:rPr lang="en-US" sz="3958" b="1" dirty="0" err="1">
                <a:solidFill>
                  <a:prstClr val="black"/>
                </a:solidFill>
                <a:latin typeface="Franklin Gothic Book" panose="020B0503020102020204" pitchFamily="34" charset="0"/>
              </a:rPr>
              <a:t>Labour</a:t>
            </a: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1048332" y="6371298"/>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3958" b="1" i="0" u="none" strike="noStrike" kern="0" cap="none" spc="0" normalizeH="0" baseline="0" noProof="0" dirty="0">
                <a:ln>
                  <a:noFill/>
                </a:ln>
                <a:solidFill>
                  <a:prstClr val="white"/>
                </a:solidFill>
                <a:effectLst/>
                <a:uLnTx/>
                <a:uFillTx/>
                <a:latin typeface="Calibri" panose="020F0502020204030204"/>
                <a:ea typeface="+mn-ea"/>
                <a:cs typeface="+mn-cs"/>
              </a:rPr>
              <a:t>respect</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p:cNvSpPr/>
          <p:nvPr/>
        </p:nvSpPr>
        <p:spPr>
          <a:xfrm>
            <a:off x="1076465" y="8176301"/>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lang="en-US" sz="3958" b="1" kern="0" dirty="0">
                <a:solidFill>
                  <a:prstClr val="white"/>
                </a:solidFill>
                <a:latin typeface="Calibri" panose="020F0502020204030204"/>
              </a:rPr>
              <a:t>Individual liberty</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1076697" y="9713987"/>
            <a:ext cx="17688254" cy="153535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3958" b="1" i="0" u="none" strike="noStrike" kern="0" cap="none" spc="0" normalizeH="0" baseline="0" noProof="0" dirty="0">
                <a:ln>
                  <a:noFill/>
                </a:ln>
                <a:solidFill>
                  <a:prstClr val="white"/>
                </a:solidFill>
                <a:effectLst/>
                <a:uLnTx/>
                <a:uFillTx/>
                <a:latin typeface="Calibri" panose="020F0502020204030204"/>
                <a:ea typeface="+mn-ea"/>
                <a:cs typeface="+mn-cs"/>
              </a:rPr>
              <a:t>Reform</a:t>
            </a:r>
            <a:r>
              <a:rPr kumimoji="0" lang="en-US" sz="3958" b="1" i="0" u="none" strike="noStrike" kern="0" cap="none" spc="0" normalizeH="0" noProof="0" dirty="0">
                <a:ln>
                  <a:noFill/>
                </a:ln>
                <a:solidFill>
                  <a:prstClr val="white"/>
                </a:solidFill>
                <a:effectLst/>
                <a:uLnTx/>
                <a:uFillTx/>
                <a:latin typeface="Calibri" panose="020F0502020204030204"/>
                <a:ea typeface="+mn-ea"/>
                <a:cs typeface="+mn-cs"/>
              </a:rPr>
              <a:t> UK, Green Party, Plaid </a:t>
            </a:r>
            <a:r>
              <a:rPr kumimoji="0" lang="en-US" sz="3958" b="1" i="0" u="none" strike="noStrike" kern="0" cap="none" spc="0" normalizeH="0" noProof="0" dirty="0" err="1">
                <a:ln>
                  <a:noFill/>
                </a:ln>
                <a:solidFill>
                  <a:prstClr val="white"/>
                </a:solidFill>
                <a:effectLst/>
                <a:uLnTx/>
                <a:uFillTx/>
                <a:latin typeface="Calibri" panose="020F0502020204030204"/>
                <a:ea typeface="+mn-ea"/>
                <a:cs typeface="+mn-cs"/>
              </a:rPr>
              <a:t>Cymru</a:t>
            </a:r>
            <a:r>
              <a:rPr kumimoji="0" lang="en-US" sz="3958" b="1" i="0" u="none" strike="noStrike" kern="0" cap="none" spc="0" normalizeH="0" noProof="0" dirty="0">
                <a:ln>
                  <a:noFill/>
                </a:ln>
                <a:solidFill>
                  <a:prstClr val="white"/>
                </a:solidFill>
                <a:effectLst/>
                <a:uLnTx/>
                <a:uFillTx/>
                <a:latin typeface="Calibri" panose="020F0502020204030204"/>
                <a:ea typeface="+mn-ea"/>
                <a:cs typeface="+mn-cs"/>
              </a:rPr>
              <a:t>, Scottish Nationalist Party, Liberal Democrats, DUP, Sinn Fein</a:t>
            </a:r>
            <a:endParaRPr kumimoji="0" lang="en-GB" sz="3958"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68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Tolerance and cultural diversity</a:t>
            </a:r>
          </a:p>
        </p:txBody>
      </p:sp>
      <p:sp>
        <p:nvSpPr>
          <p:cNvPr id="7" name="Content Placeholder 2"/>
          <p:cNvSpPr>
            <a:spLocks noGrp="1"/>
          </p:cNvSpPr>
          <p:nvPr>
            <p:ph idx="1"/>
          </p:nvPr>
        </p:nvSpPr>
        <p:spPr>
          <a:xfrm>
            <a:off x="907034" y="2486323"/>
            <a:ext cx="9294336" cy="8640960"/>
          </a:xfrm>
        </p:spPr>
        <p:txBody>
          <a:bodyPr>
            <a:normAutofit fontScale="92500" lnSpcReduction="20000"/>
          </a:bodyPr>
          <a:lstStyle/>
          <a:p>
            <a:pPr marL="0" indent="0">
              <a:buNone/>
            </a:pPr>
            <a:r>
              <a:rPr lang="en-US" dirty="0"/>
              <a:t>Tolerance and respect for everyone’s beliefs, faiths and traditions leads to cultural diversity. </a:t>
            </a:r>
          </a:p>
          <a:p>
            <a:pPr marL="0" indent="0">
              <a:buNone/>
            </a:pPr>
            <a:endParaRPr lang="en-US" dirty="0"/>
          </a:p>
          <a:p>
            <a:pPr marL="0" indent="0">
              <a:buNone/>
            </a:pPr>
            <a:r>
              <a:rPr lang="en-US" dirty="0"/>
              <a:t>This means that people from all different cultures can live in the one place peacefully and their differences are celebrated.</a:t>
            </a:r>
          </a:p>
          <a:p>
            <a:pPr marL="0" indent="0">
              <a:buNone/>
            </a:pPr>
            <a:endParaRPr lang="en-US" dirty="0"/>
          </a:p>
          <a:p>
            <a:pPr marL="0" indent="0">
              <a:buNone/>
            </a:pPr>
            <a:r>
              <a:rPr lang="en-US" dirty="0"/>
              <a:t>The UK is one of the most culturally diverse countries in the world. This has been achieved through tolerance being one of the core value of the UK to ensure everyone feels respected and safe.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6437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UK cultural diversity quiz</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On your whiteboards, take a guess at the answer to the question below.</a:t>
            </a:r>
          </a:p>
          <a:p>
            <a:pPr marL="0" indent="0">
              <a:buNone/>
            </a:pPr>
            <a:endParaRPr lang="en-US" dirty="0"/>
          </a:p>
          <a:p>
            <a:pPr marL="0" indent="0">
              <a:buNone/>
            </a:pPr>
            <a:r>
              <a:rPr lang="en-US" dirty="0"/>
              <a:t>How many languages are spoken in the UK?</a:t>
            </a:r>
          </a:p>
          <a:p>
            <a:pPr marL="0" indent="0">
              <a:buNone/>
            </a:pPr>
            <a:endParaRPr lang="en-US" dirty="0"/>
          </a:p>
          <a:p>
            <a:pPr marL="0" indent="0">
              <a:buNone/>
            </a:pPr>
            <a:r>
              <a:rPr lang="en-US" dirty="0">
                <a:solidFill>
                  <a:srgbClr val="FF0000"/>
                </a:solidFill>
              </a:rPr>
              <a:t>Over 600 languages are spoken in the UK. 300 languages are spoken in London alone!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28056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UK cultural diversity quiz</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On your whiteboards, take a guess at the answer to the question below.</a:t>
            </a:r>
          </a:p>
          <a:p>
            <a:pPr marL="0" indent="0">
              <a:buNone/>
            </a:pPr>
            <a:endParaRPr lang="en-US" dirty="0"/>
          </a:p>
          <a:p>
            <a:pPr marL="0" indent="0">
              <a:buNone/>
            </a:pPr>
            <a:r>
              <a:rPr lang="en-US" dirty="0"/>
              <a:t>How many people live in the UK but have a different nationality?</a:t>
            </a:r>
          </a:p>
          <a:p>
            <a:pPr marL="0" indent="0">
              <a:buNone/>
            </a:pPr>
            <a:endParaRPr lang="en-US" dirty="0"/>
          </a:p>
          <a:p>
            <a:pPr marL="0" indent="0">
              <a:buNone/>
            </a:pPr>
            <a:r>
              <a:rPr lang="en-US" dirty="0">
                <a:solidFill>
                  <a:srgbClr val="FF0000"/>
                </a:solidFill>
              </a:rPr>
              <a:t>6 million people which is 9% of the population. The top 3 other nationalities are Polish, Indian and Irish (Republic of Ireland)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1267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UK cultural diversity quiz</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On your whiteboards, take a guess at the answer to the question below.</a:t>
            </a:r>
          </a:p>
          <a:p>
            <a:pPr marL="0" indent="0">
              <a:buNone/>
            </a:pPr>
            <a:endParaRPr lang="en-US" dirty="0"/>
          </a:p>
          <a:p>
            <a:pPr marL="0" indent="0">
              <a:buNone/>
            </a:pPr>
            <a:r>
              <a:rPr lang="en-US" dirty="0"/>
              <a:t>How many different religions are followed in the UK?</a:t>
            </a:r>
          </a:p>
          <a:p>
            <a:pPr marL="0" indent="0">
              <a:buNone/>
            </a:pPr>
            <a:endParaRPr lang="en-US" dirty="0"/>
          </a:p>
          <a:p>
            <a:pPr marL="0" indent="0">
              <a:buNone/>
            </a:pPr>
            <a:r>
              <a:rPr lang="en-US" dirty="0">
                <a:solidFill>
                  <a:srgbClr val="FF0000"/>
                </a:solidFill>
              </a:rPr>
              <a:t>Over 25</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5062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UK cultural diversity quiz</a:t>
            </a:r>
          </a:p>
        </p:txBody>
      </p:sp>
      <p:sp>
        <p:nvSpPr>
          <p:cNvPr id="7" name="Content Placeholder 2"/>
          <p:cNvSpPr>
            <a:spLocks noGrp="1"/>
          </p:cNvSpPr>
          <p:nvPr>
            <p:ph idx="1"/>
          </p:nvPr>
        </p:nvSpPr>
        <p:spPr>
          <a:xfrm>
            <a:off x="907034" y="2486323"/>
            <a:ext cx="9294336" cy="8640960"/>
          </a:xfrm>
        </p:spPr>
        <p:txBody>
          <a:bodyPr>
            <a:normAutofit fontScale="92500" lnSpcReduction="20000"/>
          </a:bodyPr>
          <a:lstStyle/>
          <a:p>
            <a:pPr marL="0" indent="0">
              <a:buNone/>
            </a:pPr>
            <a:r>
              <a:rPr lang="en-US" dirty="0"/>
              <a:t>On your whiteboards, take a guess at the answer to the question below.</a:t>
            </a:r>
          </a:p>
          <a:p>
            <a:pPr marL="0" indent="0">
              <a:buNone/>
            </a:pPr>
            <a:endParaRPr lang="en-US" dirty="0"/>
          </a:p>
          <a:p>
            <a:pPr marL="0" indent="0">
              <a:buNone/>
            </a:pPr>
            <a:r>
              <a:rPr lang="en-US" dirty="0"/>
              <a:t>What are some of the top 5 </a:t>
            </a:r>
            <a:r>
              <a:rPr lang="en-US" dirty="0" err="1"/>
              <a:t>favourite</a:t>
            </a:r>
            <a:r>
              <a:rPr lang="en-US" dirty="0"/>
              <a:t> cuisines (food) in the UK?</a:t>
            </a:r>
          </a:p>
          <a:p>
            <a:pPr marL="0" indent="0">
              <a:buNone/>
            </a:pPr>
            <a:endParaRPr lang="en-US" dirty="0"/>
          </a:p>
          <a:p>
            <a:pPr marL="914400" indent="-914400">
              <a:buAutoNum type="arabicPeriod"/>
            </a:pPr>
            <a:r>
              <a:rPr lang="en-US" dirty="0">
                <a:solidFill>
                  <a:srgbClr val="FF0000"/>
                </a:solidFill>
              </a:rPr>
              <a:t>Chinese</a:t>
            </a:r>
          </a:p>
          <a:p>
            <a:pPr marL="914400" indent="-914400">
              <a:buAutoNum type="arabicPeriod"/>
            </a:pPr>
            <a:r>
              <a:rPr lang="en-US" dirty="0">
                <a:solidFill>
                  <a:srgbClr val="FF0000"/>
                </a:solidFill>
              </a:rPr>
              <a:t>Indian</a:t>
            </a:r>
          </a:p>
          <a:p>
            <a:pPr marL="914400" indent="-914400">
              <a:buAutoNum type="arabicPeriod"/>
            </a:pPr>
            <a:r>
              <a:rPr lang="en-US" dirty="0">
                <a:solidFill>
                  <a:srgbClr val="FF0000"/>
                </a:solidFill>
              </a:rPr>
              <a:t>Mexican</a:t>
            </a:r>
          </a:p>
          <a:p>
            <a:pPr marL="914400" indent="-914400">
              <a:buAutoNum type="arabicPeriod"/>
            </a:pPr>
            <a:r>
              <a:rPr lang="en-US" dirty="0">
                <a:solidFill>
                  <a:srgbClr val="FF0000"/>
                </a:solidFill>
              </a:rPr>
              <a:t>Japanese</a:t>
            </a:r>
          </a:p>
          <a:p>
            <a:pPr marL="914400" indent="-914400">
              <a:buAutoNum type="arabicPeriod"/>
            </a:pPr>
            <a:r>
              <a:rPr lang="en-US" dirty="0">
                <a:solidFill>
                  <a:srgbClr val="FF0000"/>
                </a:solidFill>
              </a:rPr>
              <a:t>Italian</a:t>
            </a:r>
          </a:p>
          <a:p>
            <a:pPr marL="0" indent="0">
              <a:buNone/>
            </a:pPr>
            <a:endParaRPr lang="en-US" dirty="0">
              <a:solidFill>
                <a:srgbClr val="FF0000"/>
              </a:solidFill>
            </a:endParaRPr>
          </a:p>
          <a:p>
            <a:pPr marL="0" indent="0">
              <a:buNone/>
            </a:pPr>
            <a:r>
              <a:rPr lang="en-US" dirty="0">
                <a:solidFill>
                  <a:srgbClr val="FF0000"/>
                </a:solidFill>
              </a:rPr>
              <a:t>Traditional UK food such as fish and chips doesn’t even make the top 10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60635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With the person next to you discuss how tolerance could be shown in the scenario below. Be ready to share answers with the class</a:t>
            </a:r>
          </a:p>
          <a:p>
            <a:pPr marL="0" indent="0">
              <a:buNone/>
            </a:pPr>
            <a:endParaRPr lang="en-US" dirty="0">
              <a:solidFill>
                <a:srgbClr val="FF0000"/>
              </a:solidFill>
            </a:endParaRPr>
          </a:p>
          <a:p>
            <a:pPr marL="0" indent="0">
              <a:buNone/>
            </a:pPr>
            <a:r>
              <a:rPr lang="en-US" dirty="0">
                <a:solidFill>
                  <a:srgbClr val="FF0000"/>
                </a:solidFill>
              </a:rPr>
              <a:t>“A new pupil has joined the school but they do not speak the same language as you”</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33212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fontScale="92500" lnSpcReduction="20000"/>
          </a:bodyPr>
          <a:lstStyle/>
          <a:p>
            <a:pPr marL="0" indent="0">
              <a:buNone/>
            </a:pPr>
            <a:r>
              <a:rPr lang="en-US" dirty="0">
                <a:solidFill>
                  <a:srgbClr val="FF0000"/>
                </a:solidFill>
              </a:rPr>
              <a:t>“A new pupil has joined the school but they do not speak the same language as you”</a:t>
            </a:r>
          </a:p>
          <a:p>
            <a:pPr marL="0" indent="0">
              <a:buNone/>
            </a:pPr>
            <a:endParaRPr lang="en-US" dirty="0"/>
          </a:p>
          <a:p>
            <a:pPr marL="0" indent="0">
              <a:buNone/>
            </a:pPr>
            <a:r>
              <a:rPr lang="en-US" dirty="0">
                <a:solidFill>
                  <a:schemeClr val="tx2">
                    <a:lumMod val="50000"/>
                  </a:schemeClr>
                </a:solidFill>
              </a:rPr>
              <a:t>Possible ways to show tolerance</a:t>
            </a:r>
          </a:p>
          <a:p>
            <a:pPr>
              <a:buFontTx/>
              <a:buChar char="-"/>
            </a:pPr>
            <a:r>
              <a:rPr lang="en-US" dirty="0">
                <a:solidFill>
                  <a:schemeClr val="tx2">
                    <a:lumMod val="50000"/>
                  </a:schemeClr>
                </a:solidFill>
              </a:rPr>
              <a:t>Find out what language they speak and learn how to say hello</a:t>
            </a:r>
          </a:p>
          <a:p>
            <a:pPr>
              <a:buFontTx/>
              <a:buChar char="-"/>
            </a:pPr>
            <a:r>
              <a:rPr lang="en-US" dirty="0">
                <a:solidFill>
                  <a:schemeClr val="tx2">
                    <a:lumMod val="50000"/>
                  </a:schemeClr>
                </a:solidFill>
              </a:rPr>
              <a:t>Find out what country they are from and use the internet to help communicate</a:t>
            </a:r>
          </a:p>
          <a:p>
            <a:pPr marL="0" indent="0">
              <a:buNone/>
            </a:pPr>
            <a:endParaRPr lang="en-US" dirty="0">
              <a:solidFill>
                <a:schemeClr val="tx2">
                  <a:lumMod val="50000"/>
                </a:schemeClr>
              </a:solidFill>
            </a:endParaRPr>
          </a:p>
          <a:p>
            <a:pPr marL="0" indent="0">
              <a:buNone/>
            </a:pPr>
            <a:r>
              <a:rPr lang="en-US" dirty="0">
                <a:solidFill>
                  <a:schemeClr val="tx2">
                    <a:lumMod val="50000"/>
                  </a:schemeClr>
                </a:solidFill>
              </a:rPr>
              <a:t>This will show tolerance and make the new pupil feel welcome and safe in the school community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044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With the person next to you discuss how tolerance could be shown in the scenario below. Be ready to share answers with the class</a:t>
            </a:r>
          </a:p>
          <a:p>
            <a:pPr marL="0" indent="0">
              <a:buNone/>
            </a:pPr>
            <a:endParaRPr lang="en-US" dirty="0">
              <a:solidFill>
                <a:srgbClr val="FF0000"/>
              </a:solidFill>
            </a:endParaRPr>
          </a:p>
          <a:p>
            <a:pPr marL="0" indent="0">
              <a:buNone/>
            </a:pPr>
            <a:r>
              <a:rPr lang="en-US" dirty="0">
                <a:solidFill>
                  <a:srgbClr val="FF0000"/>
                </a:solidFill>
              </a:rPr>
              <a:t>“At lunch time one of your friends has brought in some food you do not </a:t>
            </a:r>
            <a:r>
              <a:rPr lang="en-US" dirty="0" err="1">
                <a:solidFill>
                  <a:srgbClr val="FF0000"/>
                </a:solidFill>
              </a:rPr>
              <a:t>recognise</a:t>
            </a:r>
            <a:r>
              <a:rPr lang="en-US" dirty="0">
                <a:solidFill>
                  <a:srgbClr val="FF0000"/>
                </a:solidFill>
              </a:rPr>
              <a:t>. Another friend looks at the food and says “that isn’t food. That looks disgusting”</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369492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lnSpcReduction="10000"/>
          </a:bodyPr>
          <a:lstStyle/>
          <a:p>
            <a:pPr marL="0" indent="0">
              <a:buNone/>
            </a:pPr>
            <a:r>
              <a:rPr lang="en-US" dirty="0">
                <a:solidFill>
                  <a:srgbClr val="FF0000"/>
                </a:solidFill>
              </a:rPr>
              <a:t>“At lunch time one of your friends has brought in some food you do not </a:t>
            </a:r>
            <a:r>
              <a:rPr lang="en-US" dirty="0" err="1">
                <a:solidFill>
                  <a:srgbClr val="FF0000"/>
                </a:solidFill>
              </a:rPr>
              <a:t>recognise</a:t>
            </a:r>
            <a:r>
              <a:rPr lang="en-US" dirty="0">
                <a:solidFill>
                  <a:srgbClr val="FF0000"/>
                </a:solidFill>
              </a:rPr>
              <a:t>. Another friend looks at the food and says “that isn’t food. That looks disgusting”</a:t>
            </a:r>
            <a:endParaRPr lang="en-US" dirty="0"/>
          </a:p>
          <a:p>
            <a:pPr marL="0" indent="0">
              <a:buNone/>
            </a:pPr>
            <a:endParaRPr lang="en-US" dirty="0"/>
          </a:p>
          <a:p>
            <a:pPr marL="0" indent="0">
              <a:buNone/>
            </a:pPr>
            <a:r>
              <a:rPr lang="en-US" dirty="0"/>
              <a:t>Possible ways to show tolerance</a:t>
            </a:r>
          </a:p>
          <a:p>
            <a:pPr>
              <a:buFontTx/>
              <a:buChar char="-"/>
            </a:pPr>
            <a:r>
              <a:rPr lang="en-US" dirty="0"/>
              <a:t>Call out the comment from the other friend as it is not very nice</a:t>
            </a:r>
          </a:p>
          <a:p>
            <a:pPr>
              <a:buFontTx/>
              <a:buChar char="-"/>
            </a:pPr>
            <a:r>
              <a:rPr lang="en-US" dirty="0"/>
              <a:t>Ask questions about the food – what is it? What is in it? Is it spicy?</a:t>
            </a:r>
          </a:p>
          <a:p>
            <a:pPr>
              <a:buFontTx/>
              <a:buChar char="-"/>
            </a:pPr>
            <a:r>
              <a:rPr lang="en-US" dirty="0"/>
              <a:t>If offered to try some, try it (allergies dependent!)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48353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t>With the person next to you discuss how tolerance could be shown in the scenario below. Be ready to share answers with the class</a:t>
            </a:r>
          </a:p>
          <a:p>
            <a:pPr marL="0" indent="0">
              <a:buNone/>
            </a:pPr>
            <a:endParaRPr lang="en-US" dirty="0">
              <a:solidFill>
                <a:srgbClr val="FF0000"/>
              </a:solidFill>
            </a:endParaRPr>
          </a:p>
          <a:p>
            <a:pPr marL="0" indent="0">
              <a:buNone/>
            </a:pPr>
            <a:r>
              <a:rPr lang="en-US" dirty="0">
                <a:solidFill>
                  <a:srgbClr val="FF0000"/>
                </a:solidFill>
              </a:rPr>
              <a:t>“You have invited a friend over to your house. They are from a different country and have different traditional clothing. They ask if it is ok to wear this to your house”</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341476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9577"/>
            <a:ext cx="20000922" cy="2895258"/>
          </a:xfrm>
          <a:prstGeom prst="rect">
            <a:avLst/>
          </a:prstGeom>
        </p:spPr>
      </p:pic>
    </p:spTree>
    <p:extLst>
      <p:ext uri="{BB962C8B-B14F-4D97-AF65-F5344CB8AC3E}">
        <p14:creationId xmlns:p14="http://schemas.microsoft.com/office/powerpoint/2010/main" val="1119494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Showing tolerance scenarios</a:t>
            </a:r>
          </a:p>
        </p:txBody>
      </p:sp>
      <p:sp>
        <p:nvSpPr>
          <p:cNvPr id="7" name="Content Placeholder 2"/>
          <p:cNvSpPr>
            <a:spLocks noGrp="1"/>
          </p:cNvSpPr>
          <p:nvPr>
            <p:ph idx="1"/>
          </p:nvPr>
        </p:nvSpPr>
        <p:spPr>
          <a:xfrm>
            <a:off x="907034" y="2486323"/>
            <a:ext cx="9294336" cy="8640960"/>
          </a:xfrm>
        </p:spPr>
        <p:txBody>
          <a:bodyPr>
            <a:normAutofit/>
          </a:bodyPr>
          <a:lstStyle/>
          <a:p>
            <a:pPr marL="0" indent="0">
              <a:buNone/>
            </a:pPr>
            <a:r>
              <a:rPr lang="en-US" dirty="0">
                <a:solidFill>
                  <a:srgbClr val="FF0000"/>
                </a:solidFill>
              </a:rPr>
              <a:t>“You have invited a friend over to your house. They are from a different country and have different traditional clothing. They ask if it is ok to wear this to your house”</a:t>
            </a:r>
            <a:endParaRPr lang="en-US" dirty="0"/>
          </a:p>
          <a:p>
            <a:pPr marL="0" indent="0">
              <a:buNone/>
            </a:pPr>
            <a:endParaRPr lang="en-US" dirty="0"/>
          </a:p>
          <a:p>
            <a:pPr marL="0" indent="0">
              <a:buNone/>
            </a:pPr>
            <a:r>
              <a:rPr lang="en-US" dirty="0"/>
              <a:t>Possible ways to show tolerance</a:t>
            </a:r>
          </a:p>
          <a:p>
            <a:pPr>
              <a:buFontTx/>
              <a:buChar char="-"/>
            </a:pPr>
            <a:r>
              <a:rPr lang="en-US" dirty="0"/>
              <a:t>Say yes and also ask questions about the clothing – what does it represent? Why is it traditional?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131616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Complete the following sentences in your books</a:t>
            </a:r>
          </a:p>
          <a:p>
            <a:pPr marL="0" indent="0">
              <a:buNone/>
            </a:pPr>
            <a:endParaRPr lang="en-US" dirty="0"/>
          </a:p>
          <a:p>
            <a:pPr marL="914400" indent="-914400">
              <a:buAutoNum type="arabicPeriod"/>
            </a:pPr>
            <a:r>
              <a:rPr lang="en-US" dirty="0"/>
              <a:t>At the end of the lesson I think tolerance is…</a:t>
            </a:r>
          </a:p>
          <a:p>
            <a:pPr marL="914400" indent="-914400">
              <a:buAutoNum type="arabicPeriod"/>
            </a:pPr>
            <a:endParaRPr lang="en-US" dirty="0"/>
          </a:p>
          <a:p>
            <a:pPr marL="914400" indent="-914400">
              <a:buAutoNum type="arabicPeriod"/>
            </a:pPr>
            <a:r>
              <a:rPr lang="en-US" dirty="0"/>
              <a:t>One way I can show tolerance at school is…</a:t>
            </a:r>
          </a:p>
        </p:txBody>
      </p:sp>
    </p:spTree>
    <p:extLst>
      <p:ext uri="{BB962C8B-B14F-4D97-AF65-F5344CB8AC3E}">
        <p14:creationId xmlns:p14="http://schemas.microsoft.com/office/powerpoint/2010/main" val="1902366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596"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Political Parties in the UK</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a MP?</a:t>
            </a:r>
          </a:p>
        </p:txBody>
      </p:sp>
      <p:sp>
        <p:nvSpPr>
          <p:cNvPr id="29" name="Rounded Rectangle 28"/>
          <p:cNvSpPr/>
          <p:nvPr/>
        </p:nvSpPr>
        <p:spPr>
          <a:xfrm>
            <a:off x="5874854" y="262517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are laws and how are they made?</a:t>
            </a:r>
          </a:p>
        </p:txBody>
      </p:sp>
      <p:sp>
        <p:nvSpPr>
          <p:cNvPr id="30" name="Rounded Rectangle 29"/>
          <p:cNvSpPr/>
          <p:nvPr/>
        </p:nvSpPr>
        <p:spPr>
          <a:xfrm>
            <a:off x="8719635" y="261689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Who is running for election in Hodge Hill?</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individual liberty mean?</a:t>
            </a:r>
          </a:p>
        </p:txBody>
      </p:sp>
      <p:sp>
        <p:nvSpPr>
          <p:cNvPr id="32" name="Rounded Rectangle 31"/>
          <p:cNvSpPr/>
          <p:nvPr/>
        </p:nvSpPr>
        <p:spPr>
          <a:xfrm>
            <a:off x="14409197" y="2668457"/>
            <a:ext cx="2498070"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respect?</a:t>
            </a:r>
          </a:p>
        </p:txBody>
      </p:sp>
      <p:sp>
        <p:nvSpPr>
          <p:cNvPr id="33" name="Rounded Rectangle 32"/>
          <p:cNvSpPr/>
          <p:nvPr/>
        </p:nvSpPr>
        <p:spPr>
          <a:xfrm>
            <a:off x="17313823" y="2647130"/>
            <a:ext cx="2384644" cy="1662335"/>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tolerance?</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What is </a:t>
            </a:r>
            <a:r>
              <a:rPr lang="en-US" sz="3200" b="1" dirty="0">
                <a:solidFill>
                  <a:prstClr val="black"/>
                </a:solidFill>
                <a:latin typeface="Comic Sans MS"/>
              </a:rPr>
              <a:t>tolerance</a:t>
            </a: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This includes:</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Definition of </a:t>
            </a:r>
            <a:r>
              <a:rPr lang="en-US" sz="3200" b="1" dirty="0">
                <a:solidFill>
                  <a:prstClr val="black"/>
                </a:solidFill>
                <a:latin typeface="Comic Sans MS"/>
              </a:rPr>
              <a:t>tolerance</a:t>
            </a: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noProof="0" dirty="0">
                <a:solidFill>
                  <a:prstClr val="black"/>
                </a:solidFill>
                <a:latin typeface="Comic Sans MS"/>
              </a:rPr>
              <a:t>Why tolerance is important</a:t>
            </a: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omic Sans MS"/>
                <a:ea typeface="+mn-ea"/>
                <a:cs typeface="+mn-cs"/>
              </a:rPr>
              <a:t>Please</a:t>
            </a:r>
            <a:r>
              <a:rPr kumimoji="0" lang="en-US" sz="3600" b="1" i="0" u="none" strike="noStrike" kern="1200" cap="none" spc="0" normalizeH="0" noProof="0" dirty="0">
                <a:ln>
                  <a:noFill/>
                </a:ln>
                <a:solidFill>
                  <a:prstClr val="black"/>
                </a:solidFill>
                <a:effectLst/>
                <a:uLnTx/>
                <a:uFillTx/>
                <a:latin typeface="Comic Sans MS"/>
                <a:ea typeface="+mn-ea"/>
                <a:cs typeface="+mn-cs"/>
              </a:rPr>
              <a:t> remember that during the lesson we should not be asking any pupil or teacher personal questions.</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lang="en-US" sz="3600" b="1" baseline="0" dirty="0">
              <a:solidFill>
                <a:prstClr val="black"/>
              </a:solidFill>
              <a:latin typeface="Comic Sans M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noProof="0" dirty="0">
                <a:ln>
                  <a:noFill/>
                </a:ln>
                <a:solidFill>
                  <a:prstClr val="black"/>
                </a:solidFill>
                <a:effectLst/>
                <a:uLnTx/>
                <a:uFillTx/>
                <a:latin typeface="Comic Sans MS"/>
                <a:ea typeface="+mn-ea"/>
                <a:cs typeface="+mn-cs"/>
              </a:rPr>
              <a:t>Your teacher can ask you questions but this will be to check your knowledge in the lesson.</a:t>
            </a:r>
            <a:endParaRPr kumimoji="0" lang="en-US" sz="3600" b="1" i="0" u="none" strike="noStrike" kern="1200" cap="none" spc="0" normalizeH="0" baseline="0" noProof="0" dirty="0">
              <a:ln>
                <a:noFill/>
              </a:ln>
              <a:solidFill>
                <a:prstClr val="black"/>
              </a:solidFill>
              <a:effectLst/>
              <a:uLnTx/>
              <a:uFillTx/>
              <a:latin typeface="Comic Sans MS"/>
              <a:ea typeface="+mn-ea"/>
              <a:cs typeface="+mn-cs"/>
            </a:endParaRPr>
          </a:p>
        </p:txBody>
      </p:sp>
    </p:spTree>
    <p:extLst>
      <p:ext uri="{BB962C8B-B14F-4D97-AF65-F5344CB8AC3E}">
        <p14:creationId xmlns:p14="http://schemas.microsoft.com/office/powerpoint/2010/main" val="108508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21632" y="3566443"/>
            <a:ext cx="19062024"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“At the beginning of the lesson I think tolerance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tolerance</a:t>
            </a:r>
          </a:p>
        </p:txBody>
      </p:sp>
      <p:sp>
        <p:nvSpPr>
          <p:cNvPr id="20" name="Content Placeholder 2"/>
          <p:cNvSpPr>
            <a:spLocks noGrp="1"/>
          </p:cNvSpPr>
          <p:nvPr>
            <p:ph idx="1"/>
          </p:nvPr>
        </p:nvSpPr>
        <p:spPr>
          <a:xfrm>
            <a:off x="625686" y="1997073"/>
            <a:ext cx="19062024" cy="944565"/>
          </a:xfrm>
        </p:spPr>
        <p:txBody>
          <a:bodyPr>
            <a:normAutofit/>
          </a:bodyPr>
          <a:lstStyle/>
          <a:p>
            <a:pPr marL="0" indent="0">
              <a:buNone/>
            </a:pPr>
            <a:r>
              <a:rPr lang="en-US" dirty="0"/>
              <a:t>To introduce tolerance watch the following video and answer the questions</a:t>
            </a:r>
          </a:p>
        </p:txBody>
      </p:sp>
      <p:sp>
        <p:nvSpPr>
          <p:cNvPr id="6" name="Content Placeholder 2"/>
          <p:cNvSpPr txBox="1">
            <a:spLocks/>
          </p:cNvSpPr>
          <p:nvPr/>
        </p:nvSpPr>
        <p:spPr>
          <a:xfrm>
            <a:off x="14516546" y="3295161"/>
            <a:ext cx="5572673" cy="7858666"/>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b="1" dirty="0"/>
              <a:t>Questions</a:t>
            </a:r>
          </a:p>
          <a:p>
            <a:pPr marL="0" indent="0">
              <a:buFont typeface="Arial" panose="020B0604020202020204" pitchFamily="34" charset="0"/>
              <a:buNone/>
            </a:pPr>
            <a:endParaRPr lang="en-US" b="1" dirty="0"/>
          </a:p>
          <a:p>
            <a:pPr marL="914400" indent="-914400">
              <a:buFont typeface="Arial" panose="020B0604020202020204" pitchFamily="34" charset="0"/>
              <a:buAutoNum type="arabicPeriod"/>
            </a:pPr>
            <a:r>
              <a:rPr lang="en-US" dirty="0"/>
              <a:t>What is tolerance?</a:t>
            </a:r>
          </a:p>
          <a:p>
            <a:pPr marL="914400" indent="-914400">
              <a:buFont typeface="Arial" panose="020B0604020202020204" pitchFamily="34" charset="0"/>
              <a:buAutoNum type="arabicPeriod"/>
            </a:pPr>
            <a:endParaRPr lang="en-US" dirty="0"/>
          </a:p>
          <a:p>
            <a:pPr marL="914400" indent="-914400">
              <a:buFont typeface="Arial" panose="020B0604020202020204" pitchFamily="34" charset="0"/>
              <a:buAutoNum type="arabicPeriod"/>
            </a:pPr>
            <a:r>
              <a:rPr lang="en-US" dirty="0"/>
              <a:t>What can happen if people do not show tolerance?</a:t>
            </a:r>
          </a:p>
        </p:txBody>
      </p:sp>
      <p:pic>
        <p:nvPicPr>
          <p:cNvPr id="2" name="MJGcxKasEgs"/>
          <p:cNvPicPr>
            <a:picLocks noRot="1" noChangeAspect="1"/>
          </p:cNvPicPr>
          <p:nvPr>
            <a:videoFile r:link="rId1"/>
          </p:nvPr>
        </p:nvPicPr>
        <p:blipFill>
          <a:blip r:embed="rId6"/>
          <a:stretch>
            <a:fillRect/>
          </a:stretch>
        </p:blipFill>
        <p:spPr>
          <a:xfrm>
            <a:off x="186793" y="2941638"/>
            <a:ext cx="14168215" cy="7969621"/>
          </a:xfrm>
          <a:prstGeom prst="rect">
            <a:avLst/>
          </a:prstGeom>
        </p:spPr>
      </p:pic>
    </p:spTree>
    <p:extLst>
      <p:ext uri="{BB962C8B-B14F-4D97-AF65-F5344CB8AC3E}">
        <p14:creationId xmlns:p14="http://schemas.microsoft.com/office/powerpoint/2010/main" val="306742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tolerance?</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Tolerance is…</a:t>
            </a:r>
          </a:p>
          <a:p>
            <a:pPr marL="0" indent="0">
              <a:buNone/>
            </a:pPr>
            <a:endParaRPr lang="en-US" dirty="0"/>
          </a:p>
          <a:p>
            <a:pPr marL="0" indent="0">
              <a:buNone/>
            </a:pPr>
            <a:r>
              <a:rPr lang="en-US" dirty="0"/>
              <a:t>“you don’t have to believe what other believe but you accept and respect the other’s belief”</a:t>
            </a:r>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Showing tolerance</a:t>
            </a:r>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If you show tolerance to the faith and belief of others you are showing them acceptance and respect.</a:t>
            </a:r>
          </a:p>
          <a:p>
            <a:pPr marL="0" indent="0">
              <a:buNone/>
            </a:pPr>
            <a:endParaRPr lang="en-US" dirty="0"/>
          </a:p>
          <a:p>
            <a:pPr marL="0" indent="0">
              <a:buNone/>
            </a:pPr>
            <a:r>
              <a:rPr lang="en-US" dirty="0"/>
              <a:t>The benefit of this is it means you can still be friends even if you do not agree</a:t>
            </a:r>
          </a:p>
          <a:p>
            <a:pPr marL="0" indent="0">
              <a:buNone/>
            </a:pPr>
            <a:endParaRPr lang="en-US" dirty="0"/>
          </a:p>
          <a:p>
            <a:pPr marL="0" indent="0">
              <a:buNone/>
            </a:pPr>
            <a:r>
              <a:rPr lang="en-US" b="1" dirty="0"/>
              <a:t>Task</a:t>
            </a:r>
          </a:p>
          <a:p>
            <a:pPr marL="0" indent="0">
              <a:buNone/>
            </a:pPr>
            <a:endParaRPr lang="en-US" b="1" dirty="0"/>
          </a:p>
          <a:p>
            <a:pPr marL="0" indent="0">
              <a:buNone/>
            </a:pPr>
            <a:r>
              <a:rPr lang="en-US" dirty="0"/>
              <a:t>Discuss with the person next to you why it is important to not fall out if you have a different belief?</a:t>
            </a:r>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2572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Why tolerance is important?</a:t>
            </a:r>
          </a:p>
        </p:txBody>
      </p:sp>
      <p:sp>
        <p:nvSpPr>
          <p:cNvPr id="7" name="Content Placeholder 2"/>
          <p:cNvSpPr>
            <a:spLocks noGrp="1"/>
          </p:cNvSpPr>
          <p:nvPr>
            <p:ph idx="1"/>
          </p:nvPr>
        </p:nvSpPr>
        <p:spPr>
          <a:xfrm>
            <a:off x="907034" y="2486323"/>
            <a:ext cx="9294336" cy="7993972"/>
          </a:xfrm>
        </p:spPr>
        <p:txBody>
          <a:bodyPr>
            <a:normAutofit lnSpcReduction="10000"/>
          </a:bodyPr>
          <a:lstStyle/>
          <a:p>
            <a:pPr marL="0" indent="0">
              <a:buNone/>
            </a:pPr>
            <a:r>
              <a:rPr lang="en-US" dirty="0"/>
              <a:t>With social media and easy travel, the world is now a much smaller place and it is very easy to travel to many different countries.</a:t>
            </a:r>
          </a:p>
          <a:p>
            <a:pPr marL="0" indent="0">
              <a:buNone/>
            </a:pPr>
            <a:endParaRPr lang="en-US" dirty="0"/>
          </a:p>
          <a:p>
            <a:pPr marL="0" indent="0">
              <a:buNone/>
            </a:pPr>
            <a:r>
              <a:rPr lang="en-US" dirty="0"/>
              <a:t>The world is made up of many different nations, full of many different societies and communities.</a:t>
            </a:r>
          </a:p>
          <a:p>
            <a:pPr marL="0" indent="0">
              <a:buNone/>
            </a:pPr>
            <a:endParaRPr lang="en-US" dirty="0"/>
          </a:p>
          <a:p>
            <a:pPr marL="0" indent="0">
              <a:buNone/>
            </a:pPr>
            <a:r>
              <a:rPr lang="en-US" dirty="0"/>
              <a:t>Tolerance means that everyone can live side by side in a peaceful and respectful manner.</a:t>
            </a:r>
          </a:p>
          <a:p>
            <a:pPr marL="0" indent="0">
              <a:buNone/>
            </a:pPr>
            <a:endParaRPr lang="en-US" dirty="0"/>
          </a:p>
        </p:txBody>
      </p:sp>
      <p:pic>
        <p:nvPicPr>
          <p:cNvPr id="3" name="Picture 2"/>
          <p:cNvPicPr>
            <a:picLocks noChangeAspect="1"/>
          </p:cNvPicPr>
          <p:nvPr/>
        </p:nvPicPr>
        <p:blipFill>
          <a:blip r:embed="rId4"/>
          <a:stretch>
            <a:fillRect/>
          </a:stretch>
        </p:blipFill>
        <p:spPr>
          <a:xfrm>
            <a:off x="12336920" y="7670899"/>
            <a:ext cx="4752528" cy="3162591"/>
          </a:xfrm>
          <a:prstGeom prst="rect">
            <a:avLst/>
          </a:prstGeom>
        </p:spPr>
      </p:pic>
      <p:pic>
        <p:nvPicPr>
          <p:cNvPr id="4" name="Picture 3"/>
          <p:cNvPicPr>
            <a:picLocks noChangeAspect="1"/>
          </p:cNvPicPr>
          <p:nvPr/>
        </p:nvPicPr>
        <p:blipFill>
          <a:blip r:embed="rId5"/>
          <a:stretch>
            <a:fillRect/>
          </a:stretch>
        </p:blipFill>
        <p:spPr>
          <a:xfrm>
            <a:off x="15448423" y="5239715"/>
            <a:ext cx="4249599" cy="2827915"/>
          </a:xfrm>
          <a:prstGeom prst="rect">
            <a:avLst/>
          </a:prstGeom>
        </p:spPr>
      </p:pic>
      <p:pic>
        <p:nvPicPr>
          <p:cNvPr id="12" name="Picture 11"/>
          <p:cNvPicPr>
            <a:picLocks noChangeAspect="1"/>
          </p:cNvPicPr>
          <p:nvPr/>
        </p:nvPicPr>
        <p:blipFill>
          <a:blip r:embed="rId6"/>
          <a:stretch>
            <a:fillRect/>
          </a:stretch>
        </p:blipFill>
        <p:spPr>
          <a:xfrm>
            <a:off x="12500322" y="2378071"/>
            <a:ext cx="4425725" cy="2945119"/>
          </a:xfrm>
          <a:prstGeom prst="rect">
            <a:avLst/>
          </a:prstGeom>
        </p:spPr>
      </p:pic>
    </p:spTree>
    <p:extLst>
      <p:ext uri="{BB962C8B-B14F-4D97-AF65-F5344CB8AC3E}">
        <p14:creationId xmlns:p14="http://schemas.microsoft.com/office/powerpoint/2010/main" val="20431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2F18CE-0664-4747-9A36-DB6272ADADB8}">
  <ds:schemaRefs>
    <ds:schemaRef ds:uri="cf23988f-c488-42c3-82cd-5944801df941"/>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 ds:uri="aa278816-03e4-4886-8c06-bbee340b154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1640</Words>
  <Application>Microsoft Office PowerPoint</Application>
  <PresentationFormat>Custom</PresentationFormat>
  <Paragraphs>308</Paragraphs>
  <Slides>32</Slides>
  <Notes>1</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32</vt:i4>
      </vt:variant>
    </vt:vector>
  </HeadingPairs>
  <TitlesOfParts>
    <vt:vector size="45"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What is our starting point?</vt:lpstr>
      <vt:lpstr>What is tolerance</vt:lpstr>
      <vt:lpstr>What is tolerance?</vt:lpstr>
      <vt:lpstr>Showing tolerance</vt:lpstr>
      <vt:lpstr>Why tolerance is important?</vt:lpstr>
      <vt:lpstr>How tolerant are you? - Task</vt:lpstr>
      <vt:lpstr>How tolerant are you? - Task</vt:lpstr>
      <vt:lpstr>How tolerant are you? - Task</vt:lpstr>
      <vt:lpstr>Why it is important to have high levels of tolerance?</vt:lpstr>
      <vt:lpstr>Example</vt:lpstr>
      <vt:lpstr>Example</vt:lpstr>
      <vt:lpstr>Hinge Questions – whiteboard activity</vt:lpstr>
      <vt:lpstr>Hinge Questions – whiteboard activity</vt:lpstr>
      <vt:lpstr>Hinge Questions – whiteboard activity</vt:lpstr>
      <vt:lpstr>Hinge Questions – whiteboard activity</vt:lpstr>
      <vt:lpstr>Tolerance and cultural diversity</vt:lpstr>
      <vt:lpstr>UK cultural diversity quiz</vt:lpstr>
      <vt:lpstr>UK cultural diversity quiz</vt:lpstr>
      <vt:lpstr>UK cultural diversity quiz</vt:lpstr>
      <vt:lpstr>UK cultural diversity quiz</vt:lpstr>
      <vt:lpstr>Showing tolerance scenarios</vt:lpstr>
      <vt:lpstr>Showing tolerance scenarios</vt:lpstr>
      <vt:lpstr>Showing tolerance scenarios</vt:lpstr>
      <vt:lpstr>Showing tolerance scenarios</vt:lpstr>
      <vt:lpstr>Showing tolerance scenarios</vt:lpstr>
      <vt:lpstr>Showing tolerance scenarios</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72</cp:revision>
  <dcterms:created xsi:type="dcterms:W3CDTF">2024-04-14T12:24:22Z</dcterms:created>
  <dcterms:modified xsi:type="dcterms:W3CDTF">2024-07-16T13:04:12Z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