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45"/>
  </p:notesMasterIdLst>
  <p:sldIdLst>
    <p:sldId id="266" r:id="rId11"/>
    <p:sldId id="391" r:id="rId12"/>
    <p:sldId id="393" r:id="rId13"/>
    <p:sldId id="392" r:id="rId14"/>
    <p:sldId id="257" r:id="rId15"/>
    <p:sldId id="270"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5" r:id="rId34"/>
    <p:sldId id="278" r:id="rId35"/>
    <p:sldId id="279" r:id="rId36"/>
    <p:sldId id="331" r:id="rId37"/>
    <p:sldId id="366" r:id="rId38"/>
    <p:sldId id="411" r:id="rId39"/>
    <p:sldId id="412" r:id="rId40"/>
    <p:sldId id="413" r:id="rId41"/>
    <p:sldId id="414" r:id="rId42"/>
    <p:sldId id="316" r:id="rId43"/>
    <p:sldId id="299" r:id="rId44"/>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1rJkh6I58pRz6Nd0usehg==" hashData="MRqMKaSB47ebjYtCj2wEYNqE3Nmy01AhJGH/3BSNeuN6bvWpA5IvEqmfa3O50H7u38/1MJT7cWJYgOOn9TENWw=="/>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00" autoAdjust="0"/>
  </p:normalViewPr>
  <p:slideViewPr>
    <p:cSldViewPr>
      <p:cViewPr varScale="1">
        <p:scale>
          <a:sx n="55" d="100"/>
          <a:sy n="55" d="100"/>
        </p:scale>
        <p:origin x="1404"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7/8/2024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here to talk about different job roles. Some suggestions you could</a:t>
            </a:r>
            <a:r>
              <a:rPr lang="en-US" baseline="0" dirty="0"/>
              <a:t> use are:</a:t>
            </a:r>
          </a:p>
          <a:p>
            <a:r>
              <a:rPr lang="en-US" baseline="0" dirty="0"/>
              <a:t>-doctor</a:t>
            </a:r>
          </a:p>
          <a:p>
            <a:r>
              <a:rPr lang="en-US" baseline="0" dirty="0"/>
              <a:t>-police officer</a:t>
            </a:r>
          </a:p>
          <a:p>
            <a:r>
              <a:rPr lang="en-US" baseline="0" dirty="0"/>
              <a:t>-supermarket shelf stacker</a:t>
            </a:r>
          </a:p>
          <a:p>
            <a:r>
              <a:rPr lang="en-US" baseline="0" dirty="0"/>
              <a:t>-postman</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19</a:t>
            </a:fld>
            <a:endParaRPr lang="en-US"/>
          </a:p>
        </p:txBody>
      </p:sp>
    </p:spTree>
    <p:extLst>
      <p:ext uri="{BB962C8B-B14F-4D97-AF65-F5344CB8AC3E}">
        <p14:creationId xmlns:p14="http://schemas.microsoft.com/office/powerpoint/2010/main" val="230269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20</a:t>
            </a:fld>
            <a:endParaRPr lang="en-US"/>
          </a:p>
        </p:txBody>
      </p:sp>
    </p:spTree>
    <p:extLst>
      <p:ext uri="{BB962C8B-B14F-4D97-AF65-F5344CB8AC3E}">
        <p14:creationId xmlns:p14="http://schemas.microsoft.com/office/powerpoint/2010/main" val="51024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21</a:t>
            </a:fld>
            <a:endParaRPr lang="en-US"/>
          </a:p>
        </p:txBody>
      </p:sp>
    </p:spTree>
    <p:extLst>
      <p:ext uri="{BB962C8B-B14F-4D97-AF65-F5344CB8AC3E}">
        <p14:creationId xmlns:p14="http://schemas.microsoft.com/office/powerpoint/2010/main" val="385493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22</a:t>
            </a:fld>
            <a:endParaRPr lang="en-US"/>
          </a:p>
        </p:txBody>
      </p:sp>
    </p:spTree>
    <p:extLst>
      <p:ext uri="{BB962C8B-B14F-4D97-AF65-F5344CB8AC3E}">
        <p14:creationId xmlns:p14="http://schemas.microsoft.com/office/powerpoint/2010/main" val="81419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https://www.youtube.com/watch?v=UNjddfY-AXA</a:t>
            </a:r>
          </a:p>
        </p:txBody>
      </p:sp>
      <p:sp>
        <p:nvSpPr>
          <p:cNvPr id="4" name="Slide Number Placeholder 3"/>
          <p:cNvSpPr>
            <a:spLocks noGrp="1"/>
          </p:cNvSpPr>
          <p:nvPr>
            <p:ph type="sldNum" sz="quarter" idx="10"/>
          </p:nvPr>
        </p:nvSpPr>
        <p:spPr/>
        <p:txBody>
          <a:bodyPr/>
          <a:lstStyle/>
          <a:p>
            <a:fld id="{A44EEB56-BCA5-684F-88D0-DE52578AC918}" type="slidenum">
              <a:rPr lang="en-US" smtClean="0"/>
              <a:t>23</a:t>
            </a:fld>
            <a:endParaRPr lang="en-US"/>
          </a:p>
        </p:txBody>
      </p:sp>
    </p:spTree>
    <p:extLst>
      <p:ext uri="{BB962C8B-B14F-4D97-AF65-F5344CB8AC3E}">
        <p14:creationId xmlns:p14="http://schemas.microsoft.com/office/powerpoint/2010/main" val="352436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https://www.youtube.com/watch?v=UNjddfY-AXA</a:t>
            </a:r>
          </a:p>
        </p:txBody>
      </p:sp>
      <p:sp>
        <p:nvSpPr>
          <p:cNvPr id="4" name="Slide Number Placeholder 3"/>
          <p:cNvSpPr>
            <a:spLocks noGrp="1"/>
          </p:cNvSpPr>
          <p:nvPr>
            <p:ph type="sldNum" sz="quarter" idx="10"/>
          </p:nvPr>
        </p:nvSpPr>
        <p:spPr/>
        <p:txBody>
          <a:bodyPr/>
          <a:lstStyle/>
          <a:p>
            <a:fld id="{A44EEB56-BCA5-684F-88D0-DE52578AC918}" type="slidenum">
              <a:rPr lang="en-US" smtClean="0"/>
              <a:t>24</a:t>
            </a:fld>
            <a:endParaRPr lang="en-US"/>
          </a:p>
        </p:txBody>
      </p:sp>
    </p:spTree>
    <p:extLst>
      <p:ext uri="{BB962C8B-B14F-4D97-AF65-F5344CB8AC3E}">
        <p14:creationId xmlns:p14="http://schemas.microsoft.com/office/powerpoint/2010/main" val="328043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7/8/2024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7/8/2024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08/07/2024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NjddfY-AXA?si=NUYe67_fN_R7HBxb" TargetMode="Externa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UNjddfY-AXA?si=NUYe67_fN_R7HBxb" TargetMode="Externa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 - Task</a:t>
            </a:r>
          </a:p>
        </p:txBody>
      </p:sp>
      <p:sp>
        <p:nvSpPr>
          <p:cNvPr id="7" name="Content Placeholder 2"/>
          <p:cNvSpPr>
            <a:spLocks noGrp="1"/>
          </p:cNvSpPr>
          <p:nvPr>
            <p:ph idx="1"/>
          </p:nvPr>
        </p:nvSpPr>
        <p:spPr>
          <a:xfrm>
            <a:off x="907033" y="2486323"/>
            <a:ext cx="18477207" cy="2232248"/>
          </a:xfrm>
        </p:spPr>
        <p:txBody>
          <a:bodyPr>
            <a:normAutofit/>
          </a:bodyPr>
          <a:lstStyle/>
          <a:p>
            <a:pPr marL="0" indent="0">
              <a:buNone/>
            </a:pPr>
            <a:r>
              <a:rPr lang="en-US" dirty="0"/>
              <a:t>We are now going to complete each section of the diagram. The next section we are completing is “feels like”</a:t>
            </a:r>
          </a:p>
        </p:txBody>
      </p:sp>
      <p:pic>
        <p:nvPicPr>
          <p:cNvPr id="2" name="Picture 1"/>
          <p:cNvPicPr>
            <a:picLocks noChangeAspect="1"/>
          </p:cNvPicPr>
          <p:nvPr/>
        </p:nvPicPr>
        <p:blipFill rotWithShape="1">
          <a:blip r:embed="rId4"/>
          <a:srcRect l="42125" t="40200" r="29131" b="29701"/>
          <a:stretch/>
        </p:blipFill>
        <p:spPr>
          <a:xfrm>
            <a:off x="1014982" y="4502547"/>
            <a:ext cx="9779691" cy="5760640"/>
          </a:xfrm>
          <a:prstGeom prst="rect">
            <a:avLst/>
          </a:prstGeom>
        </p:spPr>
      </p:pic>
      <p:sp>
        <p:nvSpPr>
          <p:cNvPr id="15" name="Content Placeholder 2"/>
          <p:cNvSpPr txBox="1">
            <a:spLocks/>
          </p:cNvSpPr>
          <p:nvPr/>
        </p:nvSpPr>
        <p:spPr>
          <a:xfrm>
            <a:off x="11420202" y="4320345"/>
            <a:ext cx="8071987" cy="6518905"/>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diagram write down your ideas of what respect feels like. An example could be “happy”</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With the person next to you discuss what you have written. You can add to your diagram if your partner has different ideas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35879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 - Task</a:t>
            </a:r>
          </a:p>
        </p:txBody>
      </p:sp>
      <p:sp>
        <p:nvSpPr>
          <p:cNvPr id="7" name="Content Placeholder 2"/>
          <p:cNvSpPr>
            <a:spLocks noGrp="1"/>
          </p:cNvSpPr>
          <p:nvPr>
            <p:ph idx="1"/>
          </p:nvPr>
        </p:nvSpPr>
        <p:spPr>
          <a:xfrm>
            <a:off x="907033" y="2486323"/>
            <a:ext cx="18477207" cy="2232248"/>
          </a:xfrm>
        </p:spPr>
        <p:txBody>
          <a:bodyPr>
            <a:normAutofit/>
          </a:bodyPr>
          <a:lstStyle/>
          <a:p>
            <a:pPr marL="0" indent="0">
              <a:buNone/>
            </a:pPr>
            <a:r>
              <a:rPr lang="en-US" dirty="0"/>
              <a:t>We are now going to complete each section of the diagram. The next section we are completing is “sounds like”</a:t>
            </a:r>
          </a:p>
        </p:txBody>
      </p:sp>
      <p:pic>
        <p:nvPicPr>
          <p:cNvPr id="2" name="Picture 1"/>
          <p:cNvPicPr>
            <a:picLocks noChangeAspect="1"/>
          </p:cNvPicPr>
          <p:nvPr/>
        </p:nvPicPr>
        <p:blipFill rotWithShape="1">
          <a:blip r:embed="rId4"/>
          <a:srcRect l="42125" t="40200" r="29131" b="29701"/>
          <a:stretch/>
        </p:blipFill>
        <p:spPr>
          <a:xfrm>
            <a:off x="1014982" y="4502547"/>
            <a:ext cx="9779691" cy="5760640"/>
          </a:xfrm>
          <a:prstGeom prst="rect">
            <a:avLst/>
          </a:prstGeom>
        </p:spPr>
      </p:pic>
      <p:sp>
        <p:nvSpPr>
          <p:cNvPr id="15" name="Content Placeholder 2"/>
          <p:cNvSpPr txBox="1">
            <a:spLocks/>
          </p:cNvSpPr>
          <p:nvPr/>
        </p:nvSpPr>
        <p:spPr>
          <a:xfrm>
            <a:off x="11420202" y="4320345"/>
            <a:ext cx="8071987" cy="6518905"/>
          </a:xfrm>
          <a:prstGeom prst="rect">
            <a:avLst/>
          </a:prstGeom>
        </p:spPr>
        <p:txBody>
          <a:bodyPr vert="horz" lIns="91440" tIns="45720" rIns="91440" bIns="45720"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diagram write down your ideas of what respect sounds like. An example could be “saying please/thank you”</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With the person next to you discuss what you have written. You can add to your diagram if your partner has different ideas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13186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a:t>
            </a:r>
          </a:p>
        </p:txBody>
      </p:sp>
      <p:sp>
        <p:nvSpPr>
          <p:cNvPr id="7" name="Content Placeholder 2"/>
          <p:cNvSpPr>
            <a:spLocks noGrp="1"/>
          </p:cNvSpPr>
          <p:nvPr>
            <p:ph idx="1"/>
          </p:nvPr>
        </p:nvSpPr>
        <p:spPr>
          <a:xfrm>
            <a:off x="835026" y="2439390"/>
            <a:ext cx="10297144" cy="4214283"/>
          </a:xfrm>
        </p:spPr>
        <p:txBody>
          <a:bodyPr>
            <a:noAutofit/>
          </a:bodyPr>
          <a:lstStyle/>
          <a:p>
            <a:pPr marL="0" indent="0">
              <a:buNone/>
            </a:pPr>
            <a:r>
              <a:rPr lang="en-US" sz="7200" dirty="0"/>
              <a:t>Now that we have discussed what respect looks like, feels like and sounds like – we can now look at some scenarios to identify how respect was shown</a:t>
            </a:r>
          </a:p>
        </p:txBody>
      </p:sp>
      <p:pic>
        <p:nvPicPr>
          <p:cNvPr id="5" name="Picture 4"/>
          <p:cNvPicPr>
            <a:picLocks noChangeAspect="1"/>
          </p:cNvPicPr>
          <p:nvPr/>
        </p:nvPicPr>
        <p:blipFill>
          <a:blip r:embed="rId4"/>
          <a:stretch>
            <a:fillRect/>
          </a:stretch>
        </p:blipFill>
        <p:spPr>
          <a:xfrm>
            <a:off x="13724458" y="1997073"/>
            <a:ext cx="4723780" cy="3782788"/>
          </a:xfrm>
          <a:prstGeom prst="rect">
            <a:avLst/>
          </a:prstGeom>
        </p:spPr>
      </p:pic>
      <p:pic>
        <p:nvPicPr>
          <p:cNvPr id="6" name="Picture 5"/>
          <p:cNvPicPr>
            <a:picLocks noChangeAspect="1"/>
          </p:cNvPicPr>
          <p:nvPr/>
        </p:nvPicPr>
        <p:blipFill>
          <a:blip r:embed="rId5"/>
          <a:stretch>
            <a:fillRect/>
          </a:stretch>
        </p:blipFill>
        <p:spPr>
          <a:xfrm>
            <a:off x="12338261" y="5505223"/>
            <a:ext cx="5153134" cy="2885755"/>
          </a:xfrm>
          <a:prstGeom prst="rect">
            <a:avLst/>
          </a:prstGeom>
        </p:spPr>
      </p:pic>
      <p:pic>
        <p:nvPicPr>
          <p:cNvPr id="9" name="Picture 8"/>
          <p:cNvPicPr>
            <a:picLocks noChangeAspect="1"/>
          </p:cNvPicPr>
          <p:nvPr/>
        </p:nvPicPr>
        <p:blipFill>
          <a:blip r:embed="rId6"/>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130222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 scenario 1 - </a:t>
            </a:r>
            <a:r>
              <a:rPr lang="en-GB" sz="8000" dirty="0" err="1"/>
              <a:t>Kalil</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Last Saturday my friends and I went to our local shopping </a:t>
            </a:r>
            <a:r>
              <a:rPr lang="en-US" dirty="0" err="1"/>
              <a:t>centre</a:t>
            </a:r>
            <a:r>
              <a:rPr lang="en-US" dirty="0"/>
              <a:t> for some fun. We decided to get some lunch and most people wanted to go to the chicken place. I tried to kindly point out that Ruby will struggle to find something to order because the chicken isn’t halal. Christina rolled her eyes and sighed but others said “oh absolutely, of course. Lets go somewhere else”. Ruby was really grateful and once we were sat down ordering pizza Christina apologized and told her “I didn’t mean to be rude, I was just really hungry.” Ruby told her not to worry, she feels the same sometimes</a:t>
            </a:r>
          </a:p>
        </p:txBody>
      </p:sp>
      <p:sp>
        <p:nvSpPr>
          <p:cNvPr id="11" name="Content Placeholder 2"/>
          <p:cNvSpPr txBox="1">
            <a:spLocks/>
          </p:cNvSpPr>
          <p:nvPr/>
        </p:nvSpPr>
        <p:spPr>
          <a:xfrm>
            <a:off x="11060162" y="3013222"/>
            <a:ext cx="8071987" cy="6518905"/>
          </a:xfrm>
          <a:prstGeom prst="rect">
            <a:avLst/>
          </a:prstGeom>
        </p:spPr>
        <p:txBody>
          <a:bodyPr vert="horz" lIns="91440" tIns="45720" rIns="91440" bIns="45720"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own think about how respect was shown in this scenario</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Discuss your thoughts on how respect was shown with the person sitting next to you</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16373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 scenario 1 - </a:t>
            </a:r>
            <a:r>
              <a:rPr lang="en-GB" sz="8000" dirty="0" err="1"/>
              <a:t>Kalil</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Last Saturday my friends and I went to our local shopping </a:t>
            </a:r>
            <a:r>
              <a:rPr lang="en-US" dirty="0" err="1"/>
              <a:t>centre</a:t>
            </a:r>
            <a:r>
              <a:rPr lang="en-US" dirty="0"/>
              <a:t> for some fun. We decided to get some lunch and most people wanted to go to the chicken place. I tried to kindly point out that Ruby will struggle to find something to order because the chicken isn’t halal. Christina rolled her eyes and sighed but others said “oh absolutely, of course. Lets go somewhere else”. Ruby was really grateful and once we were sat down ordering pizza Christina apologized and told her “I didn’t mean to be rude, I was just really hungry.” Ruby told her not to worry, she feels the same sometimes</a:t>
            </a:r>
          </a:p>
        </p:txBody>
      </p:sp>
      <p:sp>
        <p:nvSpPr>
          <p:cNvPr id="11" name="Content Placeholder 2"/>
          <p:cNvSpPr txBox="1">
            <a:spLocks/>
          </p:cNvSpPr>
          <p:nvPr/>
        </p:nvSpPr>
        <p:spPr>
          <a:xfrm>
            <a:off x="11060162" y="3013222"/>
            <a:ext cx="8071987" cy="6518905"/>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Respect was shown here by:</a:t>
            </a:r>
          </a:p>
          <a:p>
            <a:pPr marL="0" indent="0" algn="ctr">
              <a:buFont typeface="Arial" panose="020B0604020202020204" pitchFamily="34" charset="0"/>
              <a:buNone/>
            </a:pPr>
            <a:endParaRPr lang="en-US" b="1" dirty="0"/>
          </a:p>
          <a:p>
            <a:pPr algn="ctr">
              <a:buFontTx/>
              <a:buChar char="-"/>
            </a:pPr>
            <a:r>
              <a:rPr lang="en-US" dirty="0"/>
              <a:t>Accepting and celebrating different religious beliefs</a:t>
            </a:r>
          </a:p>
          <a:p>
            <a:pPr algn="ctr">
              <a:buFontTx/>
              <a:buChar char="-"/>
            </a:pPr>
            <a:r>
              <a:rPr lang="en-US" dirty="0"/>
              <a:t>Helping everyone be included</a:t>
            </a:r>
          </a:p>
          <a:p>
            <a:pPr algn="ctr">
              <a:buFontTx/>
              <a:buChar char="-"/>
            </a:pPr>
            <a:r>
              <a:rPr lang="en-US" dirty="0"/>
              <a:t>Being kind and polite</a:t>
            </a:r>
          </a:p>
          <a:p>
            <a:pPr algn="ctr">
              <a:buFontTx/>
              <a:buChar char="-"/>
            </a:pPr>
            <a:r>
              <a:rPr lang="en-US" dirty="0" err="1"/>
              <a:t>Apologising</a:t>
            </a:r>
            <a:r>
              <a:rPr lang="en-US" dirty="0"/>
              <a:t> when realizing you were wrong</a:t>
            </a:r>
          </a:p>
        </p:txBody>
      </p:sp>
    </p:spTree>
    <p:extLst>
      <p:ext uri="{BB962C8B-B14F-4D97-AF65-F5344CB8AC3E}">
        <p14:creationId xmlns:p14="http://schemas.microsoft.com/office/powerpoint/2010/main" val="275080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 scenario 2 - </a:t>
            </a:r>
            <a:r>
              <a:rPr lang="en-GB" sz="8000" dirty="0" err="1"/>
              <a:t>Meera</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Last weekend I had </a:t>
            </a:r>
            <a:r>
              <a:rPr lang="en-US" dirty="0" err="1"/>
              <a:t>Asman</a:t>
            </a:r>
            <a:r>
              <a:rPr lang="en-US" dirty="0"/>
              <a:t> and </a:t>
            </a:r>
            <a:r>
              <a:rPr lang="en-US" dirty="0" err="1"/>
              <a:t>Maira</a:t>
            </a:r>
            <a:r>
              <a:rPr lang="en-US" dirty="0"/>
              <a:t> stay over at my house. We stayed up really late but </a:t>
            </a:r>
            <a:r>
              <a:rPr lang="en-US" dirty="0" err="1"/>
              <a:t>Asma</a:t>
            </a:r>
            <a:r>
              <a:rPr lang="en-US" dirty="0"/>
              <a:t> fell asleep first but left her phone unlocked. </a:t>
            </a:r>
            <a:r>
              <a:rPr lang="en-US" dirty="0" err="1"/>
              <a:t>Maira</a:t>
            </a:r>
            <a:r>
              <a:rPr lang="en-US" dirty="0"/>
              <a:t> started reading </a:t>
            </a:r>
            <a:r>
              <a:rPr lang="en-US" dirty="0" err="1"/>
              <a:t>Asma’s</a:t>
            </a:r>
            <a:r>
              <a:rPr lang="en-US" dirty="0"/>
              <a:t> private DM’s which made me feel uncomfortable and I tried to take the phone from her. </a:t>
            </a:r>
            <a:r>
              <a:rPr lang="en-US" dirty="0" err="1"/>
              <a:t>Maira</a:t>
            </a:r>
            <a:r>
              <a:rPr lang="en-US" dirty="0"/>
              <a:t> moved away and said “why don’t you want to read them? We could find out some gossip that she hasn’t told us?” I told </a:t>
            </a:r>
            <a:r>
              <a:rPr lang="en-US" dirty="0" err="1"/>
              <a:t>Maira</a:t>
            </a:r>
            <a:r>
              <a:rPr lang="en-US" dirty="0"/>
              <a:t> that I would only read them if I could read </a:t>
            </a:r>
            <a:r>
              <a:rPr lang="en-US" dirty="0" err="1"/>
              <a:t>her’s</a:t>
            </a:r>
            <a:r>
              <a:rPr lang="en-US" dirty="0"/>
              <a:t> too. </a:t>
            </a:r>
            <a:r>
              <a:rPr lang="en-US" dirty="0" err="1"/>
              <a:t>Maira</a:t>
            </a:r>
            <a:r>
              <a:rPr lang="en-US" dirty="0"/>
              <a:t> didn’t want to do this and said “Oh, I understand now.” </a:t>
            </a:r>
            <a:r>
              <a:rPr lang="en-US" dirty="0" err="1"/>
              <a:t>Maira</a:t>
            </a:r>
            <a:r>
              <a:rPr lang="en-US" dirty="0"/>
              <a:t> locked the phone and put it back beside </a:t>
            </a:r>
            <a:r>
              <a:rPr lang="en-US" dirty="0" err="1"/>
              <a:t>Asma</a:t>
            </a:r>
            <a:endParaRPr lang="en-US" dirty="0"/>
          </a:p>
        </p:txBody>
      </p:sp>
      <p:sp>
        <p:nvSpPr>
          <p:cNvPr id="11" name="Content Placeholder 2"/>
          <p:cNvSpPr txBox="1">
            <a:spLocks/>
          </p:cNvSpPr>
          <p:nvPr/>
        </p:nvSpPr>
        <p:spPr>
          <a:xfrm>
            <a:off x="11060162" y="3013222"/>
            <a:ext cx="8071987" cy="6518905"/>
          </a:xfrm>
          <a:prstGeom prst="rect">
            <a:avLst/>
          </a:prstGeom>
        </p:spPr>
        <p:txBody>
          <a:bodyPr vert="horz" lIns="91440" tIns="45720" rIns="91440" bIns="45720"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own think about how respect was shown in this scenario</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Discuss your thoughts on how respect was shown with the person sitting next to you</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15360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 scenario 2 - </a:t>
            </a:r>
            <a:r>
              <a:rPr lang="en-GB" sz="8000" dirty="0" err="1"/>
              <a:t>Meera</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Last weekend I had </a:t>
            </a:r>
            <a:r>
              <a:rPr lang="en-US" dirty="0" err="1"/>
              <a:t>Asman</a:t>
            </a:r>
            <a:r>
              <a:rPr lang="en-US" dirty="0"/>
              <a:t> and </a:t>
            </a:r>
            <a:r>
              <a:rPr lang="en-US" dirty="0" err="1"/>
              <a:t>Maira</a:t>
            </a:r>
            <a:r>
              <a:rPr lang="en-US" dirty="0"/>
              <a:t> stay over at my house. We stayed up really late but </a:t>
            </a:r>
            <a:r>
              <a:rPr lang="en-US" dirty="0" err="1"/>
              <a:t>Asma</a:t>
            </a:r>
            <a:r>
              <a:rPr lang="en-US" dirty="0"/>
              <a:t> fell asleep first but left her phone unlocked. </a:t>
            </a:r>
            <a:r>
              <a:rPr lang="en-US" dirty="0" err="1"/>
              <a:t>Maira</a:t>
            </a:r>
            <a:r>
              <a:rPr lang="en-US" dirty="0"/>
              <a:t> started reading </a:t>
            </a:r>
            <a:r>
              <a:rPr lang="en-US" dirty="0" err="1"/>
              <a:t>Asma’s</a:t>
            </a:r>
            <a:r>
              <a:rPr lang="en-US" dirty="0"/>
              <a:t> private DM’s which made me feel uncomfortable and I tried to take the phone from her. </a:t>
            </a:r>
            <a:r>
              <a:rPr lang="en-US" dirty="0" err="1"/>
              <a:t>Maira</a:t>
            </a:r>
            <a:r>
              <a:rPr lang="en-US" dirty="0"/>
              <a:t> moved away and said “why don’t you want to read them? We could find out some gossip that she hasn’t told us?” I told </a:t>
            </a:r>
            <a:r>
              <a:rPr lang="en-US" dirty="0" err="1"/>
              <a:t>Maira</a:t>
            </a:r>
            <a:r>
              <a:rPr lang="en-US" dirty="0"/>
              <a:t> that I would only read them if I could read </a:t>
            </a:r>
            <a:r>
              <a:rPr lang="en-US" dirty="0" err="1"/>
              <a:t>her’s</a:t>
            </a:r>
            <a:r>
              <a:rPr lang="en-US" dirty="0"/>
              <a:t> too. </a:t>
            </a:r>
            <a:r>
              <a:rPr lang="en-US" dirty="0" err="1"/>
              <a:t>Maira</a:t>
            </a:r>
            <a:r>
              <a:rPr lang="en-US" dirty="0"/>
              <a:t> didn’t want to do this and said “Oh, I understand now.” </a:t>
            </a:r>
            <a:r>
              <a:rPr lang="en-US" dirty="0" err="1"/>
              <a:t>Maira</a:t>
            </a:r>
            <a:r>
              <a:rPr lang="en-US" dirty="0"/>
              <a:t> locked the phone and put it back beside </a:t>
            </a:r>
            <a:r>
              <a:rPr lang="en-US" dirty="0" err="1"/>
              <a:t>Asma</a:t>
            </a:r>
            <a:endParaRPr lang="en-US" dirty="0"/>
          </a:p>
        </p:txBody>
      </p:sp>
      <p:sp>
        <p:nvSpPr>
          <p:cNvPr id="11" name="Content Placeholder 2"/>
          <p:cNvSpPr txBox="1">
            <a:spLocks/>
          </p:cNvSpPr>
          <p:nvPr/>
        </p:nvSpPr>
        <p:spPr>
          <a:xfrm>
            <a:off x="11060162" y="3013222"/>
            <a:ext cx="8071987" cy="6518905"/>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Respect was shown here by:</a:t>
            </a:r>
          </a:p>
          <a:p>
            <a:pPr marL="0" indent="0" algn="ctr">
              <a:buFont typeface="Arial" panose="020B0604020202020204" pitchFamily="34" charset="0"/>
              <a:buNone/>
            </a:pPr>
            <a:endParaRPr lang="en-US" b="1" dirty="0"/>
          </a:p>
          <a:p>
            <a:pPr algn="ctr">
              <a:buFontTx/>
              <a:buChar char="-"/>
            </a:pPr>
            <a:r>
              <a:rPr lang="en-US" b="1" dirty="0"/>
              <a:t>Respecting people’s privacy</a:t>
            </a:r>
          </a:p>
          <a:p>
            <a:pPr algn="ctr">
              <a:buFontTx/>
              <a:buChar char="-"/>
            </a:pPr>
            <a:r>
              <a:rPr lang="en-US" b="1" dirty="0"/>
              <a:t>Acting with self-respect by staying true to your values</a:t>
            </a:r>
          </a:p>
          <a:p>
            <a:pPr algn="ctr">
              <a:buFontTx/>
              <a:buChar char="-"/>
            </a:pPr>
            <a:r>
              <a:rPr lang="en-US" b="1" dirty="0"/>
              <a:t>Helping others understand</a:t>
            </a:r>
          </a:p>
          <a:p>
            <a:pPr algn="ctr">
              <a:buFontTx/>
              <a:buChar char="-"/>
            </a:pPr>
            <a:r>
              <a:rPr lang="en-US" b="1" dirty="0"/>
              <a:t>Being kind</a:t>
            </a:r>
          </a:p>
        </p:txBody>
      </p:sp>
    </p:spTree>
    <p:extLst>
      <p:ext uri="{BB962C8B-B14F-4D97-AF65-F5344CB8AC3E}">
        <p14:creationId xmlns:p14="http://schemas.microsoft.com/office/powerpoint/2010/main" val="181358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835026" y="2439390"/>
            <a:ext cx="10297144" cy="4214283"/>
          </a:xfrm>
        </p:spPr>
        <p:txBody>
          <a:bodyPr>
            <a:noAutofit/>
          </a:bodyPr>
          <a:lstStyle/>
          <a:p>
            <a:pPr marL="0" indent="0">
              <a:buNone/>
            </a:pPr>
            <a:r>
              <a:rPr lang="en-US" sz="6000" dirty="0"/>
              <a:t>We are now going to discuss different scenarios of how respect could be shown. You will have to decide if you agree or disagree with the statement. To do this you will need to write a number between 1 &amp; 5 on your whiteboards. 1 = disagree and   5 = agree. Be ready to share your reason for your score</a:t>
            </a:r>
          </a:p>
        </p:txBody>
      </p:sp>
      <p:pic>
        <p:nvPicPr>
          <p:cNvPr id="5" name="Picture 4"/>
          <p:cNvPicPr>
            <a:picLocks noChangeAspect="1"/>
          </p:cNvPicPr>
          <p:nvPr/>
        </p:nvPicPr>
        <p:blipFill>
          <a:blip r:embed="rId4"/>
          <a:stretch>
            <a:fillRect/>
          </a:stretch>
        </p:blipFill>
        <p:spPr>
          <a:xfrm>
            <a:off x="13724458" y="1997073"/>
            <a:ext cx="4723780" cy="3782788"/>
          </a:xfrm>
          <a:prstGeom prst="rect">
            <a:avLst/>
          </a:prstGeom>
        </p:spPr>
      </p:pic>
      <p:pic>
        <p:nvPicPr>
          <p:cNvPr id="6" name="Picture 5"/>
          <p:cNvPicPr>
            <a:picLocks noChangeAspect="1"/>
          </p:cNvPicPr>
          <p:nvPr/>
        </p:nvPicPr>
        <p:blipFill>
          <a:blip r:embed="rId5"/>
          <a:stretch>
            <a:fillRect/>
          </a:stretch>
        </p:blipFill>
        <p:spPr>
          <a:xfrm>
            <a:off x="12338261" y="5505223"/>
            <a:ext cx="5153134" cy="2885755"/>
          </a:xfrm>
          <a:prstGeom prst="rect">
            <a:avLst/>
          </a:prstGeom>
        </p:spPr>
      </p:pic>
      <p:pic>
        <p:nvPicPr>
          <p:cNvPr id="9" name="Picture 8"/>
          <p:cNvPicPr>
            <a:picLocks noChangeAspect="1"/>
          </p:cNvPicPr>
          <p:nvPr/>
        </p:nvPicPr>
        <p:blipFill>
          <a:blip r:embed="rId6"/>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377406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907034" y="3900567"/>
            <a:ext cx="10297144" cy="1965845"/>
          </a:xfrm>
        </p:spPr>
        <p:txBody>
          <a:bodyPr>
            <a:noAutofit/>
          </a:bodyPr>
          <a:lstStyle/>
          <a:p>
            <a:pPr marL="0" indent="0">
              <a:buNone/>
            </a:pPr>
            <a:r>
              <a:rPr lang="en-US" sz="9600" dirty="0"/>
              <a:t>Someone deserves respect because of their intelligence</a:t>
            </a:r>
          </a:p>
        </p:txBody>
      </p:sp>
      <p:pic>
        <p:nvPicPr>
          <p:cNvPr id="5" name="Picture 4"/>
          <p:cNvPicPr>
            <a:picLocks noChangeAspect="1"/>
          </p:cNvPicPr>
          <p:nvPr/>
        </p:nvPicPr>
        <p:blipFill>
          <a:blip r:embed="rId4"/>
          <a:stretch>
            <a:fillRect/>
          </a:stretch>
        </p:blipFill>
        <p:spPr>
          <a:xfrm>
            <a:off x="13724458" y="1997073"/>
            <a:ext cx="4723780" cy="3782788"/>
          </a:xfrm>
          <a:prstGeom prst="rect">
            <a:avLst/>
          </a:prstGeom>
        </p:spPr>
      </p:pic>
      <p:pic>
        <p:nvPicPr>
          <p:cNvPr id="6" name="Picture 5"/>
          <p:cNvPicPr>
            <a:picLocks noChangeAspect="1"/>
          </p:cNvPicPr>
          <p:nvPr/>
        </p:nvPicPr>
        <p:blipFill>
          <a:blip r:embed="rId5"/>
          <a:stretch>
            <a:fillRect/>
          </a:stretch>
        </p:blipFill>
        <p:spPr>
          <a:xfrm>
            <a:off x="12338261" y="5505223"/>
            <a:ext cx="5153134" cy="2885755"/>
          </a:xfrm>
          <a:prstGeom prst="rect">
            <a:avLst/>
          </a:prstGeom>
        </p:spPr>
      </p:pic>
      <p:pic>
        <p:nvPicPr>
          <p:cNvPr id="9" name="Picture 8"/>
          <p:cNvPicPr>
            <a:picLocks noChangeAspect="1"/>
          </p:cNvPicPr>
          <p:nvPr/>
        </p:nvPicPr>
        <p:blipFill>
          <a:blip r:embed="rId6"/>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155577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907034" y="2905544"/>
            <a:ext cx="10297144" cy="1965845"/>
          </a:xfrm>
        </p:spPr>
        <p:txBody>
          <a:bodyPr>
            <a:noAutofit/>
          </a:bodyPr>
          <a:lstStyle/>
          <a:p>
            <a:pPr marL="0" indent="0">
              <a:buNone/>
            </a:pPr>
            <a:r>
              <a:rPr lang="en-US" sz="9600" dirty="0"/>
              <a:t>Someone deserves respect because of their job especially if they have an important job</a:t>
            </a:r>
          </a:p>
        </p:txBody>
      </p:sp>
      <p:pic>
        <p:nvPicPr>
          <p:cNvPr id="5" name="Picture 4"/>
          <p:cNvPicPr>
            <a:picLocks noChangeAspect="1"/>
          </p:cNvPicPr>
          <p:nvPr/>
        </p:nvPicPr>
        <p:blipFill>
          <a:blip r:embed="rId5"/>
          <a:stretch>
            <a:fillRect/>
          </a:stretch>
        </p:blipFill>
        <p:spPr>
          <a:xfrm>
            <a:off x="13724458" y="1997073"/>
            <a:ext cx="4723780" cy="3782788"/>
          </a:xfrm>
          <a:prstGeom prst="rect">
            <a:avLst/>
          </a:prstGeom>
        </p:spPr>
      </p:pic>
      <p:pic>
        <p:nvPicPr>
          <p:cNvPr id="6" name="Picture 5"/>
          <p:cNvPicPr>
            <a:picLocks noChangeAspect="1"/>
          </p:cNvPicPr>
          <p:nvPr/>
        </p:nvPicPr>
        <p:blipFill>
          <a:blip r:embed="rId6"/>
          <a:stretch>
            <a:fillRect/>
          </a:stretch>
        </p:blipFill>
        <p:spPr>
          <a:xfrm>
            <a:off x="12338261" y="5505223"/>
            <a:ext cx="5153134" cy="2885755"/>
          </a:xfrm>
          <a:prstGeom prst="rect">
            <a:avLst/>
          </a:prstGeom>
        </p:spPr>
      </p:pic>
      <p:pic>
        <p:nvPicPr>
          <p:cNvPr id="9" name="Picture 8"/>
          <p:cNvPicPr>
            <a:picLocks noChangeAspect="1"/>
          </p:cNvPicPr>
          <p:nvPr/>
        </p:nvPicPr>
        <p:blipFill>
          <a:blip r:embed="rId7"/>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307539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08 July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What is respect</a:t>
              </a:r>
              <a:r>
                <a:rPr kumimoji="0" lang="en-US" sz="4617" b="1" i="0" u="none" strike="noStrike" kern="0" cap="none" spc="0" normalizeH="0" noProof="0" dirty="0">
                  <a:ln>
                    <a:noFill/>
                  </a:ln>
                  <a:solidFill>
                    <a:prstClr val="black"/>
                  </a:solidFill>
                  <a:effectLst/>
                  <a:uLnTx/>
                  <a:uFillTx/>
                  <a:latin typeface="Franklin Gothic Book" panose="020B0503020102020204" pitchFamily="34" charset="0"/>
                  <a:ea typeface="+mn-ea"/>
                  <a:cs typeface="+mn-cs"/>
                </a:rPr>
                <a:t>?</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6235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tasks: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What is being described? – “</a:t>
            </a:r>
            <a:r>
              <a:rPr lang="en-US" sz="4000" dirty="0"/>
              <a:t>People are free in what they do, where they go, what they eat or what they say”</a:t>
            </a:r>
          </a:p>
          <a:p>
            <a:pPr marL="753923" indent="-753923" defTabSz="1507864">
              <a:buFont typeface="+mj-lt"/>
              <a:buAutoNum type="arabicPeriod"/>
              <a:defRPr/>
            </a:pPr>
            <a:endParaRPr kumimoji="0" lang="en-US" sz="40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True</a:t>
            </a:r>
            <a:r>
              <a:rPr kumimoji="0" lang="en-US" sz="3958" b="1"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 or False – The King has to approve all laws?</a:t>
            </a: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r>
              <a:rPr lang="en-US" sz="3958" b="1" dirty="0">
                <a:solidFill>
                  <a:prstClr val="black"/>
                </a:solidFill>
                <a:latin typeface="Franklin Gothic Book" panose="020B0503020102020204" pitchFamily="34" charset="0"/>
              </a:rPr>
              <a:t>Name a political party that is not Conservative or </a:t>
            </a:r>
            <a:r>
              <a:rPr lang="en-US" sz="3958" b="1" dirty="0" err="1">
                <a:solidFill>
                  <a:prstClr val="black"/>
                </a:solidFill>
                <a:latin typeface="Franklin Gothic Book" panose="020B0503020102020204" pitchFamily="34" charset="0"/>
              </a:rPr>
              <a:t>Labour</a:t>
            </a: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096715" y="7111710"/>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Individual Liberty</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p:cNvSpPr/>
          <p:nvPr/>
        </p:nvSpPr>
        <p:spPr>
          <a:xfrm>
            <a:off x="1076697" y="8546212"/>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True</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1043426" y="9771500"/>
            <a:ext cx="17688254" cy="153535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Reform</a:t>
            </a:r>
            <a:r>
              <a:rPr kumimoji="0" lang="en-US" sz="3958" b="1" i="0" u="none" strike="noStrike" kern="0" cap="none" spc="0" normalizeH="0" noProof="0" dirty="0">
                <a:ln>
                  <a:noFill/>
                </a:ln>
                <a:solidFill>
                  <a:prstClr val="white"/>
                </a:solidFill>
                <a:effectLst/>
                <a:uLnTx/>
                <a:uFillTx/>
                <a:latin typeface="Calibri" panose="020F0502020204030204"/>
                <a:ea typeface="+mn-ea"/>
                <a:cs typeface="+mn-cs"/>
              </a:rPr>
              <a:t> UK, Green Party, Plaid </a:t>
            </a:r>
            <a:r>
              <a:rPr kumimoji="0" lang="en-US" sz="3958" b="1" i="0" u="none" strike="noStrike" kern="0" cap="none" spc="0" normalizeH="0" noProof="0" dirty="0" err="1">
                <a:ln>
                  <a:noFill/>
                </a:ln>
                <a:solidFill>
                  <a:prstClr val="white"/>
                </a:solidFill>
                <a:effectLst/>
                <a:uLnTx/>
                <a:uFillTx/>
                <a:latin typeface="Calibri" panose="020F0502020204030204"/>
                <a:ea typeface="+mn-ea"/>
                <a:cs typeface="+mn-cs"/>
              </a:rPr>
              <a:t>Cymru</a:t>
            </a:r>
            <a:r>
              <a:rPr kumimoji="0" lang="en-US" sz="3958" b="1" i="0" u="none" strike="noStrike" kern="0" cap="none" spc="0" normalizeH="0" noProof="0" dirty="0">
                <a:ln>
                  <a:noFill/>
                </a:ln>
                <a:solidFill>
                  <a:prstClr val="white"/>
                </a:solidFill>
                <a:effectLst/>
                <a:uLnTx/>
                <a:uFillTx/>
                <a:latin typeface="Calibri" panose="020F0502020204030204"/>
                <a:ea typeface="+mn-ea"/>
                <a:cs typeface="+mn-cs"/>
              </a:rPr>
              <a:t>, Scottish Nationalist Party, Liberal Democrats, DUP, Sinn Fein</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68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621632" y="3681437"/>
            <a:ext cx="10297144" cy="1965845"/>
          </a:xfrm>
        </p:spPr>
        <p:txBody>
          <a:bodyPr>
            <a:noAutofit/>
          </a:bodyPr>
          <a:lstStyle/>
          <a:p>
            <a:pPr marL="0" indent="0">
              <a:buNone/>
            </a:pPr>
            <a:r>
              <a:rPr lang="en-US" sz="9600" dirty="0"/>
              <a:t>To have respect, people must earn respect first</a:t>
            </a:r>
          </a:p>
        </p:txBody>
      </p:sp>
      <p:pic>
        <p:nvPicPr>
          <p:cNvPr id="5" name="Picture 4"/>
          <p:cNvPicPr>
            <a:picLocks noChangeAspect="1"/>
          </p:cNvPicPr>
          <p:nvPr/>
        </p:nvPicPr>
        <p:blipFill>
          <a:blip r:embed="rId5"/>
          <a:stretch>
            <a:fillRect/>
          </a:stretch>
        </p:blipFill>
        <p:spPr>
          <a:xfrm>
            <a:off x="13724458" y="1997073"/>
            <a:ext cx="4723780" cy="3782788"/>
          </a:xfrm>
          <a:prstGeom prst="rect">
            <a:avLst/>
          </a:prstGeom>
        </p:spPr>
      </p:pic>
      <p:pic>
        <p:nvPicPr>
          <p:cNvPr id="6" name="Picture 5"/>
          <p:cNvPicPr>
            <a:picLocks noChangeAspect="1"/>
          </p:cNvPicPr>
          <p:nvPr/>
        </p:nvPicPr>
        <p:blipFill>
          <a:blip r:embed="rId6"/>
          <a:stretch>
            <a:fillRect/>
          </a:stretch>
        </p:blipFill>
        <p:spPr>
          <a:xfrm>
            <a:off x="12338261" y="5505223"/>
            <a:ext cx="5153134" cy="2885755"/>
          </a:xfrm>
          <a:prstGeom prst="rect">
            <a:avLst/>
          </a:prstGeom>
        </p:spPr>
      </p:pic>
      <p:pic>
        <p:nvPicPr>
          <p:cNvPr id="9" name="Picture 8"/>
          <p:cNvPicPr>
            <a:picLocks noChangeAspect="1"/>
          </p:cNvPicPr>
          <p:nvPr/>
        </p:nvPicPr>
        <p:blipFill>
          <a:blip r:embed="rId7"/>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267868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621632" y="3681437"/>
            <a:ext cx="10297144" cy="1965845"/>
          </a:xfrm>
        </p:spPr>
        <p:txBody>
          <a:bodyPr>
            <a:noAutofit/>
          </a:bodyPr>
          <a:lstStyle/>
          <a:p>
            <a:pPr marL="0" indent="0">
              <a:buNone/>
            </a:pPr>
            <a:r>
              <a:rPr lang="en-US" sz="9600" dirty="0"/>
              <a:t>You only need to show respect if someone shows respect first</a:t>
            </a:r>
          </a:p>
        </p:txBody>
      </p:sp>
      <p:pic>
        <p:nvPicPr>
          <p:cNvPr id="5" name="Picture 4"/>
          <p:cNvPicPr>
            <a:picLocks noChangeAspect="1"/>
          </p:cNvPicPr>
          <p:nvPr/>
        </p:nvPicPr>
        <p:blipFill>
          <a:blip r:embed="rId5"/>
          <a:stretch>
            <a:fillRect/>
          </a:stretch>
        </p:blipFill>
        <p:spPr>
          <a:xfrm>
            <a:off x="13724458" y="1997073"/>
            <a:ext cx="4723780" cy="3782788"/>
          </a:xfrm>
          <a:prstGeom prst="rect">
            <a:avLst/>
          </a:prstGeom>
        </p:spPr>
      </p:pic>
      <p:pic>
        <p:nvPicPr>
          <p:cNvPr id="6" name="Picture 5"/>
          <p:cNvPicPr>
            <a:picLocks noChangeAspect="1"/>
          </p:cNvPicPr>
          <p:nvPr/>
        </p:nvPicPr>
        <p:blipFill>
          <a:blip r:embed="rId6"/>
          <a:stretch>
            <a:fillRect/>
          </a:stretch>
        </p:blipFill>
        <p:spPr>
          <a:xfrm>
            <a:off x="12338261" y="5505223"/>
            <a:ext cx="5153134" cy="2885755"/>
          </a:xfrm>
          <a:prstGeom prst="rect">
            <a:avLst/>
          </a:prstGeom>
        </p:spPr>
      </p:pic>
      <p:pic>
        <p:nvPicPr>
          <p:cNvPr id="9" name="Picture 8"/>
          <p:cNvPicPr>
            <a:picLocks noChangeAspect="1"/>
          </p:cNvPicPr>
          <p:nvPr/>
        </p:nvPicPr>
        <p:blipFill>
          <a:blip r:embed="rId7"/>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333191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Respecting others</a:t>
            </a:r>
          </a:p>
        </p:txBody>
      </p:sp>
      <p:sp>
        <p:nvSpPr>
          <p:cNvPr id="7" name="Content Placeholder 2"/>
          <p:cNvSpPr>
            <a:spLocks noGrp="1"/>
          </p:cNvSpPr>
          <p:nvPr>
            <p:ph idx="1"/>
          </p:nvPr>
        </p:nvSpPr>
        <p:spPr>
          <a:xfrm>
            <a:off x="576087" y="2404036"/>
            <a:ext cx="10297144" cy="1965845"/>
          </a:xfrm>
        </p:spPr>
        <p:txBody>
          <a:bodyPr>
            <a:noAutofit/>
          </a:bodyPr>
          <a:lstStyle/>
          <a:p>
            <a:pPr marL="0" indent="0">
              <a:buNone/>
            </a:pPr>
            <a:r>
              <a:rPr lang="en-US" sz="9600" dirty="0"/>
              <a:t>Respect must be shown to those older than you but it doesn’t always have to work the other way round</a:t>
            </a:r>
          </a:p>
        </p:txBody>
      </p:sp>
      <p:pic>
        <p:nvPicPr>
          <p:cNvPr id="5" name="Picture 4"/>
          <p:cNvPicPr>
            <a:picLocks noChangeAspect="1"/>
          </p:cNvPicPr>
          <p:nvPr/>
        </p:nvPicPr>
        <p:blipFill>
          <a:blip r:embed="rId5"/>
          <a:stretch>
            <a:fillRect/>
          </a:stretch>
        </p:blipFill>
        <p:spPr>
          <a:xfrm>
            <a:off x="13724458" y="1997073"/>
            <a:ext cx="4723780" cy="3782788"/>
          </a:xfrm>
          <a:prstGeom prst="rect">
            <a:avLst/>
          </a:prstGeom>
        </p:spPr>
      </p:pic>
      <p:pic>
        <p:nvPicPr>
          <p:cNvPr id="6" name="Picture 5"/>
          <p:cNvPicPr>
            <a:picLocks noChangeAspect="1"/>
          </p:cNvPicPr>
          <p:nvPr/>
        </p:nvPicPr>
        <p:blipFill>
          <a:blip r:embed="rId6"/>
          <a:stretch>
            <a:fillRect/>
          </a:stretch>
        </p:blipFill>
        <p:spPr>
          <a:xfrm>
            <a:off x="12338261" y="5505223"/>
            <a:ext cx="5153134" cy="2885755"/>
          </a:xfrm>
          <a:prstGeom prst="rect">
            <a:avLst/>
          </a:prstGeom>
        </p:spPr>
      </p:pic>
      <p:pic>
        <p:nvPicPr>
          <p:cNvPr id="9" name="Picture 8"/>
          <p:cNvPicPr>
            <a:picLocks noChangeAspect="1"/>
          </p:cNvPicPr>
          <p:nvPr/>
        </p:nvPicPr>
        <p:blipFill>
          <a:blip r:embed="rId7"/>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132876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a:t>
            </a:r>
          </a:p>
        </p:txBody>
      </p:sp>
      <p:sp>
        <p:nvSpPr>
          <p:cNvPr id="7" name="Content Placeholder 2"/>
          <p:cNvSpPr>
            <a:spLocks noGrp="1"/>
          </p:cNvSpPr>
          <p:nvPr>
            <p:ph idx="1"/>
          </p:nvPr>
        </p:nvSpPr>
        <p:spPr>
          <a:xfrm>
            <a:off x="15146857" y="1619465"/>
            <a:ext cx="4608512" cy="8064896"/>
          </a:xfrm>
        </p:spPr>
        <p:txBody>
          <a:bodyPr>
            <a:noAutofit/>
          </a:bodyPr>
          <a:lstStyle/>
          <a:p>
            <a:pPr marL="0" indent="0">
              <a:buNone/>
            </a:pPr>
            <a:r>
              <a:rPr lang="en-US" sz="6000" dirty="0"/>
              <a:t>While watching the video think about what message the video is trying to convey. Be ready to share your answer with the class</a:t>
            </a:r>
          </a:p>
        </p:txBody>
      </p:sp>
      <p:pic>
        <p:nvPicPr>
          <p:cNvPr id="2" name="UNjddfY-AXA"/>
          <p:cNvPicPr>
            <a:picLocks noRot="1" noChangeAspect="1"/>
          </p:cNvPicPr>
          <p:nvPr>
            <a:videoFile r:link="rId1"/>
          </p:nvPr>
        </p:nvPicPr>
        <p:blipFill>
          <a:blip r:embed="rId6"/>
          <a:stretch>
            <a:fillRect/>
          </a:stretch>
        </p:blipFill>
        <p:spPr>
          <a:xfrm>
            <a:off x="220328" y="2010916"/>
            <a:ext cx="14542690" cy="8180263"/>
          </a:xfrm>
          <a:prstGeom prst="rect">
            <a:avLst/>
          </a:prstGeom>
        </p:spPr>
      </p:pic>
    </p:spTree>
    <p:extLst>
      <p:ext uri="{BB962C8B-B14F-4D97-AF65-F5344CB8AC3E}">
        <p14:creationId xmlns:p14="http://schemas.microsoft.com/office/powerpoint/2010/main" val="93213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Respect</a:t>
            </a:r>
          </a:p>
        </p:txBody>
      </p:sp>
      <p:sp>
        <p:nvSpPr>
          <p:cNvPr id="7" name="Content Placeholder 2"/>
          <p:cNvSpPr>
            <a:spLocks noGrp="1"/>
          </p:cNvSpPr>
          <p:nvPr>
            <p:ph idx="1"/>
          </p:nvPr>
        </p:nvSpPr>
        <p:spPr>
          <a:xfrm>
            <a:off x="15146857" y="1619465"/>
            <a:ext cx="4608512" cy="8064896"/>
          </a:xfrm>
        </p:spPr>
        <p:txBody>
          <a:bodyPr>
            <a:noAutofit/>
          </a:bodyPr>
          <a:lstStyle/>
          <a:p>
            <a:pPr marL="0" indent="0">
              <a:buNone/>
            </a:pPr>
            <a:r>
              <a:rPr lang="en-US" sz="6000" dirty="0"/>
              <a:t>The message in this video is to always choose to show respect and it should be shown to everyone</a:t>
            </a:r>
          </a:p>
        </p:txBody>
      </p:sp>
      <p:pic>
        <p:nvPicPr>
          <p:cNvPr id="2" name="UNjddfY-AXA"/>
          <p:cNvPicPr>
            <a:picLocks noRot="1" noChangeAspect="1"/>
          </p:cNvPicPr>
          <p:nvPr>
            <a:videoFile r:link="rId1"/>
          </p:nvPr>
        </p:nvPicPr>
        <p:blipFill>
          <a:blip r:embed="rId6"/>
          <a:stretch>
            <a:fillRect/>
          </a:stretch>
        </p:blipFill>
        <p:spPr>
          <a:xfrm>
            <a:off x="220328" y="2010916"/>
            <a:ext cx="14542690" cy="8180263"/>
          </a:xfrm>
          <a:prstGeom prst="rect">
            <a:avLst/>
          </a:prstGeom>
        </p:spPr>
      </p:pic>
    </p:spTree>
    <p:extLst>
      <p:ext uri="{BB962C8B-B14F-4D97-AF65-F5344CB8AC3E}">
        <p14:creationId xmlns:p14="http://schemas.microsoft.com/office/powerpoint/2010/main" val="3794672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defined below?</a:t>
            </a:r>
          </a:p>
          <a:p>
            <a:pPr marL="0" indent="0">
              <a:buNone/>
            </a:pPr>
            <a:endParaRPr lang="en-US" dirty="0"/>
          </a:p>
          <a:p>
            <a:pPr marL="0" indent="0">
              <a:buNone/>
            </a:pPr>
            <a:r>
              <a:rPr lang="en-US" sz="4800" dirty="0"/>
              <a:t>“treating someone how you and they want to be treated. Also caring about the thoughts, feelings, beliefs and rights of someone else”</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Respect</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is part of the CARE brand at Hodge Hill College?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r>
              <a:rPr lang="en-US" sz="4800" dirty="0">
                <a:solidFill>
                  <a:prstClr val="black"/>
                </a:solidFill>
                <a:latin typeface="Calibri" panose="020F0502020204030204" pitchFamily="34" charset="0"/>
                <a:cs typeface="Calibri" panose="020F0502020204030204" pitchFamily="34" charset="0"/>
              </a:rPr>
              <a:t>Give an example of what respect can look like.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Handshake, High 5, fist bump, helping someone up if they have fallen, carrying equipment for someone, holding a door open for someone</a:t>
            </a:r>
          </a:p>
        </p:txBody>
      </p:sp>
    </p:spTree>
    <p:extLst>
      <p:ext uri="{BB962C8B-B14F-4D97-AF65-F5344CB8AC3E}">
        <p14:creationId xmlns:p14="http://schemas.microsoft.com/office/powerpoint/2010/main" val="1390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sounds like calling someone in authority “bro” or “fam”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42867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111949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sounds like saying “please” and “thank you”</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13611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should feel awkward</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8735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Respect should only be shown to those who have earned it?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327396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As respect is part of the CARE brand at Hodge Hill College, you are going to write a pledge on how you will show respect around school. In your books complete the following sentences</a:t>
            </a:r>
          </a:p>
          <a:p>
            <a:pPr marL="0" indent="0">
              <a:buNone/>
            </a:pPr>
            <a:endParaRPr lang="en-US" dirty="0"/>
          </a:p>
          <a:p>
            <a:pPr marL="914400" indent="-914400">
              <a:buAutoNum type="arabicPeriod"/>
            </a:pPr>
            <a:r>
              <a:rPr lang="en-US" dirty="0"/>
              <a:t>I will respect other pupils by…</a:t>
            </a:r>
          </a:p>
          <a:p>
            <a:pPr marL="914400" indent="-914400">
              <a:buAutoNum type="arabicPeriod"/>
            </a:pPr>
            <a:r>
              <a:rPr lang="en-US" dirty="0"/>
              <a:t>If someone is disrespectful to me I will…</a:t>
            </a:r>
          </a:p>
          <a:p>
            <a:pPr marL="914400" indent="-914400">
              <a:buAutoNum type="arabicPeriod"/>
            </a:pPr>
            <a:r>
              <a:rPr lang="en-US" dirty="0"/>
              <a:t>I will show respect to school staff by…</a:t>
            </a:r>
          </a:p>
          <a:p>
            <a:pPr marL="914400" indent="-914400">
              <a:buAutoNum type="arabicPeriod"/>
            </a:pPr>
            <a:r>
              <a:rPr lang="en-US" dirty="0"/>
              <a:t>I will show respect to the school environment by…</a:t>
            </a:r>
          </a:p>
        </p:txBody>
      </p:sp>
    </p:spTree>
    <p:extLst>
      <p:ext uri="{BB962C8B-B14F-4D97-AF65-F5344CB8AC3E}">
        <p14:creationId xmlns:p14="http://schemas.microsoft.com/office/powerpoint/2010/main" val="1902366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a MP?</a:t>
            </a:r>
          </a:p>
        </p:txBody>
      </p:sp>
      <p:sp>
        <p:nvSpPr>
          <p:cNvPr id="29" name="Rounded Rectangle 28"/>
          <p:cNvSpPr/>
          <p:nvPr/>
        </p:nvSpPr>
        <p:spPr>
          <a:xfrm>
            <a:off x="5874854" y="262517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are laws and how are they made?</a:t>
            </a:r>
          </a:p>
        </p:txBody>
      </p:sp>
      <p:sp>
        <p:nvSpPr>
          <p:cNvPr id="30" name="Rounded Rectangle 29"/>
          <p:cNvSpPr/>
          <p:nvPr/>
        </p:nvSpPr>
        <p:spPr>
          <a:xfrm>
            <a:off x="8719635" y="261689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individual liberty mean?</a:t>
            </a:r>
          </a:p>
        </p:txBody>
      </p:sp>
      <p:sp>
        <p:nvSpPr>
          <p:cNvPr id="32" name="Rounded Rectangle 31"/>
          <p:cNvSpPr/>
          <p:nvPr/>
        </p:nvSpPr>
        <p:spPr>
          <a:xfrm>
            <a:off x="14409197" y="2668457"/>
            <a:ext cx="2498070"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respect?</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tolerance?</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What is respect?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Definition of respect</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noProof="0" dirty="0">
                <a:solidFill>
                  <a:prstClr val="black"/>
                </a:solidFill>
                <a:latin typeface="Comic Sans MS"/>
              </a:rPr>
              <a:t>What respect looks like, sounds like and feels like</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noProof="0" dirty="0">
                <a:solidFill>
                  <a:prstClr val="black"/>
                </a:solidFill>
                <a:latin typeface="Comic Sans MS"/>
              </a:rPr>
              <a:t>How you can show respect around school</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Please</a:t>
            </a:r>
            <a:r>
              <a:rPr kumimoji="0" lang="en-US" sz="3600" b="1" i="0" u="none" strike="noStrike" kern="1200" cap="none" spc="0" normalizeH="0" noProof="0" dirty="0">
                <a:ln>
                  <a:noFill/>
                </a:ln>
                <a:solidFill>
                  <a:prstClr val="black"/>
                </a:solidFill>
                <a:effectLst/>
                <a:uLnTx/>
                <a:uFillTx/>
                <a:latin typeface="Comic Sans MS"/>
                <a:ea typeface="+mn-ea"/>
                <a:cs typeface="+mn-cs"/>
              </a:rPr>
              <a:t> remember that during the lesson we should not be asking any pupil or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lang="en-US" sz="3600" b="1" baseline="0" dirty="0">
              <a:solidFill>
                <a:prstClr val="black"/>
              </a:solidFill>
              <a:latin typeface="Comic Sans M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noProof="0" dirty="0">
                <a:ln>
                  <a:noFill/>
                </a:ln>
                <a:solidFill>
                  <a:prstClr val="black"/>
                </a:solidFill>
                <a:effectLst/>
                <a:uLnTx/>
                <a:uFillTx/>
                <a:latin typeface="Comic Sans MS"/>
                <a:ea typeface="+mn-ea"/>
                <a:cs typeface="+mn-cs"/>
              </a:rPr>
              <a:t>Your teacher can ask you questions but this will be to check your knowledge in the lesson.</a:t>
            </a: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108508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A few weeks ago </a:t>
            </a:r>
            <a:r>
              <a:rPr lang="en-US" dirty="0" err="1"/>
              <a:t>Mrs</a:t>
            </a:r>
            <a:r>
              <a:rPr lang="en-US" dirty="0"/>
              <a:t> Millington led a Secure Assembly that talked about respect. Can you remember what she said respect was? If you can’t remember the assembly, write down what you think respect is.</a:t>
            </a:r>
          </a:p>
          <a:p>
            <a:pPr marL="0" indent="0">
              <a:buNone/>
            </a:pPr>
            <a:endParaRPr lang="en-US" dirty="0"/>
          </a:p>
          <a:p>
            <a:pPr marL="0" indent="0">
              <a:buNone/>
            </a:pPr>
            <a:r>
              <a:rPr lang="en-US" dirty="0"/>
              <a:t>Complete the sentence below in your books…</a:t>
            </a:r>
          </a:p>
          <a:p>
            <a:pPr marL="0" indent="0">
              <a:buNone/>
            </a:pPr>
            <a:endParaRPr lang="en-US" dirty="0"/>
          </a:p>
          <a:p>
            <a:pPr marL="0" indent="0">
              <a:buNone/>
            </a:pPr>
            <a:r>
              <a:rPr lang="en-US" dirty="0"/>
              <a:t>“I think respect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Respect is…</a:t>
            </a:r>
          </a:p>
          <a:p>
            <a:pPr>
              <a:buFontTx/>
              <a:buChar char="-"/>
            </a:pPr>
            <a:r>
              <a:rPr lang="en-US" dirty="0"/>
              <a:t>Treating someone how you and they want to be treated</a:t>
            </a:r>
          </a:p>
          <a:p>
            <a:pPr>
              <a:buFontTx/>
              <a:buChar char="-"/>
            </a:pPr>
            <a:r>
              <a:rPr lang="en-US" dirty="0"/>
              <a:t>Caring about the thoughts, feeling, beliefs and rights of someone else</a:t>
            </a:r>
          </a:p>
          <a:p>
            <a:pPr>
              <a:buFontTx/>
              <a:buChar char="-"/>
            </a:pPr>
            <a:endParaRPr lang="en-US" dirty="0"/>
          </a:p>
          <a:p>
            <a:pPr marL="0" indent="0">
              <a:buNone/>
            </a:pPr>
            <a:r>
              <a:rPr lang="en-US" b="1" dirty="0"/>
              <a:t>TASK</a:t>
            </a:r>
          </a:p>
          <a:p>
            <a:pPr marL="0" indent="0">
              <a:buNone/>
            </a:pPr>
            <a:endParaRPr lang="en-US" b="1" dirty="0"/>
          </a:p>
          <a:p>
            <a:pPr marL="0" indent="0">
              <a:buNone/>
            </a:pPr>
            <a:r>
              <a:rPr lang="en-US" dirty="0"/>
              <a:t>Use your red pen to add to your definition of respect</a:t>
            </a:r>
          </a:p>
        </p:txBody>
      </p:sp>
      <p:pic>
        <p:nvPicPr>
          <p:cNvPr id="5" name="Picture 4"/>
          <p:cNvPicPr>
            <a:picLocks noChangeAspect="1"/>
          </p:cNvPicPr>
          <p:nvPr/>
        </p:nvPicPr>
        <p:blipFill>
          <a:blip r:embed="rId4"/>
          <a:stretch>
            <a:fillRect/>
          </a:stretch>
        </p:blipFill>
        <p:spPr>
          <a:xfrm>
            <a:off x="13724458" y="1997073"/>
            <a:ext cx="4723780" cy="3782788"/>
          </a:xfrm>
          <a:prstGeom prst="rect">
            <a:avLst/>
          </a:prstGeom>
        </p:spPr>
      </p:pic>
      <p:pic>
        <p:nvPicPr>
          <p:cNvPr id="6" name="Picture 5"/>
          <p:cNvPicPr>
            <a:picLocks noChangeAspect="1"/>
          </p:cNvPicPr>
          <p:nvPr/>
        </p:nvPicPr>
        <p:blipFill>
          <a:blip r:embed="rId5"/>
          <a:stretch>
            <a:fillRect/>
          </a:stretch>
        </p:blipFill>
        <p:spPr>
          <a:xfrm>
            <a:off x="12338261" y="5505223"/>
            <a:ext cx="5153134" cy="2885755"/>
          </a:xfrm>
          <a:prstGeom prst="rect">
            <a:avLst/>
          </a:prstGeom>
        </p:spPr>
      </p:pic>
      <p:pic>
        <p:nvPicPr>
          <p:cNvPr id="9" name="Picture 8"/>
          <p:cNvPicPr>
            <a:picLocks noChangeAspect="1"/>
          </p:cNvPicPr>
          <p:nvPr/>
        </p:nvPicPr>
        <p:blipFill>
          <a:blip r:embed="rId6"/>
          <a:stretch>
            <a:fillRect/>
          </a:stretch>
        </p:blipFill>
        <p:spPr>
          <a:xfrm>
            <a:off x="13724458" y="7536919"/>
            <a:ext cx="5657602" cy="2947047"/>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a:t>
            </a:r>
          </a:p>
        </p:txBody>
      </p:sp>
      <p:sp>
        <p:nvSpPr>
          <p:cNvPr id="7" name="Content Placeholder 2"/>
          <p:cNvSpPr>
            <a:spLocks noGrp="1"/>
          </p:cNvSpPr>
          <p:nvPr>
            <p:ph idx="1"/>
          </p:nvPr>
        </p:nvSpPr>
        <p:spPr>
          <a:xfrm>
            <a:off x="907033" y="2486323"/>
            <a:ext cx="18477207" cy="2088232"/>
          </a:xfrm>
        </p:spPr>
        <p:txBody>
          <a:bodyPr>
            <a:normAutofit/>
          </a:bodyPr>
          <a:lstStyle/>
          <a:p>
            <a:pPr marL="0" indent="0">
              <a:buNone/>
            </a:pPr>
            <a:r>
              <a:rPr lang="en-US" dirty="0"/>
              <a:t>It is important to remember that respect is part of Hodge Hill College’s CARE brand. This means that we should be respecting everyone in Hodge Hill College and also the school facilities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9362" y="4790579"/>
            <a:ext cx="11886421" cy="2537058"/>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 t="56934" r="-773" b="27316"/>
          <a:stretch/>
        </p:blipFill>
        <p:spPr>
          <a:xfrm>
            <a:off x="3459679" y="7911646"/>
            <a:ext cx="12685786" cy="2804347"/>
          </a:xfrm>
          <a:prstGeom prst="rect">
            <a:avLst/>
          </a:prstGeom>
        </p:spPr>
      </p:pic>
    </p:spTree>
    <p:extLst>
      <p:ext uri="{BB962C8B-B14F-4D97-AF65-F5344CB8AC3E}">
        <p14:creationId xmlns:p14="http://schemas.microsoft.com/office/powerpoint/2010/main" val="30759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 - Task</a:t>
            </a:r>
          </a:p>
        </p:txBody>
      </p:sp>
      <p:sp>
        <p:nvSpPr>
          <p:cNvPr id="7" name="Content Placeholder 2"/>
          <p:cNvSpPr>
            <a:spLocks noGrp="1"/>
          </p:cNvSpPr>
          <p:nvPr>
            <p:ph idx="1"/>
          </p:nvPr>
        </p:nvSpPr>
        <p:spPr>
          <a:xfrm>
            <a:off x="907033" y="2486323"/>
            <a:ext cx="18477207" cy="2232248"/>
          </a:xfrm>
        </p:spPr>
        <p:txBody>
          <a:bodyPr>
            <a:normAutofit fontScale="92500"/>
          </a:bodyPr>
          <a:lstStyle/>
          <a:p>
            <a:pPr marL="0" indent="0">
              <a:buNone/>
            </a:pPr>
            <a:r>
              <a:rPr lang="en-US" dirty="0"/>
              <a:t>Respect can take various forms. Respect can look different to different people, it can sound different to different people and it can feel different to different people</a:t>
            </a:r>
          </a:p>
          <a:p>
            <a:pPr marL="0" indent="0">
              <a:buNone/>
            </a:pPr>
            <a:r>
              <a:rPr lang="en-US" dirty="0"/>
              <a:t>Draw the diagram below in your books</a:t>
            </a:r>
          </a:p>
        </p:txBody>
      </p:sp>
      <p:cxnSp>
        <p:nvCxnSpPr>
          <p:cNvPr id="3" name="Straight Connector 2"/>
          <p:cNvCxnSpPr/>
          <p:nvPr/>
        </p:nvCxnSpPr>
        <p:spPr>
          <a:xfrm>
            <a:off x="9692010" y="5078611"/>
            <a:ext cx="0" cy="25202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83498" y="7598891"/>
            <a:ext cx="4608512" cy="25202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92009" y="7598891"/>
            <a:ext cx="4608513" cy="252028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03578" y="5078611"/>
            <a:ext cx="2592288" cy="646331"/>
          </a:xfrm>
          <a:prstGeom prst="rect">
            <a:avLst/>
          </a:prstGeom>
          <a:noFill/>
        </p:spPr>
        <p:txBody>
          <a:bodyPr wrap="square" rtlCol="0">
            <a:spAutoFit/>
          </a:bodyPr>
          <a:lstStyle/>
          <a:p>
            <a:r>
              <a:rPr lang="en-US" sz="3600" dirty="0"/>
              <a:t>Sounds like</a:t>
            </a:r>
            <a:endParaRPr lang="en-GB" sz="3600" dirty="0"/>
          </a:p>
        </p:txBody>
      </p:sp>
      <p:sp>
        <p:nvSpPr>
          <p:cNvPr id="16" name="TextBox 15"/>
          <p:cNvSpPr txBox="1"/>
          <p:nvPr/>
        </p:nvSpPr>
        <p:spPr>
          <a:xfrm>
            <a:off x="12087968" y="4969758"/>
            <a:ext cx="2592288" cy="646331"/>
          </a:xfrm>
          <a:prstGeom prst="rect">
            <a:avLst/>
          </a:prstGeom>
          <a:noFill/>
        </p:spPr>
        <p:txBody>
          <a:bodyPr wrap="square" rtlCol="0">
            <a:spAutoFit/>
          </a:bodyPr>
          <a:lstStyle/>
          <a:p>
            <a:r>
              <a:rPr lang="en-US" sz="3600" dirty="0"/>
              <a:t>Looks like</a:t>
            </a:r>
            <a:endParaRPr lang="en-GB" sz="3600" dirty="0"/>
          </a:p>
        </p:txBody>
      </p:sp>
      <p:sp>
        <p:nvSpPr>
          <p:cNvPr id="17" name="TextBox 16"/>
          <p:cNvSpPr txBox="1"/>
          <p:nvPr/>
        </p:nvSpPr>
        <p:spPr>
          <a:xfrm>
            <a:off x="8697814" y="8278123"/>
            <a:ext cx="2592288" cy="646331"/>
          </a:xfrm>
          <a:prstGeom prst="rect">
            <a:avLst/>
          </a:prstGeom>
          <a:noFill/>
        </p:spPr>
        <p:txBody>
          <a:bodyPr wrap="square" rtlCol="0">
            <a:spAutoFit/>
          </a:bodyPr>
          <a:lstStyle/>
          <a:p>
            <a:r>
              <a:rPr lang="en-US" sz="3600" dirty="0"/>
              <a:t>Feels like</a:t>
            </a:r>
            <a:endParaRPr lang="en-GB" sz="3600" dirty="0"/>
          </a:p>
        </p:txBody>
      </p:sp>
    </p:spTree>
    <p:extLst>
      <p:ext uri="{BB962C8B-B14F-4D97-AF65-F5344CB8AC3E}">
        <p14:creationId xmlns:p14="http://schemas.microsoft.com/office/powerpoint/2010/main" val="374702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respect? - Task</a:t>
            </a:r>
          </a:p>
        </p:txBody>
      </p:sp>
      <p:sp>
        <p:nvSpPr>
          <p:cNvPr id="7" name="Content Placeholder 2"/>
          <p:cNvSpPr>
            <a:spLocks noGrp="1"/>
          </p:cNvSpPr>
          <p:nvPr>
            <p:ph idx="1"/>
          </p:nvPr>
        </p:nvSpPr>
        <p:spPr>
          <a:xfrm>
            <a:off x="907033" y="2486323"/>
            <a:ext cx="18477207" cy="2232248"/>
          </a:xfrm>
        </p:spPr>
        <p:txBody>
          <a:bodyPr>
            <a:normAutofit/>
          </a:bodyPr>
          <a:lstStyle/>
          <a:p>
            <a:pPr marL="0" indent="0">
              <a:buNone/>
            </a:pPr>
            <a:r>
              <a:rPr lang="en-US" dirty="0"/>
              <a:t>We are now going to complete each section of the diagram. The first section we are completing is “looks like”</a:t>
            </a:r>
          </a:p>
        </p:txBody>
      </p:sp>
      <p:pic>
        <p:nvPicPr>
          <p:cNvPr id="2" name="Picture 1"/>
          <p:cNvPicPr>
            <a:picLocks noChangeAspect="1"/>
          </p:cNvPicPr>
          <p:nvPr/>
        </p:nvPicPr>
        <p:blipFill rotWithShape="1">
          <a:blip r:embed="rId4"/>
          <a:srcRect l="42125" t="40200" r="29131" b="29701"/>
          <a:stretch/>
        </p:blipFill>
        <p:spPr>
          <a:xfrm>
            <a:off x="1014982" y="4502547"/>
            <a:ext cx="9779691" cy="5760640"/>
          </a:xfrm>
          <a:prstGeom prst="rect">
            <a:avLst/>
          </a:prstGeom>
        </p:spPr>
      </p:pic>
      <p:sp>
        <p:nvSpPr>
          <p:cNvPr id="15" name="Content Placeholder 2"/>
          <p:cNvSpPr txBox="1">
            <a:spLocks/>
          </p:cNvSpPr>
          <p:nvPr/>
        </p:nvSpPr>
        <p:spPr>
          <a:xfrm>
            <a:off x="11420202" y="4320345"/>
            <a:ext cx="8071987" cy="6518905"/>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Task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Think – </a:t>
            </a:r>
            <a:r>
              <a:rPr lang="en-US" dirty="0"/>
              <a:t>On your diagram write down your ideas of what respect looks like. An example could be “shaking hands”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Pair </a:t>
            </a:r>
            <a:r>
              <a:rPr lang="en-US" dirty="0"/>
              <a:t>– With the person next to you discuss what you have written. You can add to your diagram if your partner has different ideas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Share – </a:t>
            </a:r>
            <a:r>
              <a:rPr lang="en-US" dirty="0"/>
              <a:t>share your ideas with the class</a:t>
            </a:r>
            <a:endParaRPr lang="en-US" b="1" dirty="0"/>
          </a:p>
        </p:txBody>
      </p:sp>
    </p:spTree>
    <p:extLst>
      <p:ext uri="{BB962C8B-B14F-4D97-AF65-F5344CB8AC3E}">
        <p14:creationId xmlns:p14="http://schemas.microsoft.com/office/powerpoint/2010/main" val="4044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892F18CE-0664-4747-9A36-DB6272ADADB8}">
  <ds:schemaRefs>
    <ds:schemaRef ds:uri="http://purl.org/dc/elements/1.1/"/>
    <ds:schemaRef ds:uri="http://purl.org/dc/dcmitype/"/>
    <ds:schemaRef ds:uri="http://schemas.microsoft.com/office/2006/documentManagement/types"/>
    <ds:schemaRef ds:uri="http://purl.org/dc/terms/"/>
    <ds:schemaRef ds:uri="aa278816-03e4-4886-8c06-bbee340b154a"/>
    <ds:schemaRef ds:uri="http://schemas.microsoft.com/office/infopath/2007/PartnerControls"/>
    <ds:schemaRef ds:uri="http://schemas.microsoft.com/office/2006/metadata/properties"/>
    <ds:schemaRef ds:uri="cf23988f-c488-42c3-82cd-5944801df94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1909</Words>
  <Application>Microsoft Office PowerPoint</Application>
  <PresentationFormat>Custom</PresentationFormat>
  <Paragraphs>211</Paragraphs>
  <Slides>34</Slides>
  <Notes>6</Notes>
  <HiddenSlides>0</HiddenSlides>
  <MMClips>2</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34</vt:i4>
      </vt:variant>
    </vt:vector>
  </HeadingPairs>
  <TitlesOfParts>
    <vt:vector size="47"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What is our starting point?</vt:lpstr>
      <vt:lpstr>What is respect?</vt:lpstr>
      <vt:lpstr>What is respect?</vt:lpstr>
      <vt:lpstr>What is respect? - Task</vt:lpstr>
      <vt:lpstr>What is respect? - Task</vt:lpstr>
      <vt:lpstr>What is respect? - Task</vt:lpstr>
      <vt:lpstr>What is respect? - Task</vt:lpstr>
      <vt:lpstr>What is respect?</vt:lpstr>
      <vt:lpstr>Respect scenario 1 - Kalil</vt:lpstr>
      <vt:lpstr>Respect scenario 1 - Kalil</vt:lpstr>
      <vt:lpstr>Respect scenario 2 - Meera</vt:lpstr>
      <vt:lpstr>Respect scenario 2 - Meera</vt:lpstr>
      <vt:lpstr>Respecting others</vt:lpstr>
      <vt:lpstr>Respecting others</vt:lpstr>
      <vt:lpstr>Respecting others</vt:lpstr>
      <vt:lpstr>Respecting others</vt:lpstr>
      <vt:lpstr>Respecting others</vt:lpstr>
      <vt:lpstr>Respecting others</vt:lpstr>
      <vt:lpstr>Respect</vt:lpstr>
      <vt:lpstr>Respect</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64</cp:revision>
  <dcterms:created xsi:type="dcterms:W3CDTF">2024-04-14T12:24:22Z</dcterms:created>
  <dcterms:modified xsi:type="dcterms:W3CDTF">2024-07-08T10:56:37Z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