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770" r:id="rId4"/>
    <p:sldMasterId id="2147483783" r:id="rId5"/>
    <p:sldMasterId id="2147483795" r:id="rId6"/>
    <p:sldMasterId id="2147483807" r:id="rId7"/>
    <p:sldMasterId id="2147483819" r:id="rId8"/>
    <p:sldMasterId id="2147483831" r:id="rId9"/>
    <p:sldMasterId id="2147483843" r:id="rId10"/>
  </p:sldMasterIdLst>
  <p:notesMasterIdLst>
    <p:notesMasterId r:id="rId37"/>
  </p:notesMasterIdLst>
  <p:sldIdLst>
    <p:sldId id="266" r:id="rId11"/>
    <p:sldId id="374" r:id="rId12"/>
    <p:sldId id="269" r:id="rId13"/>
    <p:sldId id="268" r:id="rId14"/>
    <p:sldId id="270" r:id="rId15"/>
    <p:sldId id="391" r:id="rId16"/>
    <p:sldId id="392" r:id="rId17"/>
    <p:sldId id="393" r:id="rId18"/>
    <p:sldId id="394" r:id="rId19"/>
    <p:sldId id="395" r:id="rId20"/>
    <p:sldId id="396" r:id="rId21"/>
    <p:sldId id="397" r:id="rId22"/>
    <p:sldId id="398" r:id="rId23"/>
    <p:sldId id="399" r:id="rId24"/>
    <p:sldId id="400" r:id="rId25"/>
    <p:sldId id="401" r:id="rId26"/>
    <p:sldId id="402" r:id="rId27"/>
    <p:sldId id="278" r:id="rId28"/>
    <p:sldId id="279" r:id="rId29"/>
    <p:sldId id="331" r:id="rId30"/>
    <p:sldId id="366" r:id="rId31"/>
    <p:sldId id="381" r:id="rId32"/>
    <p:sldId id="382" r:id="rId33"/>
    <p:sldId id="403" r:id="rId34"/>
    <p:sldId id="316" r:id="rId35"/>
    <p:sldId id="299" r:id="rId36"/>
  </p:sldIdLst>
  <p:sldSz cx="20104100" cy="11309350"/>
  <p:notesSz cx="20104100" cy="113093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v4DMBA8UInFK+VKCRtagmA==" hashData="7RiRxA1ybXNzLX29n/3/a7WZGRWhESYBg9iy63hInASKLbOVel82F3/Zmg1Eb3zdbtFlULwUK2IAFrSvhZRkBA=="/>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02D"/>
    <a:srgbClr val="142A33"/>
    <a:srgbClr val="C12827"/>
    <a:srgbClr val="2A2C65"/>
    <a:srgbClr val="E17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ECAAD-945C-6D40-AC6D-7FC205F00994}" v="42" dt="2022-07-05T07:35:55.7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000" autoAdjust="0"/>
  </p:normalViewPr>
  <p:slideViewPr>
    <p:cSldViewPr>
      <p:cViewPr varScale="1">
        <p:scale>
          <a:sx n="54" d="100"/>
          <a:sy n="54" d="100"/>
        </p:scale>
        <p:origin x="1386" y="96"/>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21" Type="http://schemas.openxmlformats.org/officeDocument/2006/relationships/slide" Target="slides/slide11.xml"/><Relationship Id="rId34" Type="http://schemas.openxmlformats.org/officeDocument/2006/relationships/slide" Target="slides/slide24.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43CBA066-C176-1747-8343-ABBBC0BEFBAB}" type="datetimeFigureOut">
              <a:rPr lang="en-US" smtClean="0"/>
              <a:t>6/5/2024</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A44EEB56-BCA5-684F-88D0-DE52578AC918}" type="slidenum">
              <a:rPr lang="en-US" smtClean="0"/>
              <a:t>‹#›</a:t>
            </a:fld>
            <a:endParaRPr lang="en-US"/>
          </a:p>
        </p:txBody>
      </p:sp>
    </p:spTree>
    <p:extLst>
      <p:ext uri="{BB962C8B-B14F-4D97-AF65-F5344CB8AC3E}">
        <p14:creationId xmlns:p14="http://schemas.microsoft.com/office/powerpoint/2010/main" val="379587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want to clarify what these terms mean:</a:t>
            </a:r>
          </a:p>
          <a:p>
            <a:endParaRPr lang="en-US" dirty="0"/>
          </a:p>
          <a:p>
            <a:pPr marL="228600" indent="-228600">
              <a:buAutoNum type="arabicPeriod"/>
            </a:pPr>
            <a:r>
              <a:rPr lang="en-US" dirty="0"/>
              <a:t>Health</a:t>
            </a:r>
            <a:r>
              <a:rPr lang="en-US" baseline="0" dirty="0"/>
              <a:t> – this is the NHS – hospitals, local GP’s, Dentists</a:t>
            </a:r>
          </a:p>
          <a:p>
            <a:pPr marL="228600" indent="-228600">
              <a:buAutoNum type="arabicPeriod"/>
            </a:pPr>
            <a:r>
              <a:rPr lang="en-US" baseline="0" dirty="0"/>
              <a:t>The Economy – how will businesses and people make more money and generate more tax to give the government money to spend</a:t>
            </a:r>
          </a:p>
          <a:p>
            <a:pPr marL="228600" indent="-228600">
              <a:buAutoNum type="arabicPeriod"/>
            </a:pPr>
            <a:r>
              <a:rPr lang="en-US" baseline="0" dirty="0"/>
              <a:t>Immigration – immigration is people coming to the UK. This can happen legally and illegally</a:t>
            </a:r>
          </a:p>
          <a:p>
            <a:pPr marL="228600" indent="-228600">
              <a:buAutoNum type="arabicPeriod"/>
            </a:pPr>
            <a:r>
              <a:rPr lang="en-US" baseline="0" dirty="0"/>
              <a:t>Education – how schools, colleges, universities and apprenticeships will work</a:t>
            </a:r>
          </a:p>
          <a:p>
            <a:pPr marL="228600" indent="-228600">
              <a:buAutoNum type="arabicPeriod"/>
            </a:pPr>
            <a:r>
              <a:rPr lang="en-US" baseline="0" dirty="0"/>
              <a:t>The environment – how the UK will reduce their carbon emissions and tackle climate change</a:t>
            </a:r>
          </a:p>
          <a:p>
            <a:pPr marL="228600" indent="-228600">
              <a:buAutoNum type="arabicPeriod"/>
            </a:pPr>
            <a:r>
              <a:rPr lang="en-US" baseline="0" dirty="0"/>
              <a:t>The Justice System – how policing, prisons and courts work</a:t>
            </a:r>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17</a:t>
            </a:fld>
            <a:endParaRPr lang="en-US"/>
          </a:p>
        </p:txBody>
      </p:sp>
    </p:spTree>
    <p:extLst>
      <p:ext uri="{BB962C8B-B14F-4D97-AF65-F5344CB8AC3E}">
        <p14:creationId xmlns:p14="http://schemas.microsoft.com/office/powerpoint/2010/main" val="3168990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a:t>
            </a:r>
            <a:r>
              <a:rPr lang="en-US" baseline="0" dirty="0"/>
              <a:t> a time limit for groups to complete the task and then ask the leader of each group to read out their manifesto</a:t>
            </a:r>
          </a:p>
          <a:p>
            <a:endParaRPr lang="en-US" baseline="0" dirty="0"/>
          </a:p>
          <a:p>
            <a:r>
              <a:rPr lang="en-US" baseline="0" dirty="0"/>
              <a:t>Once all groups have gone then ask for a hands up vote on the group that would be chosen</a:t>
            </a:r>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24</a:t>
            </a:fld>
            <a:endParaRPr lang="en-US"/>
          </a:p>
        </p:txBody>
      </p:sp>
    </p:spTree>
    <p:extLst>
      <p:ext uri="{BB962C8B-B14F-4D97-AF65-F5344CB8AC3E}">
        <p14:creationId xmlns:p14="http://schemas.microsoft.com/office/powerpoint/2010/main" val="164690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US" dirty="0"/>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22085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6/5/2024</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98990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6/5/2024</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1457111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650123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905141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69036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560797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516196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64866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189719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572395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981381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344416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73642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894762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768479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2666883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234344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2164797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77097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435605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427631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US" dirty="0"/>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6/5/2024</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4197233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476596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8762374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9128281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4065312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151672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1750001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7895537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194003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2197963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061993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377129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0618642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6697586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7803424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5523308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5307214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791883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5966833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3746263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0242828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6001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6/5/2024</a:t>
            </a:fld>
            <a:endParaRPr lang="en-US" dirty="0"/>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269113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733927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120560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6906355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4015726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1353859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8895436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1260211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881473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5150346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979027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6/5/2024</a:t>
            </a:fld>
            <a:endParaRPr lang="en-US" dirty="0"/>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9366447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917082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1296431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7246203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562225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7106291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289844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73890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5707023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8351636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325307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6/5/2024</a:t>
            </a:fld>
            <a:endParaRPr lang="en-US"/>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1784067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2964661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5418401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0712238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307713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6278094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2374488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2618186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732676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US" dirty="0"/>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6/5/2024</a:t>
            </a:fld>
            <a:endParaRPr lang="en-US" dirty="0"/>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55165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US" dirty="0"/>
          </a:p>
        </p:txBody>
      </p:sp>
      <p:sp>
        <p:nvSpPr>
          <p:cNvPr id="3" name="Picture Placeholder 2"/>
          <p:cNvSpPr>
            <a:spLocks noGrp="1" noChangeAspect="1"/>
          </p:cNvSpPr>
          <p:nvPr>
            <p:ph type="pic" idx="1"/>
          </p:nvPr>
        </p:nvSpPr>
        <p:spPr>
          <a:xfrm>
            <a:off x="8546861" y="1628338"/>
            <a:ext cx="10177701" cy="8036969"/>
          </a:xfrm>
        </p:spPr>
        <p:txBody>
          <a:bodyPr anchor="t"/>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r>
              <a:rPr lang="en-US"/>
              <a:t>Click icon to add picture</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6/5/2024</a:t>
            </a:fld>
            <a:endParaRPr lang="en-US"/>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49477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fld id="{1D8BD707-D9CF-40AE-B4C6-C98DA3205C09}" type="datetimeFigureOut">
              <a:rPr lang="en-US" smtClean="0"/>
              <a:pPr/>
              <a:t>6/5/2024</a:t>
            </a:fld>
            <a:endParaRPr lang="en-US" dirty="0"/>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endParaRPr lang="en-GB" dirty="0"/>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fld id="{B6F15528-21DE-4FAA-801E-634DDDAF4B2B}" type="slidenum">
              <a:rPr lang="en-GB" smtClean="0"/>
              <a:pPr/>
              <a:t>‹#›</a:t>
            </a:fld>
            <a:endParaRPr lang="en-GB" dirty="0"/>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31" y="-5535"/>
            <a:ext cx="20104023" cy="173810"/>
          </a:xfrm>
          <a:prstGeom prst="rect">
            <a:avLst/>
          </a:prstGeom>
        </p:spPr>
      </p:pic>
    </p:spTree>
    <p:extLst>
      <p:ext uri="{BB962C8B-B14F-4D97-AF65-F5344CB8AC3E}">
        <p14:creationId xmlns:p14="http://schemas.microsoft.com/office/powerpoint/2010/main" val="169408406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150784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0937391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94148960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09328650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fld id="{D3305297-4383-4357-B930-5EC33D17F590}"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endParaRPr lang="en-GB">
              <a:solidFill>
                <a:prstClr val="black">
                  <a:tint val="75000"/>
                </a:prstClr>
              </a:solidFill>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51021600"/>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EE5F766F-0940-4468-BC45-7AF3F46D6724}"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888722233"/>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180838782"/>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2.png"/><Relationship Id="rId7"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6.png"/><Relationship Id="rId11" Type="http://schemas.microsoft.com/office/2007/relationships/hdphoto" Target="../media/hdphoto3.wdp"/><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13.pn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7.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4213065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Other political parties in the UK</a:t>
            </a:r>
          </a:p>
        </p:txBody>
      </p:sp>
      <p:sp>
        <p:nvSpPr>
          <p:cNvPr id="7" name="Content Placeholder 2"/>
          <p:cNvSpPr>
            <a:spLocks noGrp="1"/>
          </p:cNvSpPr>
          <p:nvPr>
            <p:ph idx="1"/>
          </p:nvPr>
        </p:nvSpPr>
        <p:spPr>
          <a:xfrm>
            <a:off x="907033" y="2486323"/>
            <a:ext cx="18477207" cy="7993972"/>
          </a:xfrm>
        </p:spPr>
        <p:txBody>
          <a:bodyPr>
            <a:normAutofit/>
          </a:bodyPr>
          <a:lstStyle/>
          <a:p>
            <a:pPr marL="0" indent="0">
              <a:buNone/>
            </a:pPr>
            <a:r>
              <a:rPr lang="en-US" dirty="0"/>
              <a:t>It is important to remember that the UK is made up of 4 countries:</a:t>
            </a:r>
          </a:p>
          <a:p>
            <a:pPr marL="0" indent="0">
              <a:buNone/>
            </a:pPr>
            <a:r>
              <a:rPr lang="en-US" dirty="0"/>
              <a:t>	1. England</a:t>
            </a:r>
          </a:p>
          <a:p>
            <a:pPr marL="0" indent="0">
              <a:buNone/>
            </a:pPr>
            <a:r>
              <a:rPr lang="en-US" dirty="0"/>
              <a:t>	2. Scotland</a:t>
            </a:r>
          </a:p>
          <a:p>
            <a:pPr marL="0" indent="0">
              <a:buNone/>
            </a:pPr>
            <a:r>
              <a:rPr lang="en-US" dirty="0"/>
              <a:t>	3. Wales</a:t>
            </a:r>
          </a:p>
          <a:p>
            <a:pPr marL="0" indent="0">
              <a:buNone/>
            </a:pPr>
            <a:r>
              <a:rPr lang="en-US" dirty="0"/>
              <a:t>	4. Northern Ireland</a:t>
            </a:r>
          </a:p>
          <a:p>
            <a:pPr marL="0" indent="0">
              <a:buNone/>
            </a:pPr>
            <a:endParaRPr lang="en-US" dirty="0"/>
          </a:p>
          <a:p>
            <a:pPr marL="0" indent="0">
              <a:buNone/>
            </a:pPr>
            <a:r>
              <a:rPr lang="en-US" dirty="0"/>
              <a:t>Some of the political parties are found in all 4 parts of the UK, others are only focused on one part of the UK</a:t>
            </a:r>
          </a:p>
        </p:txBody>
      </p:sp>
    </p:spTree>
    <p:extLst>
      <p:ext uri="{BB962C8B-B14F-4D97-AF65-F5344CB8AC3E}">
        <p14:creationId xmlns:p14="http://schemas.microsoft.com/office/powerpoint/2010/main" val="145336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Other political parties in the UK</a:t>
            </a:r>
          </a:p>
        </p:txBody>
      </p:sp>
      <p:sp>
        <p:nvSpPr>
          <p:cNvPr id="7" name="Content Placeholder 2"/>
          <p:cNvSpPr>
            <a:spLocks noGrp="1"/>
          </p:cNvSpPr>
          <p:nvPr>
            <p:ph idx="1"/>
          </p:nvPr>
        </p:nvSpPr>
        <p:spPr>
          <a:xfrm>
            <a:off x="907033" y="2486323"/>
            <a:ext cx="18477207" cy="7993972"/>
          </a:xfrm>
        </p:spPr>
        <p:txBody>
          <a:bodyPr>
            <a:normAutofit/>
          </a:bodyPr>
          <a:lstStyle/>
          <a:p>
            <a:pPr marL="0" indent="0">
              <a:buNone/>
            </a:pPr>
            <a:r>
              <a:rPr lang="en-US" dirty="0"/>
              <a:t>With the person next to you decide where the political parties are located in the UK. There is more than 1 answer for some political parties</a:t>
            </a:r>
          </a:p>
        </p:txBody>
      </p:sp>
      <p:pic>
        <p:nvPicPr>
          <p:cNvPr id="9" name="Picture 8"/>
          <p:cNvPicPr>
            <a:picLocks noChangeAspect="1"/>
          </p:cNvPicPr>
          <p:nvPr/>
        </p:nvPicPr>
        <p:blipFill>
          <a:blip r:embed="rId4"/>
          <a:stretch>
            <a:fillRect/>
          </a:stretch>
        </p:blipFill>
        <p:spPr>
          <a:xfrm>
            <a:off x="7705766" y="4070499"/>
            <a:ext cx="3086057" cy="1728192"/>
          </a:xfrm>
          <a:prstGeom prst="rect">
            <a:avLst/>
          </a:prstGeom>
        </p:spPr>
      </p:pic>
      <p:pic>
        <p:nvPicPr>
          <p:cNvPr id="11" name="Picture 10"/>
          <p:cNvPicPr>
            <a:picLocks noChangeAspect="1"/>
          </p:cNvPicPr>
          <p:nvPr/>
        </p:nvPicPr>
        <p:blipFill>
          <a:blip r:embed="rId5"/>
          <a:stretch>
            <a:fillRect/>
          </a:stretch>
        </p:blipFill>
        <p:spPr>
          <a:xfrm>
            <a:off x="12371316" y="4039468"/>
            <a:ext cx="2956457" cy="1655616"/>
          </a:xfrm>
          <a:prstGeom prst="rect">
            <a:avLst/>
          </a:prstGeom>
        </p:spPr>
      </p:pic>
      <p:pic>
        <p:nvPicPr>
          <p:cNvPr id="12" name="Picture 11"/>
          <p:cNvPicPr>
            <a:picLocks noChangeAspect="1"/>
          </p:cNvPicPr>
          <p:nvPr/>
        </p:nvPicPr>
        <p:blipFill>
          <a:blip r:embed="rId6"/>
          <a:stretch>
            <a:fillRect/>
          </a:stretch>
        </p:blipFill>
        <p:spPr>
          <a:xfrm>
            <a:off x="7819802" y="6653673"/>
            <a:ext cx="3162300" cy="1447800"/>
          </a:xfrm>
          <a:prstGeom prst="rect">
            <a:avLst/>
          </a:prstGeom>
        </p:spPr>
      </p:pic>
      <p:pic>
        <p:nvPicPr>
          <p:cNvPr id="13" name="Picture 12"/>
          <p:cNvPicPr>
            <a:picLocks noChangeAspect="1"/>
          </p:cNvPicPr>
          <p:nvPr/>
        </p:nvPicPr>
        <p:blipFill>
          <a:blip r:embed="rId7"/>
          <a:stretch>
            <a:fillRect/>
          </a:stretch>
        </p:blipFill>
        <p:spPr>
          <a:xfrm>
            <a:off x="7253116" y="8819554"/>
            <a:ext cx="3728986" cy="2088232"/>
          </a:xfrm>
          <a:prstGeom prst="rect">
            <a:avLst/>
          </a:prstGeom>
        </p:spPr>
      </p:pic>
      <p:pic>
        <p:nvPicPr>
          <p:cNvPr id="14" name="Picture 13"/>
          <p:cNvPicPr>
            <a:picLocks noChangeAspect="1"/>
          </p:cNvPicPr>
          <p:nvPr/>
        </p:nvPicPr>
        <p:blipFill>
          <a:blip r:embed="rId8"/>
          <a:stretch>
            <a:fillRect/>
          </a:stretch>
        </p:blipFill>
        <p:spPr>
          <a:xfrm>
            <a:off x="12574842" y="5651958"/>
            <a:ext cx="2549403" cy="2737377"/>
          </a:xfrm>
          <a:prstGeom prst="rect">
            <a:avLst/>
          </a:prstGeom>
        </p:spPr>
      </p:pic>
      <p:pic>
        <p:nvPicPr>
          <p:cNvPr id="15" name="Picture 14"/>
          <p:cNvPicPr>
            <a:picLocks noChangeAspect="1"/>
          </p:cNvPicPr>
          <p:nvPr/>
        </p:nvPicPr>
        <p:blipFill>
          <a:blip r:embed="rId9"/>
          <a:stretch>
            <a:fillRect/>
          </a:stretch>
        </p:blipFill>
        <p:spPr>
          <a:xfrm>
            <a:off x="16061793" y="3962672"/>
            <a:ext cx="3057525" cy="1495425"/>
          </a:xfrm>
          <a:prstGeom prst="rect">
            <a:avLst/>
          </a:prstGeom>
        </p:spPr>
      </p:pic>
      <p:sp>
        <p:nvSpPr>
          <p:cNvPr id="16" name="Content Placeholder 2"/>
          <p:cNvSpPr txBox="1">
            <a:spLocks/>
          </p:cNvSpPr>
          <p:nvPr/>
        </p:nvSpPr>
        <p:spPr>
          <a:xfrm>
            <a:off x="16315855" y="5567908"/>
            <a:ext cx="4239316" cy="1215752"/>
          </a:xfrm>
          <a:prstGeom prst="rect">
            <a:avLst/>
          </a:prstGeom>
        </p:spPr>
        <p:txBody>
          <a:bodyPr vert="horz" lIns="91440" tIns="45720" rIns="91440" bIns="45720" rtlCol="0">
            <a:normAutofit fontScale="92500" lnSpcReduction="1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Democratic Unionist Party</a:t>
            </a:r>
          </a:p>
        </p:txBody>
      </p:sp>
      <p:pic>
        <p:nvPicPr>
          <p:cNvPr id="17" name="Picture 16"/>
          <p:cNvPicPr>
            <a:picLocks noChangeAspect="1"/>
          </p:cNvPicPr>
          <p:nvPr/>
        </p:nvPicPr>
        <p:blipFill>
          <a:blip r:embed="rId10"/>
          <a:stretch>
            <a:fillRect/>
          </a:stretch>
        </p:blipFill>
        <p:spPr>
          <a:xfrm>
            <a:off x="15926237" y="7300094"/>
            <a:ext cx="3744416" cy="2830082"/>
          </a:xfrm>
          <a:prstGeom prst="rect">
            <a:avLst/>
          </a:prstGeom>
        </p:spPr>
      </p:pic>
      <p:pic>
        <p:nvPicPr>
          <p:cNvPr id="18" name="Picture 17"/>
          <p:cNvPicPr>
            <a:picLocks noChangeAspect="1"/>
          </p:cNvPicPr>
          <p:nvPr/>
        </p:nvPicPr>
        <p:blipFill>
          <a:blip r:embed="rId11"/>
          <a:stretch>
            <a:fillRect/>
          </a:stretch>
        </p:blipFill>
        <p:spPr>
          <a:xfrm>
            <a:off x="11006710" y="9039051"/>
            <a:ext cx="4321063" cy="1584002"/>
          </a:xfrm>
          <a:prstGeom prst="rect">
            <a:avLst/>
          </a:prstGeom>
        </p:spPr>
      </p:pic>
      <p:sp>
        <p:nvSpPr>
          <p:cNvPr id="20" name="Content Placeholder 2"/>
          <p:cNvSpPr txBox="1">
            <a:spLocks/>
          </p:cNvSpPr>
          <p:nvPr/>
        </p:nvSpPr>
        <p:spPr>
          <a:xfrm>
            <a:off x="1059434" y="4358531"/>
            <a:ext cx="5066840" cy="1440160"/>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6000" dirty="0"/>
              <a:t>England</a:t>
            </a:r>
          </a:p>
        </p:txBody>
      </p:sp>
      <p:sp>
        <p:nvSpPr>
          <p:cNvPr id="22" name="Content Placeholder 2"/>
          <p:cNvSpPr txBox="1">
            <a:spLocks/>
          </p:cNvSpPr>
          <p:nvPr/>
        </p:nvSpPr>
        <p:spPr>
          <a:xfrm>
            <a:off x="1059434" y="6063580"/>
            <a:ext cx="5066840" cy="1440160"/>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6000" dirty="0"/>
              <a:t>Scotland</a:t>
            </a:r>
          </a:p>
        </p:txBody>
      </p:sp>
      <p:sp>
        <p:nvSpPr>
          <p:cNvPr id="23" name="Content Placeholder 2"/>
          <p:cNvSpPr txBox="1">
            <a:spLocks/>
          </p:cNvSpPr>
          <p:nvPr/>
        </p:nvSpPr>
        <p:spPr>
          <a:xfrm>
            <a:off x="1059434" y="7757776"/>
            <a:ext cx="5066840" cy="1440160"/>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6000" dirty="0"/>
              <a:t>Wales</a:t>
            </a:r>
          </a:p>
        </p:txBody>
      </p:sp>
      <p:sp>
        <p:nvSpPr>
          <p:cNvPr id="24" name="Content Placeholder 2"/>
          <p:cNvSpPr txBox="1">
            <a:spLocks/>
          </p:cNvSpPr>
          <p:nvPr/>
        </p:nvSpPr>
        <p:spPr>
          <a:xfrm>
            <a:off x="1059434" y="9484438"/>
            <a:ext cx="5066840" cy="1440160"/>
          </a:xfrm>
          <a:prstGeom prst="rect">
            <a:avLst/>
          </a:prstGeom>
        </p:spPr>
        <p:txBody>
          <a:bodyPr vert="horz" lIns="91440" tIns="45720" rIns="91440" bIns="45720" rtlCol="0">
            <a:no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6000" dirty="0"/>
              <a:t>Northern Ireland</a:t>
            </a:r>
          </a:p>
        </p:txBody>
      </p:sp>
      <p:cxnSp>
        <p:nvCxnSpPr>
          <p:cNvPr id="4" name="Straight Arrow Connector 3"/>
          <p:cNvCxnSpPr/>
          <p:nvPr/>
        </p:nvCxnSpPr>
        <p:spPr>
          <a:xfrm flipV="1">
            <a:off x="3592854" y="4358531"/>
            <a:ext cx="4226948" cy="3518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641464" y="4710384"/>
            <a:ext cx="8843887" cy="1721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649299" y="4671878"/>
            <a:ext cx="4170503" cy="234876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630672" y="4671878"/>
            <a:ext cx="8854679" cy="21117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334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Other political parties in the UK</a:t>
            </a:r>
          </a:p>
        </p:txBody>
      </p:sp>
      <p:sp>
        <p:nvSpPr>
          <p:cNvPr id="7" name="Content Placeholder 2"/>
          <p:cNvSpPr>
            <a:spLocks noGrp="1"/>
          </p:cNvSpPr>
          <p:nvPr>
            <p:ph idx="1"/>
          </p:nvPr>
        </p:nvSpPr>
        <p:spPr>
          <a:xfrm>
            <a:off x="907033" y="2486323"/>
            <a:ext cx="18477207" cy="7993972"/>
          </a:xfrm>
        </p:spPr>
        <p:txBody>
          <a:bodyPr>
            <a:normAutofit/>
          </a:bodyPr>
          <a:lstStyle/>
          <a:p>
            <a:pPr marL="0" indent="0">
              <a:buNone/>
            </a:pPr>
            <a:r>
              <a:rPr lang="en-US" dirty="0"/>
              <a:t>With the person next to you decide where the political parties are located in the UK. There is more than 1 answer for some political parties</a:t>
            </a:r>
          </a:p>
        </p:txBody>
      </p:sp>
      <p:pic>
        <p:nvPicPr>
          <p:cNvPr id="9" name="Picture 8"/>
          <p:cNvPicPr>
            <a:picLocks noChangeAspect="1"/>
          </p:cNvPicPr>
          <p:nvPr/>
        </p:nvPicPr>
        <p:blipFill>
          <a:blip r:embed="rId4"/>
          <a:stretch>
            <a:fillRect/>
          </a:stretch>
        </p:blipFill>
        <p:spPr>
          <a:xfrm>
            <a:off x="7705766" y="4070499"/>
            <a:ext cx="3086057" cy="1728192"/>
          </a:xfrm>
          <a:prstGeom prst="rect">
            <a:avLst/>
          </a:prstGeom>
        </p:spPr>
      </p:pic>
      <p:pic>
        <p:nvPicPr>
          <p:cNvPr id="11" name="Picture 10"/>
          <p:cNvPicPr>
            <a:picLocks noChangeAspect="1"/>
          </p:cNvPicPr>
          <p:nvPr/>
        </p:nvPicPr>
        <p:blipFill>
          <a:blip r:embed="rId5"/>
          <a:stretch>
            <a:fillRect/>
          </a:stretch>
        </p:blipFill>
        <p:spPr>
          <a:xfrm>
            <a:off x="12371316" y="4039468"/>
            <a:ext cx="2956457" cy="1655616"/>
          </a:xfrm>
          <a:prstGeom prst="rect">
            <a:avLst/>
          </a:prstGeom>
        </p:spPr>
      </p:pic>
      <p:pic>
        <p:nvPicPr>
          <p:cNvPr id="12" name="Picture 11"/>
          <p:cNvPicPr>
            <a:picLocks noChangeAspect="1"/>
          </p:cNvPicPr>
          <p:nvPr/>
        </p:nvPicPr>
        <p:blipFill>
          <a:blip r:embed="rId6"/>
          <a:stretch>
            <a:fillRect/>
          </a:stretch>
        </p:blipFill>
        <p:spPr>
          <a:xfrm>
            <a:off x="7819802" y="6653673"/>
            <a:ext cx="3162300" cy="1447800"/>
          </a:xfrm>
          <a:prstGeom prst="rect">
            <a:avLst/>
          </a:prstGeom>
        </p:spPr>
      </p:pic>
      <p:pic>
        <p:nvPicPr>
          <p:cNvPr id="13" name="Picture 12"/>
          <p:cNvPicPr>
            <a:picLocks noChangeAspect="1"/>
          </p:cNvPicPr>
          <p:nvPr/>
        </p:nvPicPr>
        <p:blipFill>
          <a:blip r:embed="rId7"/>
          <a:stretch>
            <a:fillRect/>
          </a:stretch>
        </p:blipFill>
        <p:spPr>
          <a:xfrm>
            <a:off x="7253116" y="8819554"/>
            <a:ext cx="3728986" cy="2088232"/>
          </a:xfrm>
          <a:prstGeom prst="rect">
            <a:avLst/>
          </a:prstGeom>
        </p:spPr>
      </p:pic>
      <p:pic>
        <p:nvPicPr>
          <p:cNvPr id="14" name="Picture 13"/>
          <p:cNvPicPr>
            <a:picLocks noChangeAspect="1"/>
          </p:cNvPicPr>
          <p:nvPr/>
        </p:nvPicPr>
        <p:blipFill>
          <a:blip r:embed="rId8"/>
          <a:stretch>
            <a:fillRect/>
          </a:stretch>
        </p:blipFill>
        <p:spPr>
          <a:xfrm>
            <a:off x="12574842" y="5651958"/>
            <a:ext cx="2549403" cy="2737377"/>
          </a:xfrm>
          <a:prstGeom prst="rect">
            <a:avLst/>
          </a:prstGeom>
        </p:spPr>
      </p:pic>
      <p:pic>
        <p:nvPicPr>
          <p:cNvPr id="15" name="Picture 14"/>
          <p:cNvPicPr>
            <a:picLocks noChangeAspect="1"/>
          </p:cNvPicPr>
          <p:nvPr/>
        </p:nvPicPr>
        <p:blipFill>
          <a:blip r:embed="rId9"/>
          <a:stretch>
            <a:fillRect/>
          </a:stretch>
        </p:blipFill>
        <p:spPr>
          <a:xfrm>
            <a:off x="16061793" y="3962672"/>
            <a:ext cx="3057525" cy="1495425"/>
          </a:xfrm>
          <a:prstGeom prst="rect">
            <a:avLst/>
          </a:prstGeom>
        </p:spPr>
      </p:pic>
      <p:sp>
        <p:nvSpPr>
          <p:cNvPr id="16" name="Content Placeholder 2"/>
          <p:cNvSpPr txBox="1">
            <a:spLocks/>
          </p:cNvSpPr>
          <p:nvPr/>
        </p:nvSpPr>
        <p:spPr>
          <a:xfrm>
            <a:off x="16315855" y="5567908"/>
            <a:ext cx="4239316" cy="1215752"/>
          </a:xfrm>
          <a:prstGeom prst="rect">
            <a:avLst/>
          </a:prstGeom>
        </p:spPr>
        <p:txBody>
          <a:bodyPr vert="horz" lIns="91440" tIns="45720" rIns="91440" bIns="45720" rtlCol="0">
            <a:normAutofit fontScale="92500" lnSpcReduction="1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Democratic Unionist Party</a:t>
            </a:r>
          </a:p>
        </p:txBody>
      </p:sp>
      <p:pic>
        <p:nvPicPr>
          <p:cNvPr id="17" name="Picture 16"/>
          <p:cNvPicPr>
            <a:picLocks noChangeAspect="1"/>
          </p:cNvPicPr>
          <p:nvPr/>
        </p:nvPicPr>
        <p:blipFill>
          <a:blip r:embed="rId10"/>
          <a:stretch>
            <a:fillRect/>
          </a:stretch>
        </p:blipFill>
        <p:spPr>
          <a:xfrm>
            <a:off x="15926237" y="7300094"/>
            <a:ext cx="3744416" cy="2830082"/>
          </a:xfrm>
          <a:prstGeom prst="rect">
            <a:avLst/>
          </a:prstGeom>
        </p:spPr>
      </p:pic>
      <p:pic>
        <p:nvPicPr>
          <p:cNvPr id="18" name="Picture 17"/>
          <p:cNvPicPr>
            <a:picLocks noChangeAspect="1"/>
          </p:cNvPicPr>
          <p:nvPr/>
        </p:nvPicPr>
        <p:blipFill>
          <a:blip r:embed="rId11"/>
          <a:stretch>
            <a:fillRect/>
          </a:stretch>
        </p:blipFill>
        <p:spPr>
          <a:xfrm>
            <a:off x="11006710" y="9039051"/>
            <a:ext cx="4321063" cy="1584002"/>
          </a:xfrm>
          <a:prstGeom prst="rect">
            <a:avLst/>
          </a:prstGeom>
        </p:spPr>
      </p:pic>
      <p:sp>
        <p:nvSpPr>
          <p:cNvPr id="20" name="Content Placeholder 2"/>
          <p:cNvSpPr txBox="1">
            <a:spLocks/>
          </p:cNvSpPr>
          <p:nvPr/>
        </p:nvSpPr>
        <p:spPr>
          <a:xfrm>
            <a:off x="1059434" y="4358531"/>
            <a:ext cx="5066840" cy="1440160"/>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6000" dirty="0"/>
              <a:t>England</a:t>
            </a:r>
          </a:p>
        </p:txBody>
      </p:sp>
      <p:sp>
        <p:nvSpPr>
          <p:cNvPr id="22" name="Content Placeholder 2"/>
          <p:cNvSpPr txBox="1">
            <a:spLocks/>
          </p:cNvSpPr>
          <p:nvPr/>
        </p:nvSpPr>
        <p:spPr>
          <a:xfrm>
            <a:off x="1059434" y="6063580"/>
            <a:ext cx="5066840" cy="1440160"/>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6000" dirty="0"/>
              <a:t>Scotland</a:t>
            </a:r>
          </a:p>
        </p:txBody>
      </p:sp>
      <p:sp>
        <p:nvSpPr>
          <p:cNvPr id="23" name="Content Placeholder 2"/>
          <p:cNvSpPr txBox="1">
            <a:spLocks/>
          </p:cNvSpPr>
          <p:nvPr/>
        </p:nvSpPr>
        <p:spPr>
          <a:xfrm>
            <a:off x="1059434" y="7757776"/>
            <a:ext cx="5066840" cy="1440160"/>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6000" dirty="0"/>
              <a:t>Wales</a:t>
            </a:r>
          </a:p>
        </p:txBody>
      </p:sp>
      <p:sp>
        <p:nvSpPr>
          <p:cNvPr id="24" name="Content Placeholder 2"/>
          <p:cNvSpPr txBox="1">
            <a:spLocks/>
          </p:cNvSpPr>
          <p:nvPr/>
        </p:nvSpPr>
        <p:spPr>
          <a:xfrm>
            <a:off x="1059434" y="9484438"/>
            <a:ext cx="5066840" cy="1440160"/>
          </a:xfrm>
          <a:prstGeom prst="rect">
            <a:avLst/>
          </a:prstGeom>
        </p:spPr>
        <p:txBody>
          <a:bodyPr vert="horz" lIns="91440" tIns="45720" rIns="91440" bIns="45720" rtlCol="0">
            <a:no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6000" dirty="0"/>
              <a:t>Northern Ireland</a:t>
            </a:r>
          </a:p>
        </p:txBody>
      </p:sp>
      <p:cxnSp>
        <p:nvCxnSpPr>
          <p:cNvPr id="4" name="Straight Arrow Connector 3"/>
          <p:cNvCxnSpPr>
            <a:endCxn id="9" idx="1"/>
          </p:cNvCxnSpPr>
          <p:nvPr/>
        </p:nvCxnSpPr>
        <p:spPr>
          <a:xfrm flipV="1">
            <a:off x="3757088" y="4934595"/>
            <a:ext cx="3948678" cy="15102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772968" y="4710384"/>
            <a:ext cx="8727354" cy="173449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12" idx="1"/>
          </p:cNvCxnSpPr>
          <p:nvPr/>
        </p:nvCxnSpPr>
        <p:spPr>
          <a:xfrm>
            <a:off x="3810850" y="6460139"/>
            <a:ext cx="4008952" cy="9174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696814" y="6412851"/>
            <a:ext cx="8878028" cy="22421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696814" y="6440617"/>
            <a:ext cx="12229423" cy="203723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24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Other political parties in the UK</a:t>
            </a:r>
          </a:p>
        </p:txBody>
      </p:sp>
      <p:sp>
        <p:nvSpPr>
          <p:cNvPr id="7" name="Content Placeholder 2"/>
          <p:cNvSpPr>
            <a:spLocks noGrp="1"/>
          </p:cNvSpPr>
          <p:nvPr>
            <p:ph idx="1"/>
          </p:nvPr>
        </p:nvSpPr>
        <p:spPr>
          <a:xfrm>
            <a:off x="907033" y="2486323"/>
            <a:ext cx="18477207" cy="7993972"/>
          </a:xfrm>
        </p:spPr>
        <p:txBody>
          <a:bodyPr>
            <a:normAutofit/>
          </a:bodyPr>
          <a:lstStyle/>
          <a:p>
            <a:pPr marL="0" indent="0">
              <a:buNone/>
            </a:pPr>
            <a:r>
              <a:rPr lang="en-US" dirty="0"/>
              <a:t>With the person next to you decide where the political parties are located in the UK. There is more than 1 answer for some political parties</a:t>
            </a:r>
          </a:p>
        </p:txBody>
      </p:sp>
      <p:pic>
        <p:nvPicPr>
          <p:cNvPr id="9" name="Picture 8"/>
          <p:cNvPicPr>
            <a:picLocks noChangeAspect="1"/>
          </p:cNvPicPr>
          <p:nvPr/>
        </p:nvPicPr>
        <p:blipFill>
          <a:blip r:embed="rId4"/>
          <a:stretch>
            <a:fillRect/>
          </a:stretch>
        </p:blipFill>
        <p:spPr>
          <a:xfrm>
            <a:off x="7705766" y="4070499"/>
            <a:ext cx="3086057" cy="1728192"/>
          </a:xfrm>
          <a:prstGeom prst="rect">
            <a:avLst/>
          </a:prstGeom>
        </p:spPr>
      </p:pic>
      <p:pic>
        <p:nvPicPr>
          <p:cNvPr id="11" name="Picture 10"/>
          <p:cNvPicPr>
            <a:picLocks noChangeAspect="1"/>
          </p:cNvPicPr>
          <p:nvPr/>
        </p:nvPicPr>
        <p:blipFill>
          <a:blip r:embed="rId5"/>
          <a:stretch>
            <a:fillRect/>
          </a:stretch>
        </p:blipFill>
        <p:spPr>
          <a:xfrm>
            <a:off x="12371316" y="4039468"/>
            <a:ext cx="2956457" cy="1655616"/>
          </a:xfrm>
          <a:prstGeom prst="rect">
            <a:avLst/>
          </a:prstGeom>
        </p:spPr>
      </p:pic>
      <p:pic>
        <p:nvPicPr>
          <p:cNvPr id="12" name="Picture 11"/>
          <p:cNvPicPr>
            <a:picLocks noChangeAspect="1"/>
          </p:cNvPicPr>
          <p:nvPr/>
        </p:nvPicPr>
        <p:blipFill>
          <a:blip r:embed="rId6"/>
          <a:stretch>
            <a:fillRect/>
          </a:stretch>
        </p:blipFill>
        <p:spPr>
          <a:xfrm>
            <a:off x="7819802" y="6653673"/>
            <a:ext cx="3162300" cy="1447800"/>
          </a:xfrm>
          <a:prstGeom prst="rect">
            <a:avLst/>
          </a:prstGeom>
        </p:spPr>
      </p:pic>
      <p:pic>
        <p:nvPicPr>
          <p:cNvPr id="13" name="Picture 12"/>
          <p:cNvPicPr>
            <a:picLocks noChangeAspect="1"/>
          </p:cNvPicPr>
          <p:nvPr/>
        </p:nvPicPr>
        <p:blipFill>
          <a:blip r:embed="rId7"/>
          <a:stretch>
            <a:fillRect/>
          </a:stretch>
        </p:blipFill>
        <p:spPr>
          <a:xfrm>
            <a:off x="7253116" y="8819554"/>
            <a:ext cx="3728986" cy="2088232"/>
          </a:xfrm>
          <a:prstGeom prst="rect">
            <a:avLst/>
          </a:prstGeom>
        </p:spPr>
      </p:pic>
      <p:pic>
        <p:nvPicPr>
          <p:cNvPr id="14" name="Picture 13"/>
          <p:cNvPicPr>
            <a:picLocks noChangeAspect="1"/>
          </p:cNvPicPr>
          <p:nvPr/>
        </p:nvPicPr>
        <p:blipFill>
          <a:blip r:embed="rId8"/>
          <a:stretch>
            <a:fillRect/>
          </a:stretch>
        </p:blipFill>
        <p:spPr>
          <a:xfrm>
            <a:off x="12574842" y="5651958"/>
            <a:ext cx="2549403" cy="2737377"/>
          </a:xfrm>
          <a:prstGeom prst="rect">
            <a:avLst/>
          </a:prstGeom>
        </p:spPr>
      </p:pic>
      <p:pic>
        <p:nvPicPr>
          <p:cNvPr id="15" name="Picture 14"/>
          <p:cNvPicPr>
            <a:picLocks noChangeAspect="1"/>
          </p:cNvPicPr>
          <p:nvPr/>
        </p:nvPicPr>
        <p:blipFill>
          <a:blip r:embed="rId9"/>
          <a:stretch>
            <a:fillRect/>
          </a:stretch>
        </p:blipFill>
        <p:spPr>
          <a:xfrm>
            <a:off x="16061793" y="3962672"/>
            <a:ext cx="3057525" cy="1495425"/>
          </a:xfrm>
          <a:prstGeom prst="rect">
            <a:avLst/>
          </a:prstGeom>
        </p:spPr>
      </p:pic>
      <p:sp>
        <p:nvSpPr>
          <p:cNvPr id="16" name="Content Placeholder 2"/>
          <p:cNvSpPr txBox="1">
            <a:spLocks/>
          </p:cNvSpPr>
          <p:nvPr/>
        </p:nvSpPr>
        <p:spPr>
          <a:xfrm>
            <a:off x="16315855" y="5567908"/>
            <a:ext cx="4239316" cy="1215752"/>
          </a:xfrm>
          <a:prstGeom prst="rect">
            <a:avLst/>
          </a:prstGeom>
        </p:spPr>
        <p:txBody>
          <a:bodyPr vert="horz" lIns="91440" tIns="45720" rIns="91440" bIns="45720" rtlCol="0">
            <a:normAutofit fontScale="92500" lnSpcReduction="1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Democratic Unionist Party</a:t>
            </a:r>
          </a:p>
        </p:txBody>
      </p:sp>
      <p:pic>
        <p:nvPicPr>
          <p:cNvPr id="17" name="Picture 16"/>
          <p:cNvPicPr>
            <a:picLocks noChangeAspect="1"/>
          </p:cNvPicPr>
          <p:nvPr/>
        </p:nvPicPr>
        <p:blipFill>
          <a:blip r:embed="rId10"/>
          <a:stretch>
            <a:fillRect/>
          </a:stretch>
        </p:blipFill>
        <p:spPr>
          <a:xfrm>
            <a:off x="15926237" y="7300094"/>
            <a:ext cx="3744416" cy="2830082"/>
          </a:xfrm>
          <a:prstGeom prst="rect">
            <a:avLst/>
          </a:prstGeom>
        </p:spPr>
      </p:pic>
      <p:pic>
        <p:nvPicPr>
          <p:cNvPr id="18" name="Picture 17"/>
          <p:cNvPicPr>
            <a:picLocks noChangeAspect="1"/>
          </p:cNvPicPr>
          <p:nvPr/>
        </p:nvPicPr>
        <p:blipFill>
          <a:blip r:embed="rId11"/>
          <a:stretch>
            <a:fillRect/>
          </a:stretch>
        </p:blipFill>
        <p:spPr>
          <a:xfrm>
            <a:off x="11006710" y="9039051"/>
            <a:ext cx="4321063" cy="1584002"/>
          </a:xfrm>
          <a:prstGeom prst="rect">
            <a:avLst/>
          </a:prstGeom>
        </p:spPr>
      </p:pic>
      <p:sp>
        <p:nvSpPr>
          <p:cNvPr id="20" name="Content Placeholder 2"/>
          <p:cNvSpPr txBox="1">
            <a:spLocks/>
          </p:cNvSpPr>
          <p:nvPr/>
        </p:nvSpPr>
        <p:spPr>
          <a:xfrm>
            <a:off x="1059434" y="4358531"/>
            <a:ext cx="5066840" cy="1440160"/>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6000" dirty="0"/>
              <a:t>England</a:t>
            </a:r>
          </a:p>
        </p:txBody>
      </p:sp>
      <p:sp>
        <p:nvSpPr>
          <p:cNvPr id="22" name="Content Placeholder 2"/>
          <p:cNvSpPr txBox="1">
            <a:spLocks/>
          </p:cNvSpPr>
          <p:nvPr/>
        </p:nvSpPr>
        <p:spPr>
          <a:xfrm>
            <a:off x="1059434" y="6063580"/>
            <a:ext cx="5066840" cy="1440160"/>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6000" dirty="0"/>
              <a:t>Scotland</a:t>
            </a:r>
          </a:p>
        </p:txBody>
      </p:sp>
      <p:sp>
        <p:nvSpPr>
          <p:cNvPr id="23" name="Content Placeholder 2"/>
          <p:cNvSpPr txBox="1">
            <a:spLocks/>
          </p:cNvSpPr>
          <p:nvPr/>
        </p:nvSpPr>
        <p:spPr>
          <a:xfrm>
            <a:off x="1059434" y="7757776"/>
            <a:ext cx="5066840" cy="1440160"/>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6000" dirty="0"/>
              <a:t>Wales</a:t>
            </a:r>
          </a:p>
        </p:txBody>
      </p:sp>
      <p:sp>
        <p:nvSpPr>
          <p:cNvPr id="24" name="Content Placeholder 2"/>
          <p:cNvSpPr txBox="1">
            <a:spLocks/>
          </p:cNvSpPr>
          <p:nvPr/>
        </p:nvSpPr>
        <p:spPr>
          <a:xfrm>
            <a:off x="1059434" y="9484438"/>
            <a:ext cx="5066840" cy="1440160"/>
          </a:xfrm>
          <a:prstGeom prst="rect">
            <a:avLst/>
          </a:prstGeom>
        </p:spPr>
        <p:txBody>
          <a:bodyPr vert="horz" lIns="91440" tIns="45720" rIns="91440" bIns="45720" rtlCol="0">
            <a:no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6000" dirty="0"/>
              <a:t>Northern Ireland</a:t>
            </a:r>
          </a:p>
        </p:txBody>
      </p:sp>
      <p:cxnSp>
        <p:nvCxnSpPr>
          <p:cNvPr id="4" name="Straight Arrow Connector 3"/>
          <p:cNvCxnSpPr/>
          <p:nvPr/>
        </p:nvCxnSpPr>
        <p:spPr>
          <a:xfrm flipV="1">
            <a:off x="2979588" y="4710384"/>
            <a:ext cx="4739426" cy="34535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1" idx="1"/>
          </p:cNvCxnSpPr>
          <p:nvPr/>
        </p:nvCxnSpPr>
        <p:spPr>
          <a:xfrm flipV="1">
            <a:off x="2993636" y="4867276"/>
            <a:ext cx="9377680" cy="329668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3048137" y="7503740"/>
            <a:ext cx="9615012" cy="6035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12" idx="1"/>
          </p:cNvCxnSpPr>
          <p:nvPr/>
        </p:nvCxnSpPr>
        <p:spPr>
          <a:xfrm flipV="1">
            <a:off x="3048137" y="7377573"/>
            <a:ext cx="4771665" cy="78638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048137" y="8174172"/>
            <a:ext cx="4874403" cy="156866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933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Other political parties in the UK</a:t>
            </a:r>
          </a:p>
        </p:txBody>
      </p:sp>
      <p:sp>
        <p:nvSpPr>
          <p:cNvPr id="7" name="Content Placeholder 2"/>
          <p:cNvSpPr>
            <a:spLocks noGrp="1"/>
          </p:cNvSpPr>
          <p:nvPr>
            <p:ph idx="1"/>
          </p:nvPr>
        </p:nvSpPr>
        <p:spPr>
          <a:xfrm>
            <a:off x="907033" y="2486323"/>
            <a:ext cx="18477207" cy="7993972"/>
          </a:xfrm>
        </p:spPr>
        <p:txBody>
          <a:bodyPr>
            <a:normAutofit/>
          </a:bodyPr>
          <a:lstStyle/>
          <a:p>
            <a:pPr marL="0" indent="0">
              <a:buNone/>
            </a:pPr>
            <a:r>
              <a:rPr lang="en-US" dirty="0"/>
              <a:t>With the person next to you decide where the political parties are located in the UK. There is more than 1 answer for some political parties</a:t>
            </a:r>
          </a:p>
        </p:txBody>
      </p:sp>
      <p:pic>
        <p:nvPicPr>
          <p:cNvPr id="9" name="Picture 8"/>
          <p:cNvPicPr>
            <a:picLocks noChangeAspect="1"/>
          </p:cNvPicPr>
          <p:nvPr/>
        </p:nvPicPr>
        <p:blipFill>
          <a:blip r:embed="rId4"/>
          <a:stretch>
            <a:fillRect/>
          </a:stretch>
        </p:blipFill>
        <p:spPr>
          <a:xfrm>
            <a:off x="7705766" y="4070499"/>
            <a:ext cx="3086057" cy="1728192"/>
          </a:xfrm>
          <a:prstGeom prst="rect">
            <a:avLst/>
          </a:prstGeom>
        </p:spPr>
      </p:pic>
      <p:pic>
        <p:nvPicPr>
          <p:cNvPr id="11" name="Picture 10"/>
          <p:cNvPicPr>
            <a:picLocks noChangeAspect="1"/>
          </p:cNvPicPr>
          <p:nvPr/>
        </p:nvPicPr>
        <p:blipFill>
          <a:blip r:embed="rId5"/>
          <a:stretch>
            <a:fillRect/>
          </a:stretch>
        </p:blipFill>
        <p:spPr>
          <a:xfrm>
            <a:off x="12371316" y="4039468"/>
            <a:ext cx="2956457" cy="1655616"/>
          </a:xfrm>
          <a:prstGeom prst="rect">
            <a:avLst/>
          </a:prstGeom>
        </p:spPr>
      </p:pic>
      <p:pic>
        <p:nvPicPr>
          <p:cNvPr id="12" name="Picture 11"/>
          <p:cNvPicPr>
            <a:picLocks noChangeAspect="1"/>
          </p:cNvPicPr>
          <p:nvPr/>
        </p:nvPicPr>
        <p:blipFill>
          <a:blip r:embed="rId6"/>
          <a:stretch>
            <a:fillRect/>
          </a:stretch>
        </p:blipFill>
        <p:spPr>
          <a:xfrm>
            <a:off x="7819802" y="6653673"/>
            <a:ext cx="3162300" cy="1447800"/>
          </a:xfrm>
          <a:prstGeom prst="rect">
            <a:avLst/>
          </a:prstGeom>
        </p:spPr>
      </p:pic>
      <p:pic>
        <p:nvPicPr>
          <p:cNvPr id="13" name="Picture 12"/>
          <p:cNvPicPr>
            <a:picLocks noChangeAspect="1"/>
          </p:cNvPicPr>
          <p:nvPr/>
        </p:nvPicPr>
        <p:blipFill>
          <a:blip r:embed="rId7"/>
          <a:stretch>
            <a:fillRect/>
          </a:stretch>
        </p:blipFill>
        <p:spPr>
          <a:xfrm>
            <a:off x="7253116" y="8819554"/>
            <a:ext cx="3728986" cy="2088232"/>
          </a:xfrm>
          <a:prstGeom prst="rect">
            <a:avLst/>
          </a:prstGeom>
        </p:spPr>
      </p:pic>
      <p:pic>
        <p:nvPicPr>
          <p:cNvPr id="14" name="Picture 13"/>
          <p:cNvPicPr>
            <a:picLocks noChangeAspect="1"/>
          </p:cNvPicPr>
          <p:nvPr/>
        </p:nvPicPr>
        <p:blipFill>
          <a:blip r:embed="rId8"/>
          <a:stretch>
            <a:fillRect/>
          </a:stretch>
        </p:blipFill>
        <p:spPr>
          <a:xfrm>
            <a:off x="12574842" y="5651958"/>
            <a:ext cx="2549403" cy="2737377"/>
          </a:xfrm>
          <a:prstGeom prst="rect">
            <a:avLst/>
          </a:prstGeom>
        </p:spPr>
      </p:pic>
      <p:pic>
        <p:nvPicPr>
          <p:cNvPr id="15" name="Picture 14"/>
          <p:cNvPicPr>
            <a:picLocks noChangeAspect="1"/>
          </p:cNvPicPr>
          <p:nvPr/>
        </p:nvPicPr>
        <p:blipFill>
          <a:blip r:embed="rId9"/>
          <a:stretch>
            <a:fillRect/>
          </a:stretch>
        </p:blipFill>
        <p:spPr>
          <a:xfrm>
            <a:off x="16061793" y="3962672"/>
            <a:ext cx="3057525" cy="1495425"/>
          </a:xfrm>
          <a:prstGeom prst="rect">
            <a:avLst/>
          </a:prstGeom>
        </p:spPr>
      </p:pic>
      <p:sp>
        <p:nvSpPr>
          <p:cNvPr id="16" name="Content Placeholder 2"/>
          <p:cNvSpPr txBox="1">
            <a:spLocks/>
          </p:cNvSpPr>
          <p:nvPr/>
        </p:nvSpPr>
        <p:spPr>
          <a:xfrm>
            <a:off x="16315855" y="5567908"/>
            <a:ext cx="4239316" cy="1215752"/>
          </a:xfrm>
          <a:prstGeom prst="rect">
            <a:avLst/>
          </a:prstGeom>
        </p:spPr>
        <p:txBody>
          <a:bodyPr vert="horz" lIns="91440" tIns="45720" rIns="91440" bIns="45720" rtlCol="0">
            <a:normAutofit fontScale="92500" lnSpcReduction="1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Democratic Unionist Party</a:t>
            </a:r>
          </a:p>
        </p:txBody>
      </p:sp>
      <p:pic>
        <p:nvPicPr>
          <p:cNvPr id="17" name="Picture 16"/>
          <p:cNvPicPr>
            <a:picLocks noChangeAspect="1"/>
          </p:cNvPicPr>
          <p:nvPr/>
        </p:nvPicPr>
        <p:blipFill>
          <a:blip r:embed="rId10"/>
          <a:stretch>
            <a:fillRect/>
          </a:stretch>
        </p:blipFill>
        <p:spPr>
          <a:xfrm>
            <a:off x="15926237" y="7300094"/>
            <a:ext cx="3744416" cy="2830082"/>
          </a:xfrm>
          <a:prstGeom prst="rect">
            <a:avLst/>
          </a:prstGeom>
        </p:spPr>
      </p:pic>
      <p:pic>
        <p:nvPicPr>
          <p:cNvPr id="18" name="Picture 17"/>
          <p:cNvPicPr>
            <a:picLocks noChangeAspect="1"/>
          </p:cNvPicPr>
          <p:nvPr/>
        </p:nvPicPr>
        <p:blipFill>
          <a:blip r:embed="rId11"/>
          <a:stretch>
            <a:fillRect/>
          </a:stretch>
        </p:blipFill>
        <p:spPr>
          <a:xfrm>
            <a:off x="11006710" y="9039051"/>
            <a:ext cx="4321063" cy="1584002"/>
          </a:xfrm>
          <a:prstGeom prst="rect">
            <a:avLst/>
          </a:prstGeom>
        </p:spPr>
      </p:pic>
      <p:sp>
        <p:nvSpPr>
          <p:cNvPr id="20" name="Content Placeholder 2"/>
          <p:cNvSpPr txBox="1">
            <a:spLocks/>
          </p:cNvSpPr>
          <p:nvPr/>
        </p:nvSpPr>
        <p:spPr>
          <a:xfrm>
            <a:off x="1059434" y="4358531"/>
            <a:ext cx="5066840" cy="1440160"/>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6000" dirty="0"/>
              <a:t>England</a:t>
            </a:r>
          </a:p>
        </p:txBody>
      </p:sp>
      <p:sp>
        <p:nvSpPr>
          <p:cNvPr id="22" name="Content Placeholder 2"/>
          <p:cNvSpPr txBox="1">
            <a:spLocks/>
          </p:cNvSpPr>
          <p:nvPr/>
        </p:nvSpPr>
        <p:spPr>
          <a:xfrm>
            <a:off x="1059434" y="6063580"/>
            <a:ext cx="5066840" cy="1440160"/>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6000" dirty="0"/>
              <a:t>Scotland</a:t>
            </a:r>
          </a:p>
        </p:txBody>
      </p:sp>
      <p:sp>
        <p:nvSpPr>
          <p:cNvPr id="23" name="Content Placeholder 2"/>
          <p:cNvSpPr txBox="1">
            <a:spLocks/>
          </p:cNvSpPr>
          <p:nvPr/>
        </p:nvSpPr>
        <p:spPr>
          <a:xfrm>
            <a:off x="1059434" y="7757776"/>
            <a:ext cx="5066840" cy="1440160"/>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6000" dirty="0"/>
              <a:t>Wales</a:t>
            </a:r>
          </a:p>
        </p:txBody>
      </p:sp>
      <p:sp>
        <p:nvSpPr>
          <p:cNvPr id="24" name="Content Placeholder 2"/>
          <p:cNvSpPr txBox="1">
            <a:spLocks/>
          </p:cNvSpPr>
          <p:nvPr/>
        </p:nvSpPr>
        <p:spPr>
          <a:xfrm>
            <a:off x="1059434" y="9484438"/>
            <a:ext cx="5066840" cy="1440160"/>
          </a:xfrm>
          <a:prstGeom prst="rect">
            <a:avLst/>
          </a:prstGeom>
        </p:spPr>
        <p:txBody>
          <a:bodyPr vert="horz" lIns="91440" tIns="45720" rIns="91440" bIns="45720" rtlCol="0">
            <a:no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6000" dirty="0"/>
              <a:t>Northern Ireland</a:t>
            </a:r>
          </a:p>
        </p:txBody>
      </p:sp>
      <p:cxnSp>
        <p:nvCxnSpPr>
          <p:cNvPr id="4" name="Straight Arrow Connector 3"/>
          <p:cNvCxnSpPr/>
          <p:nvPr/>
        </p:nvCxnSpPr>
        <p:spPr>
          <a:xfrm flipV="1">
            <a:off x="4005783" y="5078611"/>
            <a:ext cx="3789411" cy="497847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005783" y="7020646"/>
            <a:ext cx="8494539" cy="304025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043043" y="5141478"/>
            <a:ext cx="12507653" cy="487976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3984040" y="9712395"/>
            <a:ext cx="7292146" cy="3626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22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How do Political Parties work?</a:t>
            </a:r>
          </a:p>
        </p:txBody>
      </p:sp>
      <p:sp>
        <p:nvSpPr>
          <p:cNvPr id="7" name="Content Placeholder 2"/>
          <p:cNvSpPr>
            <a:spLocks noGrp="1"/>
          </p:cNvSpPr>
          <p:nvPr>
            <p:ph idx="1"/>
          </p:nvPr>
        </p:nvSpPr>
        <p:spPr>
          <a:xfrm>
            <a:off x="907034" y="2486323"/>
            <a:ext cx="9294336" cy="7993972"/>
          </a:xfrm>
        </p:spPr>
        <p:txBody>
          <a:bodyPr>
            <a:normAutofit lnSpcReduction="10000"/>
          </a:bodyPr>
          <a:lstStyle/>
          <a:p>
            <a:pPr marL="0" indent="0">
              <a:buNone/>
            </a:pPr>
            <a:r>
              <a:rPr lang="en-US" dirty="0"/>
              <a:t>Each political party will have a “leader” and if that political party win the most seats (we will learn more about this term next week) across the election, the party leader will be the UK Prime Minister.</a:t>
            </a:r>
          </a:p>
          <a:p>
            <a:pPr marL="0" indent="0">
              <a:buNone/>
            </a:pPr>
            <a:endParaRPr lang="en-US" dirty="0"/>
          </a:p>
          <a:p>
            <a:pPr marL="0" indent="0">
              <a:buNone/>
            </a:pPr>
            <a:r>
              <a:rPr lang="en-US" dirty="0"/>
              <a:t>For example during the last General Election in 2019, The Conservative Party leader was Boris Johnson. As the Conservative Party won the most seats in the election, Boris Johnson became Prime Minister</a:t>
            </a:r>
          </a:p>
        </p:txBody>
      </p:sp>
      <p:pic>
        <p:nvPicPr>
          <p:cNvPr id="5" name="Picture 4"/>
          <p:cNvPicPr>
            <a:picLocks noChangeAspect="1"/>
          </p:cNvPicPr>
          <p:nvPr/>
        </p:nvPicPr>
        <p:blipFill>
          <a:blip r:embed="rId4"/>
          <a:stretch>
            <a:fillRect/>
          </a:stretch>
        </p:blipFill>
        <p:spPr>
          <a:xfrm>
            <a:off x="13925994" y="1997073"/>
            <a:ext cx="5557019" cy="3006256"/>
          </a:xfrm>
          <a:prstGeom prst="rect">
            <a:avLst/>
          </a:prstGeom>
        </p:spPr>
      </p:pic>
      <p:pic>
        <p:nvPicPr>
          <p:cNvPr id="9" name="Picture 8"/>
          <p:cNvPicPr>
            <a:picLocks noChangeAspect="1"/>
          </p:cNvPicPr>
          <p:nvPr/>
        </p:nvPicPr>
        <p:blipFill>
          <a:blip r:embed="rId5"/>
          <a:stretch>
            <a:fillRect/>
          </a:stretch>
        </p:blipFill>
        <p:spPr>
          <a:xfrm>
            <a:off x="12500322" y="4790579"/>
            <a:ext cx="4675922" cy="2627274"/>
          </a:xfrm>
          <a:prstGeom prst="rect">
            <a:avLst/>
          </a:prstGeom>
        </p:spPr>
      </p:pic>
      <p:pic>
        <p:nvPicPr>
          <p:cNvPr id="11" name="Picture 10"/>
          <p:cNvPicPr>
            <a:picLocks noChangeAspect="1"/>
          </p:cNvPicPr>
          <p:nvPr/>
        </p:nvPicPr>
        <p:blipFill>
          <a:blip r:embed="rId6"/>
          <a:stretch>
            <a:fillRect/>
          </a:stretch>
        </p:blipFill>
        <p:spPr>
          <a:xfrm>
            <a:off x="14288608" y="7383001"/>
            <a:ext cx="5311566" cy="2664161"/>
          </a:xfrm>
          <a:prstGeom prst="rect">
            <a:avLst/>
          </a:prstGeom>
        </p:spPr>
      </p:pic>
    </p:spTree>
    <p:extLst>
      <p:ext uri="{BB962C8B-B14F-4D97-AF65-F5344CB8AC3E}">
        <p14:creationId xmlns:p14="http://schemas.microsoft.com/office/powerpoint/2010/main" val="241868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How do Political Parties work?</a:t>
            </a:r>
          </a:p>
        </p:txBody>
      </p:sp>
      <p:sp>
        <p:nvSpPr>
          <p:cNvPr id="7" name="Content Placeholder 2"/>
          <p:cNvSpPr>
            <a:spLocks noGrp="1"/>
          </p:cNvSpPr>
          <p:nvPr>
            <p:ph idx="1"/>
          </p:nvPr>
        </p:nvSpPr>
        <p:spPr>
          <a:xfrm>
            <a:off x="907034" y="2486323"/>
            <a:ext cx="9294336" cy="7993972"/>
          </a:xfrm>
        </p:spPr>
        <p:txBody>
          <a:bodyPr>
            <a:normAutofit/>
          </a:bodyPr>
          <a:lstStyle/>
          <a:p>
            <a:pPr marL="0" indent="0">
              <a:buNone/>
            </a:pPr>
            <a:r>
              <a:rPr lang="en-US" dirty="0"/>
              <a:t>Each political party also have a manifesto. This sets out what the political party wants to achieve if they win the most seats and are able to form the majority of the next UK Government.</a:t>
            </a:r>
          </a:p>
          <a:p>
            <a:pPr marL="0" indent="0">
              <a:buNone/>
            </a:pPr>
            <a:endParaRPr lang="en-US" dirty="0"/>
          </a:p>
          <a:p>
            <a:pPr marL="0" indent="0">
              <a:buNone/>
            </a:pPr>
            <a:endParaRPr lang="en-US" dirty="0"/>
          </a:p>
        </p:txBody>
      </p:sp>
      <p:pic>
        <p:nvPicPr>
          <p:cNvPr id="5" name="Picture 4"/>
          <p:cNvPicPr>
            <a:picLocks noChangeAspect="1"/>
          </p:cNvPicPr>
          <p:nvPr/>
        </p:nvPicPr>
        <p:blipFill>
          <a:blip r:embed="rId4"/>
          <a:stretch>
            <a:fillRect/>
          </a:stretch>
        </p:blipFill>
        <p:spPr>
          <a:xfrm>
            <a:off x="13925994" y="1997073"/>
            <a:ext cx="5557019" cy="3006256"/>
          </a:xfrm>
          <a:prstGeom prst="rect">
            <a:avLst/>
          </a:prstGeom>
        </p:spPr>
      </p:pic>
      <p:pic>
        <p:nvPicPr>
          <p:cNvPr id="9" name="Picture 8"/>
          <p:cNvPicPr>
            <a:picLocks noChangeAspect="1"/>
          </p:cNvPicPr>
          <p:nvPr/>
        </p:nvPicPr>
        <p:blipFill>
          <a:blip r:embed="rId5"/>
          <a:stretch>
            <a:fillRect/>
          </a:stretch>
        </p:blipFill>
        <p:spPr>
          <a:xfrm>
            <a:off x="12500322" y="4790579"/>
            <a:ext cx="4675922" cy="2627274"/>
          </a:xfrm>
          <a:prstGeom prst="rect">
            <a:avLst/>
          </a:prstGeom>
        </p:spPr>
      </p:pic>
      <p:pic>
        <p:nvPicPr>
          <p:cNvPr id="11" name="Picture 10"/>
          <p:cNvPicPr>
            <a:picLocks noChangeAspect="1"/>
          </p:cNvPicPr>
          <p:nvPr/>
        </p:nvPicPr>
        <p:blipFill>
          <a:blip r:embed="rId6"/>
          <a:stretch>
            <a:fillRect/>
          </a:stretch>
        </p:blipFill>
        <p:spPr>
          <a:xfrm>
            <a:off x="14288608" y="7383001"/>
            <a:ext cx="5311566" cy="2664161"/>
          </a:xfrm>
          <a:prstGeom prst="rect">
            <a:avLst/>
          </a:prstGeom>
        </p:spPr>
      </p:pic>
    </p:spTree>
    <p:extLst>
      <p:ext uri="{BB962C8B-B14F-4D97-AF65-F5344CB8AC3E}">
        <p14:creationId xmlns:p14="http://schemas.microsoft.com/office/powerpoint/2010/main" val="203694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Manifesto</a:t>
            </a:r>
          </a:p>
        </p:txBody>
      </p:sp>
      <p:sp>
        <p:nvSpPr>
          <p:cNvPr id="7" name="Content Placeholder 2"/>
          <p:cNvSpPr>
            <a:spLocks noGrp="1"/>
          </p:cNvSpPr>
          <p:nvPr>
            <p:ph idx="1"/>
          </p:nvPr>
        </p:nvSpPr>
        <p:spPr>
          <a:xfrm>
            <a:off x="907033" y="2486323"/>
            <a:ext cx="18477207" cy="7993972"/>
          </a:xfrm>
        </p:spPr>
        <p:txBody>
          <a:bodyPr>
            <a:normAutofit/>
          </a:bodyPr>
          <a:lstStyle/>
          <a:p>
            <a:pPr marL="0" indent="0">
              <a:buNone/>
            </a:pPr>
            <a:r>
              <a:rPr lang="en-US" dirty="0"/>
              <a:t>For this General Election, political parties have not released their full manifesto. However it is likely that their manifesto’s will include the following topics:</a:t>
            </a:r>
          </a:p>
          <a:p>
            <a:pPr marL="0" indent="0">
              <a:buNone/>
            </a:pPr>
            <a:endParaRPr lang="en-US" dirty="0"/>
          </a:p>
          <a:p>
            <a:pPr marL="0" indent="0">
              <a:buNone/>
            </a:pPr>
            <a:endParaRPr lang="en-US" dirty="0"/>
          </a:p>
        </p:txBody>
      </p:sp>
      <p:pic>
        <p:nvPicPr>
          <p:cNvPr id="12" name="Picture 11">
            <a:extLst>
              <a:ext uri="{FF2B5EF4-FFF2-40B4-BE49-F238E27FC236}">
                <a16:creationId xmlns:a16="http://schemas.microsoft.com/office/drawing/2014/main" id="{89AE885E-5EC6-4D8F-8DCA-6B2248897E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36502" y="5936877"/>
            <a:ext cx="3648712" cy="1824356"/>
          </a:xfrm>
          <a:prstGeom prst="rect">
            <a:avLst/>
          </a:prstGeom>
        </p:spPr>
      </p:pic>
      <p:pic>
        <p:nvPicPr>
          <p:cNvPr id="13" name="Picture 12">
            <a:extLst>
              <a:ext uri="{FF2B5EF4-FFF2-40B4-BE49-F238E27FC236}">
                <a16:creationId xmlns:a16="http://schemas.microsoft.com/office/drawing/2014/main" id="{D0276E51-5D9B-485C-8675-F7CE0E2D8DC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896786" y="7968766"/>
            <a:ext cx="2705871" cy="3233134"/>
          </a:xfrm>
          <a:prstGeom prst="rect">
            <a:avLst/>
          </a:prstGeom>
        </p:spPr>
      </p:pic>
      <p:pic>
        <p:nvPicPr>
          <p:cNvPr id="14" name="Picture 13">
            <a:extLst>
              <a:ext uri="{FF2B5EF4-FFF2-40B4-BE49-F238E27FC236}">
                <a16:creationId xmlns:a16="http://schemas.microsoft.com/office/drawing/2014/main" id="{096DEC55-150D-49D6-A450-438BE021698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033754" y="4180149"/>
            <a:ext cx="3709754" cy="2938967"/>
          </a:xfrm>
          <a:prstGeom prst="rect">
            <a:avLst/>
          </a:prstGeom>
          <a:effectLst>
            <a:softEdge rad="190500"/>
          </a:effectLst>
        </p:spPr>
      </p:pic>
      <p:pic>
        <p:nvPicPr>
          <p:cNvPr id="15" name="Picture 14">
            <a:extLst>
              <a:ext uri="{FF2B5EF4-FFF2-40B4-BE49-F238E27FC236}">
                <a16:creationId xmlns:a16="http://schemas.microsoft.com/office/drawing/2014/main" id="{F6536514-7452-4EAB-BC0D-39D78EB80A1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56599" y="7702845"/>
            <a:ext cx="2931013" cy="2912695"/>
          </a:xfrm>
          <a:prstGeom prst="rect">
            <a:avLst/>
          </a:prstGeom>
        </p:spPr>
      </p:pic>
      <p:sp>
        <p:nvSpPr>
          <p:cNvPr id="16" name="TextBox 15">
            <a:extLst>
              <a:ext uri="{FF2B5EF4-FFF2-40B4-BE49-F238E27FC236}">
                <a16:creationId xmlns:a16="http://schemas.microsoft.com/office/drawing/2014/main" id="{90A61C5B-60BA-4C1F-8CC9-32F35E6CFB1D}"/>
              </a:ext>
            </a:extLst>
          </p:cNvPr>
          <p:cNvSpPr txBox="1"/>
          <p:nvPr/>
        </p:nvSpPr>
        <p:spPr>
          <a:xfrm>
            <a:off x="527087" y="5280731"/>
            <a:ext cx="5322341" cy="523220"/>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Health</a:t>
            </a:r>
            <a:endParaRPr lang="en-GB" sz="24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6FA281C-1058-472B-920D-7A70AF6906FB}"/>
              </a:ext>
            </a:extLst>
          </p:cNvPr>
          <p:cNvSpPr txBox="1"/>
          <p:nvPr/>
        </p:nvSpPr>
        <p:spPr>
          <a:xfrm>
            <a:off x="-749424" y="9532272"/>
            <a:ext cx="5322341" cy="523220"/>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Education</a:t>
            </a:r>
          </a:p>
        </p:txBody>
      </p:sp>
      <p:sp>
        <p:nvSpPr>
          <p:cNvPr id="18" name="TextBox 17">
            <a:extLst>
              <a:ext uri="{FF2B5EF4-FFF2-40B4-BE49-F238E27FC236}">
                <a16:creationId xmlns:a16="http://schemas.microsoft.com/office/drawing/2014/main" id="{974947A4-3905-49F0-88E0-87775D4EF518}"/>
              </a:ext>
            </a:extLst>
          </p:cNvPr>
          <p:cNvSpPr txBox="1"/>
          <p:nvPr/>
        </p:nvSpPr>
        <p:spPr>
          <a:xfrm>
            <a:off x="6268930" y="6964181"/>
            <a:ext cx="5322341" cy="523220"/>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The economy</a:t>
            </a:r>
          </a:p>
        </p:txBody>
      </p:sp>
      <p:sp>
        <p:nvSpPr>
          <p:cNvPr id="20" name="TextBox 19">
            <a:extLst>
              <a:ext uri="{FF2B5EF4-FFF2-40B4-BE49-F238E27FC236}">
                <a16:creationId xmlns:a16="http://schemas.microsoft.com/office/drawing/2014/main" id="{8C657906-E4EA-4406-83D9-F6E073DE2DDE}"/>
              </a:ext>
            </a:extLst>
          </p:cNvPr>
          <p:cNvSpPr txBox="1"/>
          <p:nvPr/>
        </p:nvSpPr>
        <p:spPr>
          <a:xfrm>
            <a:off x="6287567" y="10678680"/>
            <a:ext cx="6404129" cy="523220"/>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The environment</a:t>
            </a:r>
            <a:endParaRPr lang="en-GB" sz="24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985FF250-A951-478C-9DBA-2CCF12FC3155}"/>
              </a:ext>
            </a:extLst>
          </p:cNvPr>
          <p:cNvSpPr txBox="1"/>
          <p:nvPr/>
        </p:nvSpPr>
        <p:spPr>
          <a:xfrm>
            <a:off x="12874718" y="3941363"/>
            <a:ext cx="5322341" cy="523220"/>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Immigration</a:t>
            </a:r>
          </a:p>
        </p:txBody>
      </p:sp>
      <p:sp>
        <p:nvSpPr>
          <p:cNvPr id="22" name="TextBox 21">
            <a:extLst>
              <a:ext uri="{FF2B5EF4-FFF2-40B4-BE49-F238E27FC236}">
                <a16:creationId xmlns:a16="http://schemas.microsoft.com/office/drawing/2014/main" id="{4F05D2FC-40AD-490B-94C0-3C4237CA94A5}"/>
              </a:ext>
            </a:extLst>
          </p:cNvPr>
          <p:cNvSpPr txBox="1"/>
          <p:nvPr/>
        </p:nvSpPr>
        <p:spPr>
          <a:xfrm>
            <a:off x="12882808" y="7172319"/>
            <a:ext cx="5322341" cy="523220"/>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The justice system</a:t>
            </a:r>
          </a:p>
        </p:txBody>
      </p:sp>
      <p:pic>
        <p:nvPicPr>
          <p:cNvPr id="23" name="Picture 22">
            <a:extLst>
              <a:ext uri="{FF2B5EF4-FFF2-40B4-BE49-F238E27FC236}">
                <a16:creationId xmlns:a16="http://schemas.microsoft.com/office/drawing/2014/main" id="{554464C7-172F-44CC-AE04-B83095BB409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746106" y="7660668"/>
            <a:ext cx="3404633" cy="3308877"/>
          </a:xfrm>
          <a:prstGeom prst="rect">
            <a:avLst/>
          </a:prstGeom>
        </p:spPr>
      </p:pic>
      <p:pic>
        <p:nvPicPr>
          <p:cNvPr id="24" name="Picture 23">
            <a:extLst>
              <a:ext uri="{FF2B5EF4-FFF2-40B4-BE49-F238E27FC236}">
                <a16:creationId xmlns:a16="http://schemas.microsoft.com/office/drawing/2014/main" id="{E1921634-2025-4643-82F1-72A682049BE5}"/>
              </a:ext>
            </a:extLst>
          </p:cNvPr>
          <p:cNvPicPr>
            <a:picLocks noChangeAspect="1"/>
          </p:cNvPicPr>
          <p:nvPr/>
        </p:nvPicPr>
        <p:blipFill rotWithShape="1">
          <a:blip r:embed="rId10" cstate="screen">
            <a:extLst>
              <a:ext uri="{BEBA8EAE-BF5A-486C-A8C5-ECC9F3942E4B}">
                <a14:imgProps xmlns:a14="http://schemas.microsoft.com/office/drawing/2010/main">
                  <a14:imgLayer r:embed="rId11">
                    <a14:imgEffect>
                      <a14:backgroundRemoval t="0" b="100000" l="0" r="100000">
                        <a14:foregroundMark x1="15044" y1="31089" x2="15044" y2="31089"/>
                        <a14:foregroundMark x1="14840" y1="75807" x2="14840" y2="75807"/>
                        <a14:foregroundMark x1="31108" y1="34319" x2="31108" y2="34319"/>
                        <a14:foregroundMark x1="30700" y1="71483" x2="30700" y2="71483"/>
                        <a14:foregroundMark x1="48377" y1="45649" x2="48377" y2="45649"/>
                        <a14:foregroundMark x1="46581" y1="86590" x2="46581" y2="86590"/>
                        <a14:foregroundMark x1="72688" y1="24083" x2="72688" y2="24083"/>
                        <a14:foregroundMark x1="84323" y1="39190" x2="84323" y2="39190"/>
                      </a14:backgroundRemoval>
                    </a14:imgEffect>
                  </a14:imgLayer>
                </a14:imgProps>
              </a:ext>
              <a:ext uri="{28A0092B-C50C-407E-A947-70E740481C1C}">
                <a14:useLocalDpi xmlns:a14="http://schemas.microsoft.com/office/drawing/2010/main"/>
              </a:ext>
            </a:extLst>
          </a:blip>
          <a:srcRect/>
          <a:stretch/>
        </p:blipFill>
        <p:spPr>
          <a:xfrm>
            <a:off x="12871450" y="4494236"/>
            <a:ext cx="5523461" cy="2059963"/>
          </a:xfrm>
          <a:prstGeom prst="rect">
            <a:avLst/>
          </a:prstGeom>
        </p:spPr>
      </p:pic>
    </p:spTree>
    <p:extLst>
      <p:ext uri="{BB962C8B-B14F-4D97-AF65-F5344CB8AC3E}">
        <p14:creationId xmlns:p14="http://schemas.microsoft.com/office/powerpoint/2010/main" val="52525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sp>
        <p:nvSpPr>
          <p:cNvPr id="3" name="Rounded Rectangle 2"/>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2968" dirty="0">
                <a:solidFill>
                  <a:prstClr val="black"/>
                </a:solidFill>
                <a:latin typeface="Comic Sans MS" panose="030F0702030302020204" pitchFamily="66" charset="0"/>
              </a:rPr>
              <a:t>Rules!</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I will ask the question and give you some thinking time. (no more than 10 seconds)</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Write the answer and turn your whiteboard over so nobody can see it.</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When I am ready I will put on the 3 to 1 counter.</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2106534" y="3510938"/>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3</a:t>
            </a:r>
          </a:p>
        </p:txBody>
      </p:sp>
      <p:sp>
        <p:nvSpPr>
          <p:cNvPr id="7" name="Rounded Rectangle 6"/>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2</a:t>
            </a:r>
          </a:p>
        </p:txBody>
      </p:sp>
      <p:sp>
        <p:nvSpPr>
          <p:cNvPr id="8" name="Rounded Rectangle 7"/>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1</a:t>
            </a:r>
          </a:p>
        </p:txBody>
      </p:sp>
      <p:sp>
        <p:nvSpPr>
          <p:cNvPr id="9" name="Rounded Rectangle 8"/>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7915" dirty="0">
                <a:solidFill>
                  <a:prstClr val="black"/>
                </a:solidFill>
                <a:latin typeface="Comic Sans MS" panose="030F0702030302020204" pitchFamily="66" charset="0"/>
              </a:rPr>
              <a:t>Show me! </a:t>
            </a:r>
          </a:p>
          <a:p>
            <a:pPr algn="ctr" defTabSz="1507846">
              <a:defRPr/>
            </a:pPr>
            <a:r>
              <a:rPr lang="en-US" sz="5277"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Tree>
    <p:extLst>
      <p:ext uri="{BB962C8B-B14F-4D97-AF65-F5344CB8AC3E}">
        <p14:creationId xmlns:p14="http://schemas.microsoft.com/office/powerpoint/2010/main" val="4130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What is being defined below?</a:t>
            </a:r>
          </a:p>
          <a:p>
            <a:pPr marL="0" indent="0">
              <a:buNone/>
            </a:pPr>
            <a:endParaRPr lang="en-US" dirty="0"/>
          </a:p>
          <a:p>
            <a:pPr marL="0" indent="0">
              <a:buNone/>
            </a:pPr>
            <a:r>
              <a:rPr lang="en-US" sz="4800" dirty="0"/>
              <a:t>“An </a:t>
            </a:r>
            <a:r>
              <a:rPr lang="en-US" sz="4800" dirty="0" err="1"/>
              <a:t>organised</a:t>
            </a:r>
            <a:r>
              <a:rPr lang="en-US" sz="4800" dirty="0"/>
              <a:t> group of people who share common beliefs, ideas and views about how society can develop for the benefit of everyone”</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Political Party</a:t>
            </a:r>
          </a:p>
        </p:txBody>
      </p:sp>
    </p:spTree>
    <p:extLst>
      <p:ext uri="{BB962C8B-B14F-4D97-AF65-F5344CB8AC3E}">
        <p14:creationId xmlns:p14="http://schemas.microsoft.com/office/powerpoint/2010/main" val="163067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 y="-14593"/>
            <a:ext cx="20104097" cy="1612956"/>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1507864">
                <a:defRPr/>
              </a:pPr>
              <a:endParaRPr lang="en-US" sz="2970">
                <a:solidFill>
                  <a:prstClr val="black"/>
                </a:solidFill>
                <a:latin typeface="Franklin Gothic Book" panose="020B0503020102020204" pitchFamily="34" charset="0"/>
              </a:endParaRPr>
            </a:p>
          </p:txBody>
        </p:sp>
        <p:sp>
          <p:nvSpPr>
            <p:cNvPr id="18" name="TextBox 17"/>
            <p:cNvSpPr txBox="1"/>
            <p:nvPr/>
          </p:nvSpPr>
          <p:spPr>
            <a:xfrm>
              <a:off x="591236" y="1535991"/>
              <a:ext cx="8248524" cy="379285"/>
            </a:xfrm>
            <a:prstGeom prst="rect">
              <a:avLst/>
            </a:prstGeom>
            <a:noFill/>
          </p:spPr>
          <p:txBody>
            <a:bodyPr wrap="square" rtlCol="0">
              <a:spAutoFit/>
            </a:bodyPr>
            <a:lstStyle/>
            <a:p>
              <a:pPr defTabSz="1507864">
                <a:defRPr/>
              </a:pPr>
              <a:r>
                <a:rPr lang="en-US" sz="4617" b="1" dirty="0">
                  <a:solidFill>
                    <a:prstClr val="black"/>
                  </a:solidFill>
                  <a:latin typeface="Franklin Gothic Book" panose="020B0503020102020204" pitchFamily="34" charset="0"/>
                </a:rPr>
                <a:t>Write the date: </a:t>
              </a:r>
              <a:fld id="{E9B3C7B6-A1A6-4450-882E-8E81154708EB}" type="datetime4">
                <a:rPr lang="en-GB" sz="4617" b="1">
                  <a:solidFill>
                    <a:prstClr val="black"/>
                  </a:solidFill>
                  <a:latin typeface="Franklin Gothic Book" panose="020B0503020102020204" pitchFamily="34" charset="0"/>
                </a:rPr>
                <a:pPr defTabSz="1507864">
                  <a:defRPr/>
                </a:pPr>
                <a:t>05 June 2024</a:t>
              </a:fld>
              <a:r>
                <a:rPr lang="en-US" sz="4617" b="1" dirty="0">
                  <a:solidFill>
                    <a:prstClr val="black"/>
                  </a:solidFill>
                  <a:latin typeface="Franklin Gothic Book" panose="020B0503020102020204" pitchFamily="34" charset="0"/>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5" y="1592694"/>
            <a:ext cx="20104097" cy="1708831"/>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1507864">
                <a:defRPr/>
              </a:pPr>
              <a:endParaRPr lang="en-US" sz="2970" kern="0">
                <a:solidFill>
                  <a:prstClr val="black"/>
                </a:solidFill>
                <a:latin typeface="Franklin Gothic Book" panose="020B0503020102020204" pitchFamily="34" charset="0"/>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4" y="2272505"/>
              <a:ext cx="9508178" cy="358005"/>
            </a:xfrm>
            <a:prstGeom prst="rect">
              <a:avLst/>
            </a:prstGeom>
            <a:noFill/>
          </p:spPr>
          <p:txBody>
            <a:bodyPr wrap="square" rtlCol="0">
              <a:spAutoFit/>
            </a:bodyPr>
            <a:lstStyle/>
            <a:p>
              <a:pPr defTabSz="1507864">
                <a:defRPr/>
              </a:pPr>
              <a:r>
                <a:rPr lang="en-US" sz="4617" b="1" kern="0" dirty="0">
                  <a:solidFill>
                    <a:prstClr val="black"/>
                  </a:solidFill>
                  <a:latin typeface="Franklin Gothic Book" panose="020B0503020102020204" pitchFamily="34" charset="0"/>
                </a:rPr>
                <a:t>Write the title: Political parties in the UK</a:t>
              </a:r>
              <a:endParaRPr lang="en-US" sz="4617" kern="0" dirty="0">
                <a:solidFill>
                  <a:prstClr val="black"/>
                </a:solidFill>
                <a:latin typeface="Franklin Gothic Book" panose="020B0503020102020204" pitchFamily="34" charset="0"/>
              </a:endParaRPr>
            </a:p>
          </p:txBody>
        </p:sp>
      </p:grpSp>
      <p:grpSp>
        <p:nvGrpSpPr>
          <p:cNvPr id="27" name="Group 26"/>
          <p:cNvGrpSpPr/>
          <p:nvPr/>
        </p:nvGrpSpPr>
        <p:grpSpPr>
          <a:xfrm>
            <a:off x="0" y="3332127"/>
            <a:ext cx="20104100" cy="1605558"/>
            <a:chOff x="0" y="2892959"/>
            <a:chExt cx="12192000" cy="687224"/>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1507864">
                <a:defRPr/>
              </a:pPr>
              <a:endParaRPr lang="en-US" sz="2970" kern="0">
                <a:solidFill>
                  <a:prstClr val="black"/>
                </a:solidFill>
                <a:latin typeface="Franklin Gothic Book" panose="020B0503020102020204" pitchFamily="34" charset="0"/>
              </a:endParaRPr>
            </a:p>
          </p:txBody>
        </p:sp>
        <p:sp>
          <p:nvSpPr>
            <p:cNvPr id="29" name="TextBox 28"/>
            <p:cNvSpPr txBox="1"/>
            <p:nvPr/>
          </p:nvSpPr>
          <p:spPr>
            <a:xfrm>
              <a:off x="652956" y="2986304"/>
              <a:ext cx="8248524" cy="343642"/>
            </a:xfrm>
            <a:prstGeom prst="rect">
              <a:avLst/>
            </a:prstGeom>
            <a:noFill/>
          </p:spPr>
          <p:txBody>
            <a:bodyPr wrap="square" rtlCol="0">
              <a:spAutoFit/>
            </a:bodyPr>
            <a:lstStyle/>
            <a:p>
              <a:pPr defTabSz="1507864">
                <a:defRPr/>
              </a:pPr>
              <a:r>
                <a:rPr lang="en-US" sz="4617" b="1" kern="0" dirty="0">
                  <a:solidFill>
                    <a:prstClr val="black"/>
                  </a:solidFill>
                  <a:latin typeface="Franklin Gothic Book" panose="020B0503020102020204" pitchFamily="34" charset="0"/>
                </a:rPr>
                <a:t>Underline both!</a:t>
              </a: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0" y="4934466"/>
            <a:ext cx="20104097" cy="6374487"/>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1507864">
              <a:defRPr/>
            </a:pPr>
            <a:endParaRPr lang="en-US" sz="2970" kern="0" dirty="0">
              <a:solidFill>
                <a:prstClr val="black"/>
              </a:solidFill>
              <a:latin typeface="Franklin Gothic Book" panose="020B0503020102020204" pitchFamily="34" charset="0"/>
            </a:endParaRPr>
          </a:p>
        </p:txBody>
      </p:sp>
      <p:pic>
        <p:nvPicPr>
          <p:cNvPr id="32" name="Picture 31"/>
          <p:cNvPicPr>
            <a:picLocks noChangeAspect="1"/>
          </p:cNvPicPr>
          <p:nvPr/>
        </p:nvPicPr>
        <p:blipFill>
          <a:blip r:embed="rId5"/>
          <a:stretch>
            <a:fillRect/>
          </a:stretch>
        </p:blipFill>
        <p:spPr>
          <a:xfrm>
            <a:off x="202894" y="5002328"/>
            <a:ext cx="799702" cy="1049099"/>
          </a:xfrm>
          <a:prstGeom prst="rect">
            <a:avLst/>
          </a:prstGeom>
        </p:spPr>
      </p:pic>
      <p:sp>
        <p:nvSpPr>
          <p:cNvPr id="33" name="TextBox 32"/>
          <p:cNvSpPr txBox="1"/>
          <p:nvPr/>
        </p:nvSpPr>
        <p:spPr>
          <a:xfrm>
            <a:off x="1143523" y="5034742"/>
            <a:ext cx="17224316" cy="6385979"/>
          </a:xfrm>
          <a:prstGeom prst="rect">
            <a:avLst/>
          </a:prstGeom>
          <a:noFill/>
        </p:spPr>
        <p:txBody>
          <a:bodyPr wrap="square" rtlCol="0">
            <a:spAutoFit/>
          </a:bodyPr>
          <a:lstStyle/>
          <a:p>
            <a:pPr defTabSz="1507864">
              <a:defRPr/>
            </a:pPr>
            <a:r>
              <a:rPr lang="en-US" sz="4617" b="1" dirty="0">
                <a:solidFill>
                  <a:prstClr val="black"/>
                </a:solidFill>
                <a:latin typeface="Franklin Gothic Book" panose="020B0503020102020204" pitchFamily="34" charset="0"/>
              </a:rPr>
              <a:t>Complete the following tasks:</a:t>
            </a:r>
          </a:p>
          <a:p>
            <a:pPr defTabSz="1507864">
              <a:defRPr/>
            </a:pPr>
            <a:endParaRPr lang="en-US" sz="4617" b="1" dirty="0">
              <a:solidFill>
                <a:prstClr val="black"/>
              </a:solidFill>
              <a:latin typeface="Franklin Gothic Book" panose="020B0503020102020204" pitchFamily="34" charset="0"/>
            </a:endParaRPr>
          </a:p>
          <a:p>
            <a:pPr defTabSz="1507864">
              <a:defRPr/>
            </a:pPr>
            <a:endParaRPr lang="en-US" sz="3958" b="1" dirty="0">
              <a:solidFill>
                <a:prstClr val="black"/>
              </a:solidFill>
              <a:latin typeface="Franklin Gothic Book" panose="020B0503020102020204" pitchFamily="34" charset="0"/>
            </a:endParaRPr>
          </a:p>
          <a:p>
            <a:pPr marL="753923" indent="-753923" defTabSz="1507864">
              <a:buFontTx/>
              <a:buAutoNum type="arabicPeriod"/>
              <a:defRPr/>
            </a:pPr>
            <a:r>
              <a:rPr lang="en-US" sz="3958" b="1" dirty="0">
                <a:solidFill>
                  <a:prstClr val="black"/>
                </a:solidFill>
                <a:latin typeface="Franklin Gothic Book" panose="020B0503020102020204" pitchFamily="34" charset="0"/>
              </a:rPr>
              <a:t>On the sticker on the front of your book make sure you have written</a:t>
            </a:r>
          </a:p>
          <a:p>
            <a:pPr marL="1507846" lvl="1" indent="-753923" defTabSz="1507864">
              <a:buFontTx/>
              <a:buAutoNum type="arabicPeriod"/>
              <a:defRPr/>
            </a:pPr>
            <a:r>
              <a:rPr lang="en-US" sz="3958" b="1" dirty="0">
                <a:solidFill>
                  <a:prstClr val="black"/>
                </a:solidFill>
                <a:latin typeface="Franklin Gothic Book" panose="020B0503020102020204" pitchFamily="34" charset="0"/>
              </a:rPr>
              <a:t>Your name</a:t>
            </a:r>
          </a:p>
          <a:p>
            <a:pPr marL="1507846" lvl="1" indent="-753923" defTabSz="1507864">
              <a:buFontTx/>
              <a:buAutoNum type="arabicPeriod"/>
              <a:defRPr/>
            </a:pPr>
            <a:r>
              <a:rPr lang="en-US" sz="3958" b="1" dirty="0">
                <a:solidFill>
                  <a:prstClr val="black"/>
                </a:solidFill>
                <a:latin typeface="Franklin Gothic Book" panose="020B0503020102020204" pitchFamily="34" charset="0"/>
              </a:rPr>
              <a:t>Your class</a:t>
            </a:r>
          </a:p>
          <a:p>
            <a:pPr marL="1507846" lvl="1" indent="-753923" defTabSz="1507864">
              <a:buFontTx/>
              <a:buAutoNum type="arabicPeriod"/>
              <a:defRPr/>
            </a:pPr>
            <a:r>
              <a:rPr lang="en-US" sz="3958" b="1" dirty="0">
                <a:solidFill>
                  <a:prstClr val="black"/>
                </a:solidFill>
                <a:latin typeface="Franklin Gothic Book" panose="020B0503020102020204" pitchFamily="34" charset="0"/>
              </a:rPr>
              <a:t>Do not write your teachers name</a:t>
            </a:r>
          </a:p>
          <a:p>
            <a:pPr marL="753923" indent="-753923" defTabSz="1507864">
              <a:buFont typeface="+mj-lt"/>
              <a:buAutoNum type="arabicPeriod"/>
              <a:defRPr/>
            </a:pPr>
            <a:r>
              <a:rPr lang="en-US" sz="3958" b="1" dirty="0">
                <a:solidFill>
                  <a:prstClr val="black"/>
                </a:solidFill>
                <a:latin typeface="Franklin Gothic Book" panose="020B0503020102020204" pitchFamily="34" charset="0"/>
              </a:rPr>
              <a:t>In your book write “</a:t>
            </a:r>
            <a:r>
              <a:rPr lang="en-US" sz="3958" b="1">
                <a:solidFill>
                  <a:prstClr val="black"/>
                </a:solidFill>
                <a:latin typeface="Franklin Gothic Book" panose="020B0503020102020204" pitchFamily="34" charset="0"/>
              </a:rPr>
              <a:t>Year 9” </a:t>
            </a:r>
            <a:r>
              <a:rPr lang="en-US" sz="3958" b="1" dirty="0">
                <a:solidFill>
                  <a:prstClr val="black"/>
                </a:solidFill>
                <a:latin typeface="Franklin Gothic Book" panose="020B0503020102020204" pitchFamily="34" charset="0"/>
              </a:rPr>
              <a:t>in big letters above where you have written today’s date and title</a:t>
            </a:r>
          </a:p>
          <a:p>
            <a:pPr defTabSz="1507864">
              <a:defRPr/>
            </a:pPr>
            <a:endParaRPr lang="en-US" sz="3958" b="1" dirty="0">
              <a:solidFill>
                <a:prstClr val="black"/>
              </a:solidFill>
              <a:latin typeface="Franklin Gothic Book" panose="020B0503020102020204" pitchFamily="34" charset="0"/>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53441" y="3544142"/>
            <a:ext cx="1199906" cy="25790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8006177" y="5034740"/>
            <a:ext cx="1839375" cy="23625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256536" y="-237815"/>
            <a:ext cx="502603" cy="5026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781" tIns="75392" rIns="150781" bIns="75392" numCol="1" anchor="t" anchorCtr="0" compatLnSpc="1">
            <a:prstTxWarp prst="textNoShape">
              <a:avLst/>
            </a:prstTxWarp>
          </a:bodyPr>
          <a:lstStyle/>
          <a:p>
            <a:pPr defTabSz="1507864">
              <a:defRPr/>
            </a:pPr>
            <a:endParaRPr lang="en-GB" sz="2970">
              <a:solidFill>
                <a:prstClr val="black"/>
              </a:solidFill>
              <a:latin typeface="Comic Sans M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7822170" y="7516144"/>
            <a:ext cx="2605052" cy="26050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13630" y="84020"/>
            <a:ext cx="10381918" cy="1537322"/>
          </a:xfrm>
          <a:prstGeom prst="rect">
            <a:avLst/>
          </a:prstGeom>
        </p:spPr>
      </p:pic>
    </p:spTree>
    <p:extLst>
      <p:ext uri="{BB962C8B-B14F-4D97-AF65-F5344CB8AC3E}">
        <p14:creationId xmlns:p14="http://schemas.microsoft.com/office/powerpoint/2010/main" val="1408454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What are the 2 main political parties in the UK?</a:t>
            </a:r>
            <a:endParaRPr lang="en-US" sz="4800" dirty="0"/>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Conservative Party</a:t>
            </a:r>
          </a:p>
          <a:p>
            <a:pPr marL="0" lvl="0" indent="0">
              <a:buNone/>
            </a:pPr>
            <a:r>
              <a:rPr lang="en-US" sz="4800" dirty="0" err="1">
                <a:solidFill>
                  <a:srgbClr val="FF0000"/>
                </a:solidFill>
                <a:latin typeface="Calibri" panose="020F0502020204030204" pitchFamily="34" charset="0"/>
                <a:cs typeface="Calibri" panose="020F0502020204030204" pitchFamily="34" charset="0"/>
              </a:rPr>
              <a:t>Labour</a:t>
            </a:r>
            <a:r>
              <a:rPr lang="en-US" sz="4800" dirty="0">
                <a:solidFill>
                  <a:srgbClr val="FF0000"/>
                </a:solidFill>
                <a:latin typeface="Calibri" panose="020F0502020204030204" pitchFamily="34" charset="0"/>
                <a:cs typeface="Calibri" panose="020F0502020204030204" pitchFamily="34" charset="0"/>
              </a:rPr>
              <a:t> Party</a:t>
            </a:r>
          </a:p>
        </p:txBody>
      </p:sp>
    </p:spTree>
    <p:extLst>
      <p:ext uri="{BB962C8B-B14F-4D97-AF65-F5344CB8AC3E}">
        <p14:creationId xmlns:p14="http://schemas.microsoft.com/office/powerpoint/2010/main" val="263869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Name 1 other political party in the UK</a:t>
            </a:r>
            <a:endParaRPr lang="en-US" sz="4800" dirty="0">
              <a:solidFill>
                <a:prstClr val="black"/>
              </a:solidFill>
              <a:latin typeface="Calibri" panose="020F0502020204030204" pitchFamily="34" charset="0"/>
              <a:cs typeface="Calibri" panose="020F0502020204030204" pitchFamily="34" charset="0"/>
            </a:endParaRP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Liberal Democrats</a:t>
            </a:r>
          </a:p>
          <a:p>
            <a:pPr marL="0" lvl="0" indent="0">
              <a:buNone/>
            </a:pPr>
            <a:r>
              <a:rPr lang="en-US" sz="4800" dirty="0">
                <a:solidFill>
                  <a:srgbClr val="FF0000"/>
                </a:solidFill>
                <a:latin typeface="Calibri" panose="020F0502020204030204" pitchFamily="34" charset="0"/>
                <a:cs typeface="Calibri" panose="020F0502020204030204" pitchFamily="34" charset="0"/>
              </a:rPr>
              <a:t>Green Party</a:t>
            </a:r>
          </a:p>
          <a:p>
            <a:pPr marL="0" lvl="0" indent="0">
              <a:buNone/>
            </a:pPr>
            <a:r>
              <a:rPr lang="en-US" sz="4800" dirty="0">
                <a:solidFill>
                  <a:srgbClr val="FF0000"/>
                </a:solidFill>
                <a:latin typeface="Calibri" panose="020F0502020204030204" pitchFamily="34" charset="0"/>
                <a:cs typeface="Calibri" panose="020F0502020204030204" pitchFamily="34" charset="0"/>
              </a:rPr>
              <a:t>Scottish Nationalist Party</a:t>
            </a:r>
          </a:p>
          <a:p>
            <a:pPr marL="0" lvl="0" indent="0">
              <a:buNone/>
            </a:pPr>
            <a:r>
              <a:rPr lang="en-US" sz="4800" dirty="0">
                <a:solidFill>
                  <a:srgbClr val="FF0000"/>
                </a:solidFill>
                <a:latin typeface="Calibri" panose="020F0502020204030204" pitchFamily="34" charset="0"/>
                <a:cs typeface="Calibri" panose="020F0502020204030204" pitchFamily="34" charset="0"/>
              </a:rPr>
              <a:t>Democratic Unionist Party</a:t>
            </a:r>
          </a:p>
          <a:p>
            <a:pPr marL="0" lvl="0" indent="0">
              <a:buNone/>
            </a:pPr>
            <a:r>
              <a:rPr lang="en-US" sz="4800" dirty="0">
                <a:solidFill>
                  <a:srgbClr val="FF0000"/>
                </a:solidFill>
                <a:latin typeface="Calibri" panose="020F0502020204030204" pitchFamily="34" charset="0"/>
                <a:cs typeface="Calibri" panose="020F0502020204030204" pitchFamily="34" charset="0"/>
              </a:rPr>
              <a:t>Plaid </a:t>
            </a:r>
            <a:r>
              <a:rPr lang="en-US" sz="4800" dirty="0" err="1">
                <a:solidFill>
                  <a:srgbClr val="FF0000"/>
                </a:solidFill>
                <a:latin typeface="Calibri" panose="020F0502020204030204" pitchFamily="34" charset="0"/>
                <a:cs typeface="Calibri" panose="020F0502020204030204" pitchFamily="34" charset="0"/>
              </a:rPr>
              <a:t>Cymru</a:t>
            </a:r>
            <a:endParaRPr lang="en-US" sz="4800" dirty="0">
              <a:solidFill>
                <a:srgbClr val="FF0000"/>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Sinn Fein</a:t>
            </a:r>
          </a:p>
        </p:txBody>
      </p:sp>
    </p:spTree>
    <p:extLst>
      <p:ext uri="{BB962C8B-B14F-4D97-AF65-F5344CB8AC3E}">
        <p14:creationId xmlns:p14="http://schemas.microsoft.com/office/powerpoint/2010/main" val="139046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True or False</a:t>
            </a:r>
            <a:endParaRPr lang="en-US" sz="4800" dirty="0">
              <a:solidFill>
                <a:prstClr val="black"/>
              </a:solidFill>
              <a:latin typeface="Calibri" panose="020F0502020204030204" pitchFamily="34" charset="0"/>
              <a:cs typeface="Calibri" panose="020F0502020204030204" pitchFamily="34" charset="0"/>
            </a:endParaRP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The leader of the winning political party at the general election will become the Prime Minister?</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True</a:t>
            </a:r>
          </a:p>
        </p:txBody>
      </p:sp>
    </p:spTree>
    <p:extLst>
      <p:ext uri="{BB962C8B-B14F-4D97-AF65-F5344CB8AC3E}">
        <p14:creationId xmlns:p14="http://schemas.microsoft.com/office/powerpoint/2010/main" val="193718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What is being described?</a:t>
            </a:r>
          </a:p>
          <a:p>
            <a:pPr mar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a:t>
            </a:r>
            <a:r>
              <a:rPr lang="en-US" sz="4800" dirty="0"/>
              <a:t>This sets out what the political party wants to achieve if they win the most seats and are able to form the majority of the next UK Government”</a:t>
            </a:r>
            <a:endParaRPr lang="en-US" sz="4800" dirty="0">
              <a:solidFill>
                <a:prstClr val="black"/>
              </a:solidFill>
              <a:latin typeface="Calibri" panose="020F0502020204030204" pitchFamily="34" charset="0"/>
              <a:cs typeface="Calibri" panose="020F0502020204030204" pitchFamily="34" charset="0"/>
            </a:endParaRP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Manifesto</a:t>
            </a:r>
          </a:p>
        </p:txBody>
      </p:sp>
    </p:spTree>
    <p:extLst>
      <p:ext uri="{BB962C8B-B14F-4D97-AF65-F5344CB8AC3E}">
        <p14:creationId xmlns:p14="http://schemas.microsoft.com/office/powerpoint/2010/main" val="275941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Political Party task</a:t>
            </a:r>
          </a:p>
        </p:txBody>
      </p:sp>
      <p:sp>
        <p:nvSpPr>
          <p:cNvPr id="7" name="Content Placeholder 2"/>
          <p:cNvSpPr>
            <a:spLocks noGrp="1"/>
          </p:cNvSpPr>
          <p:nvPr>
            <p:ph idx="1"/>
          </p:nvPr>
        </p:nvSpPr>
        <p:spPr>
          <a:xfrm>
            <a:off x="907034" y="2486323"/>
            <a:ext cx="10801200" cy="8823950"/>
          </a:xfrm>
        </p:spPr>
        <p:txBody>
          <a:bodyPr>
            <a:normAutofit fontScale="70000" lnSpcReduction="20000"/>
          </a:bodyPr>
          <a:lstStyle/>
          <a:p>
            <a:pPr marL="0" indent="0">
              <a:buNone/>
            </a:pPr>
            <a:r>
              <a:rPr lang="en-US" dirty="0"/>
              <a:t>Working in groups you are now going to take on the role of a political party wanting to be in charge of running Hodge Hill College.</a:t>
            </a:r>
          </a:p>
          <a:p>
            <a:pPr marL="0" indent="0">
              <a:buNone/>
            </a:pPr>
            <a:endParaRPr lang="en-US" dirty="0"/>
          </a:p>
          <a:p>
            <a:pPr marL="0" indent="0">
              <a:buNone/>
            </a:pPr>
            <a:r>
              <a:rPr lang="en-US" dirty="0"/>
              <a:t>In your groups, you must:</a:t>
            </a:r>
          </a:p>
          <a:p>
            <a:pPr marL="914400" indent="-914400">
              <a:buAutoNum type="arabicPeriod"/>
            </a:pPr>
            <a:r>
              <a:rPr lang="en-US" dirty="0"/>
              <a:t>Choose a leader</a:t>
            </a:r>
          </a:p>
          <a:p>
            <a:pPr marL="914400" indent="-914400">
              <a:buAutoNum type="arabicPeriod"/>
            </a:pPr>
            <a:r>
              <a:rPr lang="en-US" dirty="0"/>
              <a:t>Come up with 3-5 things that would be in your manifesto</a:t>
            </a:r>
          </a:p>
          <a:p>
            <a:pPr marL="914400" indent="-914400">
              <a:buAutoNum type="arabicPeriod"/>
            </a:pPr>
            <a:endParaRPr lang="en-US" dirty="0"/>
          </a:p>
          <a:p>
            <a:pPr marL="0" indent="0">
              <a:buNone/>
            </a:pPr>
            <a:r>
              <a:rPr lang="en-US" dirty="0"/>
              <a:t>Your manifesto can include the following:</a:t>
            </a:r>
          </a:p>
          <a:p>
            <a:pPr marL="914400" indent="-914400">
              <a:buAutoNum type="arabicPeriod"/>
            </a:pPr>
            <a:r>
              <a:rPr lang="en-US" dirty="0"/>
              <a:t>Things you would change</a:t>
            </a:r>
          </a:p>
          <a:p>
            <a:pPr marL="914400" indent="-914400">
              <a:buAutoNum type="arabicPeriod"/>
            </a:pPr>
            <a:r>
              <a:rPr lang="en-US" dirty="0"/>
              <a:t>Things you would get rid off</a:t>
            </a:r>
          </a:p>
          <a:p>
            <a:pPr marL="914400" indent="-914400">
              <a:buAutoNum type="arabicPeriod"/>
            </a:pPr>
            <a:r>
              <a:rPr lang="en-US" dirty="0"/>
              <a:t>Things you would introduce</a:t>
            </a:r>
          </a:p>
          <a:p>
            <a:pPr marL="914400" indent="-914400">
              <a:buAutoNum type="arabicPeriod"/>
            </a:pPr>
            <a:endParaRPr lang="en-US" dirty="0"/>
          </a:p>
          <a:p>
            <a:pPr marL="0" indent="0">
              <a:buNone/>
            </a:pPr>
            <a:r>
              <a:rPr lang="en-US" dirty="0"/>
              <a:t>Your manifesto should not include any teachers names!!!</a:t>
            </a:r>
          </a:p>
          <a:p>
            <a:pPr marL="0" indent="0">
              <a:buNone/>
            </a:pPr>
            <a:endParaRPr lang="en-US" dirty="0"/>
          </a:p>
          <a:p>
            <a:pPr marL="0" indent="0">
              <a:buNone/>
            </a:pPr>
            <a:r>
              <a:rPr lang="en-US" dirty="0"/>
              <a:t>Your leader should be ready to share their manifesto as the class will be voting on the manifesto they would choose</a:t>
            </a:r>
          </a:p>
          <a:p>
            <a:pPr marL="0" indent="0">
              <a:buNone/>
            </a:pPr>
            <a:endParaRPr lang="en-US" dirty="0"/>
          </a:p>
          <a:p>
            <a:pPr marL="0" indent="0">
              <a:buNone/>
            </a:pPr>
            <a:endParaRPr lang="en-US" dirty="0"/>
          </a:p>
        </p:txBody>
      </p:sp>
      <p:pic>
        <p:nvPicPr>
          <p:cNvPr id="5" name="Picture 4"/>
          <p:cNvPicPr>
            <a:picLocks noChangeAspect="1"/>
          </p:cNvPicPr>
          <p:nvPr/>
        </p:nvPicPr>
        <p:blipFill>
          <a:blip r:embed="rId5"/>
          <a:stretch>
            <a:fillRect/>
          </a:stretch>
        </p:blipFill>
        <p:spPr>
          <a:xfrm>
            <a:off x="13925994" y="1997073"/>
            <a:ext cx="5557019" cy="3006256"/>
          </a:xfrm>
          <a:prstGeom prst="rect">
            <a:avLst/>
          </a:prstGeom>
        </p:spPr>
      </p:pic>
      <p:pic>
        <p:nvPicPr>
          <p:cNvPr id="9" name="Picture 8"/>
          <p:cNvPicPr>
            <a:picLocks noChangeAspect="1"/>
          </p:cNvPicPr>
          <p:nvPr/>
        </p:nvPicPr>
        <p:blipFill>
          <a:blip r:embed="rId6"/>
          <a:stretch>
            <a:fillRect/>
          </a:stretch>
        </p:blipFill>
        <p:spPr>
          <a:xfrm>
            <a:off x="12500322" y="4790579"/>
            <a:ext cx="4675922" cy="2627274"/>
          </a:xfrm>
          <a:prstGeom prst="rect">
            <a:avLst/>
          </a:prstGeom>
        </p:spPr>
      </p:pic>
      <p:pic>
        <p:nvPicPr>
          <p:cNvPr id="11" name="Picture 10"/>
          <p:cNvPicPr>
            <a:picLocks noChangeAspect="1"/>
          </p:cNvPicPr>
          <p:nvPr/>
        </p:nvPicPr>
        <p:blipFill>
          <a:blip r:embed="rId7"/>
          <a:stretch>
            <a:fillRect/>
          </a:stretch>
        </p:blipFill>
        <p:spPr>
          <a:xfrm>
            <a:off x="14288608" y="7383001"/>
            <a:ext cx="5311566" cy="2664161"/>
          </a:xfrm>
          <a:prstGeom prst="rect">
            <a:avLst/>
          </a:prstGeom>
        </p:spPr>
      </p:pic>
    </p:spTree>
    <p:extLst>
      <p:ext uri="{BB962C8B-B14F-4D97-AF65-F5344CB8AC3E}">
        <p14:creationId xmlns:p14="http://schemas.microsoft.com/office/powerpoint/2010/main" val="112714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Reflection</a:t>
            </a:r>
          </a:p>
        </p:txBody>
      </p:sp>
      <p:sp>
        <p:nvSpPr>
          <p:cNvPr id="20" name="Content Placeholder 2"/>
          <p:cNvSpPr>
            <a:spLocks noGrp="1"/>
          </p:cNvSpPr>
          <p:nvPr>
            <p:ph idx="1"/>
          </p:nvPr>
        </p:nvSpPr>
        <p:spPr>
          <a:xfrm>
            <a:off x="634304" y="3566443"/>
            <a:ext cx="19049352" cy="6714363"/>
          </a:xfrm>
        </p:spPr>
        <p:txBody>
          <a:bodyPr>
            <a:normAutofit/>
          </a:bodyPr>
          <a:lstStyle/>
          <a:p>
            <a:pPr marL="0" indent="0">
              <a:buNone/>
            </a:pPr>
            <a:r>
              <a:rPr lang="en-US" dirty="0"/>
              <a:t>In your books complete the following sentences</a:t>
            </a:r>
          </a:p>
          <a:p>
            <a:pPr marL="0" indent="0">
              <a:buNone/>
            </a:pPr>
            <a:endParaRPr lang="en-US" dirty="0"/>
          </a:p>
          <a:p>
            <a:pPr marL="0" indent="0">
              <a:buNone/>
            </a:pPr>
            <a:r>
              <a:rPr lang="en-US" dirty="0"/>
              <a:t>A political party is….</a:t>
            </a:r>
          </a:p>
          <a:p>
            <a:pPr marL="0" indent="0">
              <a:buNone/>
            </a:pPr>
            <a:endParaRPr lang="en-US" dirty="0"/>
          </a:p>
          <a:p>
            <a:pPr marL="0" indent="0">
              <a:buNone/>
            </a:pPr>
            <a:r>
              <a:rPr lang="en-US" dirty="0"/>
              <a:t>A political party I am aware of in England is…</a:t>
            </a:r>
          </a:p>
          <a:p>
            <a:pPr marL="0" indent="0">
              <a:buNone/>
            </a:pPr>
            <a:endParaRPr lang="en-US" dirty="0"/>
          </a:p>
          <a:p>
            <a:pPr marL="0" indent="0">
              <a:buNone/>
            </a:pPr>
            <a:r>
              <a:rPr lang="en-US" dirty="0"/>
              <a:t>A manifesto is…</a:t>
            </a:r>
          </a:p>
        </p:txBody>
      </p:sp>
    </p:spTree>
    <p:extLst>
      <p:ext uri="{BB962C8B-B14F-4D97-AF65-F5344CB8AC3E}">
        <p14:creationId xmlns:p14="http://schemas.microsoft.com/office/powerpoint/2010/main" val="1902366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718597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9577"/>
            <a:ext cx="20000922" cy="2895258"/>
          </a:xfrm>
          <a:prstGeom prst="rect">
            <a:avLst/>
          </a:prstGeom>
        </p:spPr>
      </p:pic>
    </p:spTree>
    <p:extLst>
      <p:ext uri="{BB962C8B-B14F-4D97-AF65-F5344CB8AC3E}">
        <p14:creationId xmlns:p14="http://schemas.microsoft.com/office/powerpoint/2010/main" val="328994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20" name="TextBox 19"/>
          <p:cNvSpPr txBox="1"/>
          <p:nvPr/>
        </p:nvSpPr>
        <p:spPr>
          <a:xfrm>
            <a:off x="163060" y="113523"/>
            <a:ext cx="10743278" cy="2122376"/>
          </a:xfrm>
          <a:prstGeom prst="rect">
            <a:avLst/>
          </a:prstGeom>
          <a:noFill/>
        </p:spPr>
        <p:txBody>
          <a:bodyPr wrap="square" rtlCol="0">
            <a:spAutoFit/>
          </a:bodyPr>
          <a:lstStyle/>
          <a:p>
            <a:pPr algn="ctr"/>
            <a:r>
              <a:rPr lang="en-GB" sz="6596" u="sng" dirty="0">
                <a:latin typeface="Comic Sans MS" panose="030F0702030302020204" pitchFamily="66" charset="0"/>
              </a:rPr>
              <a:t>Secure your Future: Learning Journey</a:t>
            </a:r>
          </a:p>
        </p:txBody>
      </p:sp>
      <p:sp>
        <p:nvSpPr>
          <p:cNvPr id="21" name="Rounded Rectangle 20"/>
          <p:cNvSpPr/>
          <p:nvPr/>
        </p:nvSpPr>
        <p:spPr>
          <a:xfrm>
            <a:off x="163060" y="2625059"/>
            <a:ext cx="2384644" cy="1662335"/>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Political Parties in the UK</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28" name="Rounded Rectangle 27"/>
          <p:cNvSpPr/>
          <p:nvPr/>
        </p:nvSpPr>
        <p:spPr>
          <a:xfrm>
            <a:off x="3018957" y="2625059"/>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What is a MP?</a:t>
            </a:r>
          </a:p>
        </p:txBody>
      </p:sp>
      <p:sp>
        <p:nvSpPr>
          <p:cNvPr id="29" name="Rounded Rectangle 28"/>
          <p:cNvSpPr/>
          <p:nvPr/>
        </p:nvSpPr>
        <p:spPr>
          <a:xfrm>
            <a:off x="5874854" y="2625177"/>
            <a:ext cx="2384644" cy="1662335"/>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What are laws and how are they made?</a:t>
            </a:r>
          </a:p>
        </p:txBody>
      </p:sp>
      <p:sp>
        <p:nvSpPr>
          <p:cNvPr id="30" name="Rounded Rectangle 29"/>
          <p:cNvSpPr/>
          <p:nvPr/>
        </p:nvSpPr>
        <p:spPr>
          <a:xfrm>
            <a:off x="8719635" y="2616897"/>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Who is running for election in Hodge Hill?</a:t>
            </a:r>
          </a:p>
        </p:txBody>
      </p:sp>
      <p:sp>
        <p:nvSpPr>
          <p:cNvPr id="31" name="Rounded Rectangle 30"/>
          <p:cNvSpPr/>
          <p:nvPr/>
        </p:nvSpPr>
        <p:spPr>
          <a:xfrm>
            <a:off x="11564416" y="2625059"/>
            <a:ext cx="2384644" cy="1662335"/>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What does individual liberty mean?</a:t>
            </a:r>
          </a:p>
        </p:txBody>
      </p:sp>
      <p:sp>
        <p:nvSpPr>
          <p:cNvPr id="32" name="Rounded Rectangle 31"/>
          <p:cNvSpPr/>
          <p:nvPr/>
        </p:nvSpPr>
        <p:spPr>
          <a:xfrm>
            <a:off x="14409197" y="2668457"/>
            <a:ext cx="2498070" cy="1662335"/>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Tolerance, respect and diversity. How do these link?</a:t>
            </a:r>
          </a:p>
        </p:txBody>
      </p:sp>
      <p:sp>
        <p:nvSpPr>
          <p:cNvPr id="33" name="Rounded Rectangle 32"/>
          <p:cNvSpPr/>
          <p:nvPr/>
        </p:nvSpPr>
        <p:spPr>
          <a:xfrm>
            <a:off x="17313823" y="2647130"/>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Summer holidays</a:t>
            </a:r>
          </a:p>
        </p:txBody>
      </p:sp>
      <p:sp>
        <p:nvSpPr>
          <p:cNvPr id="34" name="Content Placeholder 2"/>
          <p:cNvSpPr txBox="1">
            <a:spLocks/>
          </p:cNvSpPr>
          <p:nvPr/>
        </p:nvSpPr>
        <p:spPr>
          <a:xfrm>
            <a:off x="288690" y="5150619"/>
            <a:ext cx="11172328" cy="5913763"/>
          </a:xfrm>
          <a:prstGeom prst="rect">
            <a:avLst/>
          </a:prstGeom>
          <a:ln>
            <a:solidFill>
              <a:srgbClr val="E74519"/>
            </a:solidFill>
          </a:ln>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11">
              <a:lnSpc>
                <a:spcPct val="110000"/>
              </a:lnSpc>
              <a:spcBef>
                <a:spcPts val="1001"/>
              </a:spcBef>
              <a:buNone/>
              <a:defRPr/>
            </a:pPr>
            <a:r>
              <a:rPr lang="en-US" sz="3200" b="1" dirty="0">
                <a:solidFill>
                  <a:prstClr val="black"/>
                </a:solidFill>
                <a:latin typeface="Comic Sans MS"/>
              </a:rPr>
              <a:t>Today we will look at:</a:t>
            </a:r>
          </a:p>
          <a:p>
            <a:pPr marL="0" indent="0" defTabSz="914411">
              <a:lnSpc>
                <a:spcPct val="110000"/>
              </a:lnSpc>
              <a:spcBef>
                <a:spcPts val="1001"/>
              </a:spcBef>
              <a:buNone/>
              <a:defRPr/>
            </a:pPr>
            <a:endParaRPr lang="en-US" sz="3200" b="1" dirty="0">
              <a:solidFill>
                <a:prstClr val="black"/>
              </a:solidFill>
              <a:latin typeface="Comic Sans MS"/>
            </a:endParaRPr>
          </a:p>
          <a:p>
            <a:pPr marL="0" indent="0" defTabSz="914411">
              <a:lnSpc>
                <a:spcPct val="110000"/>
              </a:lnSpc>
              <a:spcBef>
                <a:spcPts val="1001"/>
              </a:spcBef>
              <a:buNone/>
              <a:defRPr/>
            </a:pPr>
            <a:r>
              <a:rPr lang="en-US" sz="3200" b="1" dirty="0">
                <a:solidFill>
                  <a:prstClr val="black"/>
                </a:solidFill>
                <a:latin typeface="Comic Sans MS"/>
              </a:rPr>
              <a:t>Political parties in the UK</a:t>
            </a:r>
          </a:p>
          <a:p>
            <a:pPr marL="0" indent="0" defTabSz="914411">
              <a:lnSpc>
                <a:spcPct val="110000"/>
              </a:lnSpc>
              <a:spcBef>
                <a:spcPts val="1001"/>
              </a:spcBef>
              <a:buNone/>
              <a:defRPr/>
            </a:pPr>
            <a:endParaRPr lang="en-US" sz="3200" b="1" dirty="0">
              <a:solidFill>
                <a:prstClr val="black"/>
              </a:solidFill>
              <a:latin typeface="Comic Sans MS"/>
            </a:endParaRPr>
          </a:p>
          <a:p>
            <a:pPr marL="0" indent="0" defTabSz="914411">
              <a:lnSpc>
                <a:spcPct val="110000"/>
              </a:lnSpc>
              <a:spcBef>
                <a:spcPts val="1001"/>
              </a:spcBef>
              <a:buNone/>
              <a:defRPr/>
            </a:pPr>
            <a:r>
              <a:rPr lang="en-US" sz="3200" b="1" dirty="0">
                <a:solidFill>
                  <a:prstClr val="black"/>
                </a:solidFill>
                <a:latin typeface="Comic Sans MS"/>
              </a:rPr>
              <a:t>This includes:</a:t>
            </a:r>
          </a:p>
          <a:p>
            <a:pPr defTabSz="914411">
              <a:lnSpc>
                <a:spcPct val="110000"/>
              </a:lnSpc>
              <a:spcBef>
                <a:spcPts val="1001"/>
              </a:spcBef>
              <a:buFontTx/>
              <a:buChar char="-"/>
              <a:defRPr/>
            </a:pPr>
            <a:r>
              <a:rPr lang="en-US" sz="3200" b="1" dirty="0">
                <a:solidFill>
                  <a:prstClr val="black"/>
                </a:solidFill>
                <a:latin typeface="Comic Sans MS"/>
              </a:rPr>
              <a:t>What is a political party?</a:t>
            </a:r>
          </a:p>
          <a:p>
            <a:pPr defTabSz="914411">
              <a:lnSpc>
                <a:spcPct val="110000"/>
              </a:lnSpc>
              <a:spcBef>
                <a:spcPts val="1001"/>
              </a:spcBef>
              <a:buFontTx/>
              <a:buChar char="-"/>
              <a:defRPr/>
            </a:pPr>
            <a:r>
              <a:rPr lang="en-US" sz="3200" b="1" dirty="0">
                <a:solidFill>
                  <a:prstClr val="black"/>
                </a:solidFill>
                <a:latin typeface="Comic Sans MS"/>
              </a:rPr>
              <a:t>The main political parties in the UK</a:t>
            </a:r>
          </a:p>
          <a:p>
            <a:pPr defTabSz="914411">
              <a:lnSpc>
                <a:spcPct val="110000"/>
              </a:lnSpc>
              <a:spcBef>
                <a:spcPts val="1001"/>
              </a:spcBef>
              <a:buFontTx/>
              <a:buChar char="-"/>
              <a:defRPr/>
            </a:pPr>
            <a:r>
              <a:rPr lang="en-US" sz="3200" b="1" dirty="0">
                <a:solidFill>
                  <a:prstClr val="black"/>
                </a:solidFill>
                <a:latin typeface="Comic Sans MS"/>
              </a:rPr>
              <a:t>Manifesto’s</a:t>
            </a:r>
          </a:p>
        </p:txBody>
      </p:sp>
      <p:sp>
        <p:nvSpPr>
          <p:cNvPr id="14" name="Content Placeholder 2"/>
          <p:cNvSpPr txBox="1">
            <a:spLocks/>
          </p:cNvSpPr>
          <p:nvPr/>
        </p:nvSpPr>
        <p:spPr>
          <a:xfrm>
            <a:off x="11996266" y="5105124"/>
            <a:ext cx="7708871" cy="5913763"/>
          </a:xfrm>
          <a:prstGeom prst="rect">
            <a:avLst/>
          </a:prstGeom>
          <a:ln>
            <a:solidFill>
              <a:srgbClr val="E74519"/>
            </a:solidFill>
          </a:ln>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11">
              <a:lnSpc>
                <a:spcPct val="110000"/>
              </a:lnSpc>
              <a:spcBef>
                <a:spcPts val="1001"/>
              </a:spcBef>
              <a:buNone/>
              <a:defRPr/>
            </a:pPr>
            <a:r>
              <a:rPr lang="en-US" sz="3600" b="1" dirty="0">
                <a:solidFill>
                  <a:prstClr val="black"/>
                </a:solidFill>
                <a:latin typeface="Comic Sans MS"/>
              </a:rPr>
              <a:t>Please remember that your teacher cannot answer any questions about the political party they support or who they will be voting for in the General Election.</a:t>
            </a:r>
          </a:p>
        </p:txBody>
      </p:sp>
    </p:spTree>
    <p:extLst>
      <p:ext uri="{BB962C8B-B14F-4D97-AF65-F5344CB8AC3E}">
        <p14:creationId xmlns:p14="http://schemas.microsoft.com/office/powerpoint/2010/main" val="3578672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Context to the lesson</a:t>
            </a:r>
          </a:p>
        </p:txBody>
      </p:sp>
      <p:sp>
        <p:nvSpPr>
          <p:cNvPr id="7" name="Content Placeholder 2"/>
          <p:cNvSpPr>
            <a:spLocks noGrp="1"/>
          </p:cNvSpPr>
          <p:nvPr>
            <p:ph idx="1"/>
          </p:nvPr>
        </p:nvSpPr>
        <p:spPr>
          <a:xfrm>
            <a:off x="907034" y="2486323"/>
            <a:ext cx="9294336" cy="7993972"/>
          </a:xfrm>
        </p:spPr>
        <p:txBody>
          <a:bodyPr>
            <a:normAutofit lnSpcReduction="10000"/>
          </a:bodyPr>
          <a:lstStyle/>
          <a:p>
            <a:pPr marL="0" indent="0">
              <a:buNone/>
            </a:pPr>
            <a:r>
              <a:rPr lang="en-US" dirty="0"/>
              <a:t>There will be a General Election on Thursday 4</a:t>
            </a:r>
            <a:r>
              <a:rPr lang="en-US" baseline="30000" dirty="0"/>
              <a:t>th</a:t>
            </a:r>
            <a:r>
              <a:rPr lang="en-US" dirty="0"/>
              <a:t> July. </a:t>
            </a:r>
          </a:p>
          <a:p>
            <a:pPr marL="0" indent="0">
              <a:buNone/>
            </a:pPr>
            <a:endParaRPr lang="en-US" dirty="0"/>
          </a:p>
          <a:p>
            <a:pPr marL="0" indent="0">
              <a:buNone/>
            </a:pPr>
            <a:r>
              <a:rPr lang="en-US" dirty="0"/>
              <a:t>A General Election is when people, who are registered, vote for a candidate to represent their constituency (the area they live in) at Parliament. </a:t>
            </a:r>
          </a:p>
          <a:p>
            <a:pPr marL="0" indent="0">
              <a:buNone/>
            </a:pPr>
            <a:endParaRPr lang="en-US" dirty="0"/>
          </a:p>
          <a:p>
            <a:pPr marL="0" indent="0">
              <a:buNone/>
            </a:pPr>
            <a:r>
              <a:rPr lang="en-US" dirty="0"/>
              <a:t>This candidate is normally part of a political party. So what is a political party? </a:t>
            </a:r>
          </a:p>
        </p:txBody>
      </p:sp>
      <p:pic>
        <p:nvPicPr>
          <p:cNvPr id="5" name="Picture 4"/>
          <p:cNvPicPr>
            <a:picLocks noChangeAspect="1"/>
          </p:cNvPicPr>
          <p:nvPr/>
        </p:nvPicPr>
        <p:blipFill>
          <a:blip r:embed="rId4"/>
          <a:stretch>
            <a:fillRect/>
          </a:stretch>
        </p:blipFill>
        <p:spPr>
          <a:xfrm>
            <a:off x="13925994" y="1997073"/>
            <a:ext cx="5557019" cy="3006256"/>
          </a:xfrm>
          <a:prstGeom prst="rect">
            <a:avLst/>
          </a:prstGeom>
        </p:spPr>
      </p:pic>
      <p:pic>
        <p:nvPicPr>
          <p:cNvPr id="9" name="Picture 8"/>
          <p:cNvPicPr>
            <a:picLocks noChangeAspect="1"/>
          </p:cNvPicPr>
          <p:nvPr/>
        </p:nvPicPr>
        <p:blipFill>
          <a:blip r:embed="rId5"/>
          <a:stretch>
            <a:fillRect/>
          </a:stretch>
        </p:blipFill>
        <p:spPr>
          <a:xfrm>
            <a:off x="12500322" y="4790579"/>
            <a:ext cx="4675922" cy="2627274"/>
          </a:xfrm>
          <a:prstGeom prst="rect">
            <a:avLst/>
          </a:prstGeom>
        </p:spPr>
      </p:pic>
      <p:pic>
        <p:nvPicPr>
          <p:cNvPr id="11" name="Picture 10"/>
          <p:cNvPicPr>
            <a:picLocks noChangeAspect="1"/>
          </p:cNvPicPr>
          <p:nvPr/>
        </p:nvPicPr>
        <p:blipFill>
          <a:blip r:embed="rId6"/>
          <a:stretch>
            <a:fillRect/>
          </a:stretch>
        </p:blipFill>
        <p:spPr>
          <a:xfrm>
            <a:off x="14288608" y="7383001"/>
            <a:ext cx="5311566" cy="2664161"/>
          </a:xfrm>
          <a:prstGeom prst="rect">
            <a:avLst/>
          </a:prstGeom>
        </p:spPr>
      </p:pic>
    </p:spTree>
    <p:extLst>
      <p:ext uri="{BB962C8B-B14F-4D97-AF65-F5344CB8AC3E}">
        <p14:creationId xmlns:p14="http://schemas.microsoft.com/office/powerpoint/2010/main" val="21153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is a Political Party?</a:t>
            </a:r>
          </a:p>
        </p:txBody>
      </p:sp>
      <p:sp>
        <p:nvSpPr>
          <p:cNvPr id="7" name="Content Placeholder 2"/>
          <p:cNvSpPr>
            <a:spLocks noGrp="1"/>
          </p:cNvSpPr>
          <p:nvPr>
            <p:ph idx="1"/>
          </p:nvPr>
        </p:nvSpPr>
        <p:spPr>
          <a:xfrm>
            <a:off x="907034" y="2486323"/>
            <a:ext cx="9294336" cy="7993972"/>
          </a:xfrm>
        </p:spPr>
        <p:txBody>
          <a:bodyPr>
            <a:normAutofit/>
          </a:bodyPr>
          <a:lstStyle/>
          <a:p>
            <a:pPr marL="0" indent="0">
              <a:buNone/>
            </a:pPr>
            <a:r>
              <a:rPr lang="en-US" dirty="0"/>
              <a:t>A political party is defined as…</a:t>
            </a:r>
          </a:p>
          <a:p>
            <a:pPr marL="0" indent="0">
              <a:buNone/>
            </a:pPr>
            <a:endParaRPr lang="en-US" dirty="0"/>
          </a:p>
          <a:p>
            <a:pPr marL="0" indent="0">
              <a:buNone/>
            </a:pPr>
            <a:r>
              <a:rPr lang="en-US" dirty="0"/>
              <a:t>“An </a:t>
            </a:r>
            <a:r>
              <a:rPr lang="en-US" dirty="0" err="1"/>
              <a:t>organised</a:t>
            </a:r>
            <a:r>
              <a:rPr lang="en-US" dirty="0"/>
              <a:t> group of people who share common beliefs, ideas and views about how society can develop for the benefit of everyone”</a:t>
            </a:r>
          </a:p>
        </p:txBody>
      </p:sp>
      <p:pic>
        <p:nvPicPr>
          <p:cNvPr id="5" name="Picture 4"/>
          <p:cNvPicPr>
            <a:picLocks noChangeAspect="1"/>
          </p:cNvPicPr>
          <p:nvPr/>
        </p:nvPicPr>
        <p:blipFill>
          <a:blip r:embed="rId4"/>
          <a:stretch>
            <a:fillRect/>
          </a:stretch>
        </p:blipFill>
        <p:spPr>
          <a:xfrm>
            <a:off x="13925994" y="1997073"/>
            <a:ext cx="5557019" cy="3006256"/>
          </a:xfrm>
          <a:prstGeom prst="rect">
            <a:avLst/>
          </a:prstGeom>
        </p:spPr>
      </p:pic>
      <p:pic>
        <p:nvPicPr>
          <p:cNvPr id="9" name="Picture 8"/>
          <p:cNvPicPr>
            <a:picLocks noChangeAspect="1"/>
          </p:cNvPicPr>
          <p:nvPr/>
        </p:nvPicPr>
        <p:blipFill>
          <a:blip r:embed="rId5"/>
          <a:stretch>
            <a:fillRect/>
          </a:stretch>
        </p:blipFill>
        <p:spPr>
          <a:xfrm>
            <a:off x="12500322" y="4790579"/>
            <a:ext cx="4675922" cy="2627274"/>
          </a:xfrm>
          <a:prstGeom prst="rect">
            <a:avLst/>
          </a:prstGeom>
        </p:spPr>
      </p:pic>
      <p:pic>
        <p:nvPicPr>
          <p:cNvPr id="11" name="Picture 10"/>
          <p:cNvPicPr>
            <a:picLocks noChangeAspect="1"/>
          </p:cNvPicPr>
          <p:nvPr/>
        </p:nvPicPr>
        <p:blipFill>
          <a:blip r:embed="rId6"/>
          <a:stretch>
            <a:fillRect/>
          </a:stretch>
        </p:blipFill>
        <p:spPr>
          <a:xfrm>
            <a:off x="14288608" y="7383001"/>
            <a:ext cx="5311566" cy="2664161"/>
          </a:xfrm>
          <a:prstGeom prst="rect">
            <a:avLst/>
          </a:prstGeom>
        </p:spPr>
      </p:pic>
    </p:spTree>
    <p:extLst>
      <p:ext uri="{BB962C8B-B14F-4D97-AF65-F5344CB8AC3E}">
        <p14:creationId xmlns:p14="http://schemas.microsoft.com/office/powerpoint/2010/main" val="255920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Political parties in the UK?</a:t>
            </a:r>
          </a:p>
        </p:txBody>
      </p:sp>
      <p:sp>
        <p:nvSpPr>
          <p:cNvPr id="7" name="Content Placeholder 2"/>
          <p:cNvSpPr>
            <a:spLocks noGrp="1"/>
          </p:cNvSpPr>
          <p:nvPr>
            <p:ph idx="1"/>
          </p:nvPr>
        </p:nvSpPr>
        <p:spPr>
          <a:xfrm>
            <a:off x="907034" y="2486323"/>
            <a:ext cx="9294336" cy="7993972"/>
          </a:xfrm>
        </p:spPr>
        <p:txBody>
          <a:bodyPr>
            <a:normAutofit/>
          </a:bodyPr>
          <a:lstStyle/>
          <a:p>
            <a:pPr marL="0" indent="0">
              <a:buNone/>
            </a:pPr>
            <a:r>
              <a:rPr lang="en-US" b="1" dirty="0"/>
              <a:t>Turn and Talk</a:t>
            </a:r>
          </a:p>
          <a:p>
            <a:pPr marL="0" indent="0">
              <a:buNone/>
            </a:pPr>
            <a:r>
              <a:rPr lang="en-US" dirty="0"/>
              <a:t>With the person next to you, make a list of political parties that you know</a:t>
            </a:r>
          </a:p>
        </p:txBody>
      </p:sp>
      <p:pic>
        <p:nvPicPr>
          <p:cNvPr id="9" name="Picture 8"/>
          <p:cNvPicPr>
            <a:picLocks noChangeAspect="1"/>
          </p:cNvPicPr>
          <p:nvPr/>
        </p:nvPicPr>
        <p:blipFill>
          <a:blip r:embed="rId4"/>
          <a:stretch>
            <a:fillRect/>
          </a:stretch>
        </p:blipFill>
        <p:spPr>
          <a:xfrm>
            <a:off x="12500322" y="4358531"/>
            <a:ext cx="6023383" cy="3384376"/>
          </a:xfrm>
          <a:prstGeom prst="rect">
            <a:avLst/>
          </a:prstGeom>
        </p:spPr>
      </p:pic>
    </p:spTree>
    <p:extLst>
      <p:ext uri="{BB962C8B-B14F-4D97-AF65-F5344CB8AC3E}">
        <p14:creationId xmlns:p14="http://schemas.microsoft.com/office/powerpoint/2010/main" val="117013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Political parties in the UK?</a:t>
            </a:r>
          </a:p>
        </p:txBody>
      </p:sp>
      <p:sp>
        <p:nvSpPr>
          <p:cNvPr id="7" name="Content Placeholder 2"/>
          <p:cNvSpPr>
            <a:spLocks noGrp="1"/>
          </p:cNvSpPr>
          <p:nvPr>
            <p:ph idx="1"/>
          </p:nvPr>
        </p:nvSpPr>
        <p:spPr>
          <a:xfrm>
            <a:off x="907034" y="2486323"/>
            <a:ext cx="9294336" cy="7993972"/>
          </a:xfrm>
        </p:spPr>
        <p:txBody>
          <a:bodyPr>
            <a:normAutofit/>
          </a:bodyPr>
          <a:lstStyle/>
          <a:p>
            <a:pPr marL="0" indent="0">
              <a:buNone/>
            </a:pPr>
            <a:r>
              <a:rPr lang="en-US" dirty="0"/>
              <a:t>In the UK are currently around 350 registered political parties.</a:t>
            </a:r>
          </a:p>
          <a:p>
            <a:pPr marL="0" indent="0">
              <a:buNone/>
            </a:pPr>
            <a:endParaRPr lang="en-US" dirty="0"/>
          </a:p>
          <a:p>
            <a:pPr marL="0" indent="0">
              <a:buNone/>
            </a:pPr>
            <a:r>
              <a:rPr lang="en-US" dirty="0"/>
              <a:t>However the 2 main political parties you may have heard are:</a:t>
            </a:r>
          </a:p>
        </p:txBody>
      </p:sp>
      <p:pic>
        <p:nvPicPr>
          <p:cNvPr id="2" name="Picture 1"/>
          <p:cNvPicPr>
            <a:picLocks noChangeAspect="1"/>
          </p:cNvPicPr>
          <p:nvPr/>
        </p:nvPicPr>
        <p:blipFill>
          <a:blip r:embed="rId4"/>
          <a:stretch>
            <a:fillRect/>
          </a:stretch>
        </p:blipFill>
        <p:spPr>
          <a:xfrm>
            <a:off x="10159741" y="3566443"/>
            <a:ext cx="4493677" cy="2516459"/>
          </a:xfrm>
          <a:prstGeom prst="rect">
            <a:avLst/>
          </a:prstGeom>
        </p:spPr>
      </p:pic>
      <p:sp>
        <p:nvSpPr>
          <p:cNvPr id="12" name="Content Placeholder 2"/>
          <p:cNvSpPr txBox="1">
            <a:spLocks/>
          </p:cNvSpPr>
          <p:nvPr/>
        </p:nvSpPr>
        <p:spPr>
          <a:xfrm>
            <a:off x="15016464" y="2939257"/>
            <a:ext cx="5088559" cy="4516187"/>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The Conservative Party – They are currently the political party in charge of the UK Government</a:t>
            </a:r>
          </a:p>
        </p:txBody>
      </p:sp>
      <p:pic>
        <p:nvPicPr>
          <p:cNvPr id="3" name="Picture 2"/>
          <p:cNvPicPr>
            <a:picLocks noChangeAspect="1"/>
          </p:cNvPicPr>
          <p:nvPr/>
        </p:nvPicPr>
        <p:blipFill>
          <a:blip r:embed="rId5"/>
          <a:stretch>
            <a:fillRect/>
          </a:stretch>
        </p:blipFill>
        <p:spPr>
          <a:xfrm>
            <a:off x="10159741" y="7455443"/>
            <a:ext cx="4499484" cy="2519711"/>
          </a:xfrm>
          <a:prstGeom prst="rect">
            <a:avLst/>
          </a:prstGeom>
        </p:spPr>
      </p:pic>
      <p:sp>
        <p:nvSpPr>
          <p:cNvPr id="13" name="Content Placeholder 2"/>
          <p:cNvSpPr txBox="1">
            <a:spLocks/>
          </p:cNvSpPr>
          <p:nvPr/>
        </p:nvSpPr>
        <p:spPr>
          <a:xfrm>
            <a:off x="15015541" y="7238851"/>
            <a:ext cx="5088559" cy="3931009"/>
          </a:xfrm>
          <a:prstGeom prst="rect">
            <a:avLst/>
          </a:prstGeom>
        </p:spPr>
        <p:txBody>
          <a:bodyPr vert="horz" lIns="91440" tIns="45720" rIns="91440" bIns="45720" rtlCol="0">
            <a:normAutofit fontScale="92500" lnSpcReduction="1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The </a:t>
            </a:r>
            <a:r>
              <a:rPr lang="en-US" dirty="0" err="1"/>
              <a:t>Labour</a:t>
            </a:r>
            <a:r>
              <a:rPr lang="en-US" dirty="0"/>
              <a:t> Party. As the second biggest political party in the last general election they are called the “opposition” in the UK Government</a:t>
            </a:r>
          </a:p>
        </p:txBody>
      </p:sp>
    </p:spTree>
    <p:extLst>
      <p:ext uri="{BB962C8B-B14F-4D97-AF65-F5344CB8AC3E}">
        <p14:creationId xmlns:p14="http://schemas.microsoft.com/office/powerpoint/2010/main" val="158830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Other political parties in the UK</a:t>
            </a:r>
          </a:p>
        </p:txBody>
      </p:sp>
      <p:sp>
        <p:nvSpPr>
          <p:cNvPr id="7" name="Content Placeholder 2"/>
          <p:cNvSpPr>
            <a:spLocks noGrp="1"/>
          </p:cNvSpPr>
          <p:nvPr>
            <p:ph idx="1"/>
          </p:nvPr>
        </p:nvSpPr>
        <p:spPr>
          <a:xfrm>
            <a:off x="907033" y="2486323"/>
            <a:ext cx="18477207" cy="7993972"/>
          </a:xfrm>
        </p:spPr>
        <p:txBody>
          <a:bodyPr>
            <a:normAutofit/>
          </a:bodyPr>
          <a:lstStyle/>
          <a:p>
            <a:pPr marL="0" indent="0">
              <a:buNone/>
            </a:pPr>
            <a:r>
              <a:rPr lang="en-US" dirty="0"/>
              <a:t>Other political parties in the UK include:</a:t>
            </a:r>
          </a:p>
        </p:txBody>
      </p:sp>
      <p:pic>
        <p:nvPicPr>
          <p:cNvPr id="5" name="Picture 4"/>
          <p:cNvPicPr>
            <a:picLocks noChangeAspect="1"/>
          </p:cNvPicPr>
          <p:nvPr/>
        </p:nvPicPr>
        <p:blipFill>
          <a:blip r:embed="rId4"/>
          <a:stretch>
            <a:fillRect/>
          </a:stretch>
        </p:blipFill>
        <p:spPr>
          <a:xfrm>
            <a:off x="1411090" y="3998491"/>
            <a:ext cx="3162300" cy="1447800"/>
          </a:xfrm>
          <a:prstGeom prst="rect">
            <a:avLst/>
          </a:prstGeom>
        </p:spPr>
      </p:pic>
      <p:pic>
        <p:nvPicPr>
          <p:cNvPr id="6" name="Picture 5"/>
          <p:cNvPicPr>
            <a:picLocks noChangeAspect="1"/>
          </p:cNvPicPr>
          <p:nvPr/>
        </p:nvPicPr>
        <p:blipFill>
          <a:blip r:embed="rId5"/>
          <a:stretch>
            <a:fillRect/>
          </a:stretch>
        </p:blipFill>
        <p:spPr>
          <a:xfrm>
            <a:off x="8078711" y="4033788"/>
            <a:ext cx="2549403" cy="2737377"/>
          </a:xfrm>
          <a:prstGeom prst="rect">
            <a:avLst/>
          </a:prstGeom>
        </p:spPr>
      </p:pic>
      <p:pic>
        <p:nvPicPr>
          <p:cNvPr id="9" name="Picture 8"/>
          <p:cNvPicPr>
            <a:picLocks noChangeAspect="1"/>
          </p:cNvPicPr>
          <p:nvPr/>
        </p:nvPicPr>
        <p:blipFill>
          <a:blip r:embed="rId6"/>
          <a:stretch>
            <a:fillRect/>
          </a:stretch>
        </p:blipFill>
        <p:spPr>
          <a:xfrm>
            <a:off x="13868474" y="4033788"/>
            <a:ext cx="3744416" cy="2830082"/>
          </a:xfrm>
          <a:prstGeom prst="rect">
            <a:avLst/>
          </a:prstGeom>
        </p:spPr>
      </p:pic>
      <p:pic>
        <p:nvPicPr>
          <p:cNvPr id="11" name="Picture 10"/>
          <p:cNvPicPr>
            <a:picLocks noChangeAspect="1"/>
          </p:cNvPicPr>
          <p:nvPr/>
        </p:nvPicPr>
        <p:blipFill>
          <a:blip r:embed="rId7"/>
          <a:stretch>
            <a:fillRect/>
          </a:stretch>
        </p:blipFill>
        <p:spPr>
          <a:xfrm>
            <a:off x="1627114" y="7454875"/>
            <a:ext cx="3728986" cy="2088232"/>
          </a:xfrm>
          <a:prstGeom prst="rect">
            <a:avLst/>
          </a:prstGeom>
        </p:spPr>
      </p:pic>
      <p:pic>
        <p:nvPicPr>
          <p:cNvPr id="14" name="Picture 13"/>
          <p:cNvPicPr>
            <a:picLocks noChangeAspect="1"/>
          </p:cNvPicPr>
          <p:nvPr/>
        </p:nvPicPr>
        <p:blipFill>
          <a:blip r:embed="rId8"/>
          <a:stretch>
            <a:fillRect/>
          </a:stretch>
        </p:blipFill>
        <p:spPr>
          <a:xfrm>
            <a:off x="7824649" y="7751278"/>
            <a:ext cx="3057525" cy="1495425"/>
          </a:xfrm>
          <a:prstGeom prst="rect">
            <a:avLst/>
          </a:prstGeom>
        </p:spPr>
      </p:pic>
      <p:sp>
        <p:nvSpPr>
          <p:cNvPr id="16" name="Content Placeholder 2"/>
          <p:cNvSpPr txBox="1">
            <a:spLocks/>
          </p:cNvSpPr>
          <p:nvPr/>
        </p:nvSpPr>
        <p:spPr>
          <a:xfrm>
            <a:off x="8078711" y="9356514"/>
            <a:ext cx="4239316" cy="1215752"/>
          </a:xfrm>
          <a:prstGeom prst="rect">
            <a:avLst/>
          </a:prstGeom>
        </p:spPr>
        <p:txBody>
          <a:bodyPr vert="horz" lIns="91440" tIns="45720" rIns="91440" bIns="45720" rtlCol="0">
            <a:normAutofit fontScale="92500" lnSpcReduction="1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Democratic Unionist Party</a:t>
            </a:r>
          </a:p>
        </p:txBody>
      </p:sp>
      <p:pic>
        <p:nvPicPr>
          <p:cNvPr id="15" name="Picture 14"/>
          <p:cNvPicPr>
            <a:picLocks noChangeAspect="1"/>
          </p:cNvPicPr>
          <p:nvPr/>
        </p:nvPicPr>
        <p:blipFill>
          <a:blip r:embed="rId9"/>
          <a:stretch>
            <a:fillRect/>
          </a:stretch>
        </p:blipFill>
        <p:spPr>
          <a:xfrm>
            <a:off x="13828788" y="8189433"/>
            <a:ext cx="4978217" cy="1824899"/>
          </a:xfrm>
          <a:prstGeom prst="rect">
            <a:avLst/>
          </a:prstGeom>
        </p:spPr>
      </p:pic>
    </p:spTree>
    <p:extLst>
      <p:ext uri="{BB962C8B-B14F-4D97-AF65-F5344CB8AC3E}">
        <p14:creationId xmlns:p14="http://schemas.microsoft.com/office/powerpoint/2010/main" val="1142048495"/>
      </p:ext>
    </p:extLst>
  </p:cSld>
  <p:clrMapOvr>
    <a:masterClrMapping/>
  </p:clrMapOvr>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f23988f-c488-42c3-82cd-5944801df941">
      <Terms xmlns="http://schemas.microsoft.com/office/infopath/2007/PartnerControls"/>
    </lcf76f155ced4ddcb4097134ff3c332f>
    <TaxCatchAll xmlns="aa278816-03e4-4886-8c06-bbee340b154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FE6D389AE74CA48BAB789FD3B0EF217" ma:contentTypeVersion="16" ma:contentTypeDescription="Create a new document." ma:contentTypeScope="" ma:versionID="2b9209dc770627d82a86cd9544522ad1">
  <xsd:schema xmlns:xsd="http://www.w3.org/2001/XMLSchema" xmlns:xs="http://www.w3.org/2001/XMLSchema" xmlns:p="http://schemas.microsoft.com/office/2006/metadata/properties" xmlns:ns2="cf23988f-c488-42c3-82cd-5944801df941" xmlns:ns3="aa278816-03e4-4886-8c06-bbee340b154a" targetNamespace="http://schemas.microsoft.com/office/2006/metadata/properties" ma:root="true" ma:fieldsID="e07caf79529a4949acae1318ea4608a1" ns2:_="" ns3:_="">
    <xsd:import namespace="cf23988f-c488-42c3-82cd-5944801df941"/>
    <xsd:import namespace="aa278816-03e4-4886-8c06-bbee340b15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3988f-c488-42c3-82cd-5944801df9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51b7ed6-eb14-44a7-b4eb-66219415bb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278816-03e4-4886-8c06-bbee340b15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768f7c-9ead-4887-a14a-401757815230}" ma:internalName="TaxCatchAll" ma:showField="CatchAllData" ma:web="aa278816-03e4-4886-8c06-bbee340b15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2F18CE-0664-4747-9A36-DB6272ADADB8}">
  <ds:schemaRefs>
    <ds:schemaRef ds:uri="aa278816-03e4-4886-8c06-bbee340b154a"/>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schemas.microsoft.com/office/2006/metadata/properties"/>
    <ds:schemaRef ds:uri="http://purl.org/dc/elements/1.1/"/>
    <ds:schemaRef ds:uri="cf23988f-c488-42c3-82cd-5944801df941"/>
    <ds:schemaRef ds:uri="http://www.w3.org/XML/1998/namespace"/>
    <ds:schemaRef ds:uri="http://purl.org/dc/terms/"/>
  </ds:schemaRefs>
</ds:datastoreItem>
</file>

<file path=customXml/itemProps2.xml><?xml version="1.0" encoding="utf-8"?>
<ds:datastoreItem xmlns:ds="http://schemas.openxmlformats.org/officeDocument/2006/customXml" ds:itemID="{C2D7F81D-E11B-4FAC-BEDD-7BD5D47E0398}">
  <ds:schemaRefs>
    <ds:schemaRef ds:uri="http://schemas.microsoft.com/sharepoint/v3/contenttype/forms"/>
  </ds:schemaRefs>
</ds:datastoreItem>
</file>

<file path=customXml/itemProps3.xml><?xml version="1.0" encoding="utf-8"?>
<ds:datastoreItem xmlns:ds="http://schemas.openxmlformats.org/officeDocument/2006/customXml" ds:itemID="{955426F0-862F-4E9B-A3B4-15963F4F7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3988f-c488-42c3-82cd-5944801df941"/>
    <ds:schemaRef ds:uri="aa278816-03e4-4886-8c06-bbee340b15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 Pupils, Parents and Visitors</Template>
  <TotalTime>0</TotalTime>
  <Words>1303</Words>
  <Application>Microsoft Office PowerPoint</Application>
  <PresentationFormat>Custom</PresentationFormat>
  <Paragraphs>184</Paragraphs>
  <Slides>26</Slides>
  <Notes>2</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26</vt:i4>
      </vt:variant>
    </vt:vector>
  </HeadingPairs>
  <TitlesOfParts>
    <vt:vector size="39" baseType="lpstr">
      <vt:lpstr>Arial</vt:lpstr>
      <vt:lpstr>Calibri</vt:lpstr>
      <vt:lpstr>Calibri Light</vt:lpstr>
      <vt:lpstr>Comic Sans MS</vt:lpstr>
      <vt:lpstr>Franklin Gothic Book</vt:lpstr>
      <vt:lpstr>Lato</vt:lpstr>
      <vt:lpstr>Office Theme</vt:lpstr>
      <vt:lpstr>1_Office Theme</vt:lpstr>
      <vt:lpstr>2_Office Theme</vt:lpstr>
      <vt:lpstr>3_Office Theme</vt:lpstr>
      <vt:lpstr>4_Office Theme</vt:lpstr>
      <vt:lpstr>5_Office Theme</vt:lpstr>
      <vt:lpstr>6_Office Theme</vt:lpstr>
      <vt:lpstr>PowerPoint Presentation</vt:lpstr>
      <vt:lpstr>PowerPoint Presentation</vt:lpstr>
      <vt:lpstr>PowerPoint Presentation</vt:lpstr>
      <vt:lpstr>PowerPoint Presentation</vt:lpstr>
      <vt:lpstr>Context to the lesson</vt:lpstr>
      <vt:lpstr>What is a Political Party?</vt:lpstr>
      <vt:lpstr>Political parties in the UK?</vt:lpstr>
      <vt:lpstr>Political parties in the UK?</vt:lpstr>
      <vt:lpstr>Other political parties in the UK</vt:lpstr>
      <vt:lpstr>Other political parties in the UK</vt:lpstr>
      <vt:lpstr>Other political parties in the UK</vt:lpstr>
      <vt:lpstr>Other political parties in the UK</vt:lpstr>
      <vt:lpstr>Other political parties in the UK</vt:lpstr>
      <vt:lpstr>Other political parties in the UK</vt:lpstr>
      <vt:lpstr>How do Political Parties work?</vt:lpstr>
      <vt:lpstr>How do Political Parties work?</vt:lpstr>
      <vt:lpstr>Manifesto</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Political Party task</vt:lpstr>
      <vt:lpstr>Reflection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67</cp:revision>
  <dcterms:created xsi:type="dcterms:W3CDTF">2024-04-14T12:24:22Z</dcterms:created>
  <dcterms:modified xsi:type="dcterms:W3CDTF">2024-06-05T09:52:32Z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0x010100FFE6D389AE74CA48BAB789FD3B0EF217</vt:lpwstr>
  </property>
  <property fmtid="{D5CDD505-2E9C-101B-9397-08002B2CF9AE}" pid="3" name="_MarkAsFinal">
    <vt:bool>true</vt:bool>
  </property>
</Properties>
</file>