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2"/>
  </p:notesMasterIdLst>
  <p:sldIdLst>
    <p:sldId id="321" r:id="rId5"/>
    <p:sldId id="322" r:id="rId6"/>
    <p:sldId id="304" r:id="rId7"/>
    <p:sldId id="288" r:id="rId8"/>
    <p:sldId id="257" r:id="rId9"/>
    <p:sldId id="258" r:id="rId10"/>
    <p:sldId id="282" r:id="rId11"/>
    <p:sldId id="259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1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BYoUETzDLODJeHM832Eqrw==" hashData="iZ0TReYyJlRiKbTSbFyUCfLp2YcY+rVYe9t7fJwRzMZb5nnuHf9PLTEmmwBsZdNxewSi7TjEvJHmnh7qLF0gD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Please give time for the students to produce answers for themselves before showing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D6A70-63EA-426D-B8D5-D5B61176F0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150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197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44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78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92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00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50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61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7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56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12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82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03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ought for the day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5966" y="219073"/>
            <a:ext cx="4480560" cy="565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Thought for the Day</a:t>
            </a:r>
          </a:p>
        </p:txBody>
      </p:sp>
    </p:spTree>
    <p:extLst>
      <p:ext uri="{BB962C8B-B14F-4D97-AF65-F5344CB8AC3E}">
        <p14:creationId xmlns:p14="http://schemas.microsoft.com/office/powerpoint/2010/main" val="39883761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Not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66D18-996A-0B47-AEC7-4F6DBEFDFC51}"/>
              </a:ext>
            </a:extLst>
          </p:cNvPr>
          <p:cNvSpPr txBox="1"/>
          <p:nvPr userDrawn="1"/>
        </p:nvSpPr>
        <p:spPr>
          <a:xfrm>
            <a:off x="254000" y="170287"/>
            <a:ext cx="2133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Notices</a:t>
            </a:r>
          </a:p>
        </p:txBody>
      </p:sp>
    </p:spTree>
    <p:extLst>
      <p:ext uri="{BB962C8B-B14F-4D97-AF65-F5344CB8AC3E}">
        <p14:creationId xmlns:p14="http://schemas.microsoft.com/office/powerpoint/2010/main" val="41913819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duction Slide">
    <p:bg>
      <p:bgPr>
        <a:gradFill>
          <a:gsLst>
            <a:gs pos="0">
              <a:srgbClr val="142A33"/>
            </a:gs>
            <a:gs pos="100000">
              <a:srgbClr val="A1A1A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F2D0FF-C91E-0662-D95B-3739CDBA7F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6" b="8336"/>
          <a:stretch/>
        </p:blipFill>
        <p:spPr>
          <a:xfrm>
            <a:off x="-4568" y="107209"/>
            <a:ext cx="12192000" cy="67830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757D89-E675-74AB-2442-713E256C99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B46DF7-E730-3808-DFE6-E8A7219A2D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F665-49CD-59A9-11DE-BB09A5CA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 descr="Background pattern">
            <a:extLst>
              <a:ext uri="{FF2B5EF4-FFF2-40B4-BE49-F238E27FC236}">
                <a16:creationId xmlns:a16="http://schemas.microsoft.com/office/drawing/2014/main" id="{C3958AE2-3799-2F27-3269-EF0C5C46C0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57" y="1412426"/>
            <a:ext cx="5445575" cy="544557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507A6-6F0B-A5D0-C545-B8EFB514F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9F593-5F6F-8FC6-1767-422676EB4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54C6E0-A10F-DABD-9464-B83AD04470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431FA24-8845-15E2-44E2-D772E2718F4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396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5559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This Week’s Tutor Times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289997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ays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4369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Today’s Tutor 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611125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1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A9A9D-3D5F-6DCB-A52B-94B75E981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8667"/>
            <a:ext cx="4673599" cy="1570144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C642E-FEA0-80DD-9825-BFD38B70F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429000"/>
            <a:ext cx="4673599" cy="266065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996C5-AABC-404E-42AB-27336008F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73A23-4A9E-D57E-86F2-050896E9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1B47D6-C0F9-432A-0CF2-D50936D65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5" r="18115"/>
          <a:stretch/>
        </p:blipFill>
        <p:spPr>
          <a:xfrm>
            <a:off x="5734050" y="96656"/>
            <a:ext cx="6457950" cy="676134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7374E-1070-24D8-20B7-83AC738B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82237DE-5398-36FA-98F7-57CCB592B9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184" y="290288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842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386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40204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1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1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8" y="722977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243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250340C-2EF6-5D1E-7E68-772BB8A3FE8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2900" y="887591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F126F01-5742-70B5-17B2-8ABE4CDA2B4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19466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EF9BD21-DC60-80CB-1732-0D764CDE350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96031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7329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2969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8162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2939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0345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2887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29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1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1627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2022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4624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9989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4002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15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15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5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7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18" r:id="rId12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0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D7B8CB-808B-8208-67A5-0A2C69723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24B4E-1E40-BB29-4E36-F06414282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9DE93-3FBD-D0EF-D560-88CA07546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9594B-B85A-CCC3-8C8E-B67B3A430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FA1D8-95F1-3645-1F21-04416ADFD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C11468-B171-6D12-A62A-F44F4407B739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120752E-E0EC-FE82-78F5-78E1B5B566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1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" Type="http://schemas.openxmlformats.org/officeDocument/2006/relationships/video" Target="https://www.youtube.com/embed/MXMeYz9f8Ts?si=3IXrAWZyRgq5wzsx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86EFE-4154-FD82-C862-6582C0A4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24610" y="240345"/>
            <a:ext cx="7770219" cy="238693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Remember to complete all homework tasks on SAM Learning </a:t>
            </a:r>
            <a:endParaRPr lang="en-GB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16964" y="2332730"/>
            <a:ext cx="6856076" cy="1655298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We still use Classcharts for announcements, surveys and revision material </a:t>
            </a:r>
          </a:p>
          <a:p>
            <a:endParaRPr lang="en-GB" sz="1800" dirty="0"/>
          </a:p>
          <a:p>
            <a:r>
              <a:rPr lang="en-GB" sz="1800" dirty="0"/>
              <a:t>Homework Club every morning in West Canteen from 8am </a:t>
            </a:r>
          </a:p>
          <a:p>
            <a:endParaRPr lang="en-GB" sz="1800" dirty="0"/>
          </a:p>
          <a:p>
            <a:r>
              <a:rPr lang="en-GB" sz="1800" dirty="0"/>
              <a:t>Library is open before school and at break times</a:t>
            </a:r>
          </a:p>
          <a:p>
            <a:endParaRPr lang="en-GB" sz="1800" dirty="0"/>
          </a:p>
          <a:p>
            <a:r>
              <a:rPr lang="en-GB" sz="1800" dirty="0"/>
              <a:t>Students on the following slides have not completed ALL tasks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82" t="1680" r="4835"/>
          <a:stretch/>
        </p:blipFill>
        <p:spPr>
          <a:xfrm>
            <a:off x="8294829" y="542235"/>
            <a:ext cx="2212781" cy="13545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769" t="41600" r="41731" b="55600"/>
          <a:stretch/>
        </p:blipFill>
        <p:spPr>
          <a:xfrm>
            <a:off x="1642432" y="5344453"/>
            <a:ext cx="10268085" cy="513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82623" y="2572178"/>
            <a:ext cx="2924987" cy="876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98" b="1" dirty="0"/>
              <a:t>Make sure you are completing the SET TASKS! These are the tasks your teachers have set.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073042" y="3729162"/>
            <a:ext cx="1467122" cy="14843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28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The cost of living crisis is when the cost of everyday essentials such as energy and food is rising.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is due to inflation.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At it’s peak inflation was 11.1% This means that everyday essentials were 11.1% higher than that month last year.</a:t>
            </a: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Cost of Living crisis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100" y="1261997"/>
            <a:ext cx="3138437" cy="1757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5867" y="2822933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8100" y="4477442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3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This month inflation is 1.7%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However this does not mean that prices are falling. It just means that are rising at a slower rate.</a:t>
            </a: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Cost of Living crisis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100" y="1261997"/>
            <a:ext cx="3138437" cy="1757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5867" y="2822933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8100" y="4477442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For the average household it has meant: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1. Average food bill has rose 25% between 2022 – 2024. For context of how much of a rise this is, food prices rose 9% between 2012 and 2022.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Cost of Living crisis - impact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100" y="1261997"/>
            <a:ext cx="3138437" cy="1757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5867" y="2822933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8100" y="4477442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2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For the average household it has meant: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2. Energy prices are 29% higher than in 2022. As of 1</a:t>
            </a:r>
            <a:r>
              <a:rPr lang="en-US" sz="3638" baseline="30000" dirty="0" smtClean="0"/>
              <a:t>st</a:t>
            </a:r>
            <a:r>
              <a:rPr lang="en-US" sz="3638" dirty="0" smtClean="0"/>
              <a:t> October 2024, energy prices rose 10% with another increase likely in January 2025.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Cost of Living crisis - impact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100" y="1261997"/>
            <a:ext cx="3138437" cy="1757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5867" y="2822933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8100" y="4477442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50259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For the average household it has meant: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3. Other household bills have increased too. This includes rent/mortgage repayments, insurance, council tax, broadband and mobile phone contracts.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Some of these bills have risen by the inflation level plus 3.9%. Depending on when the contract was due for renewal this would have been a 15% increase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Cost of Living crisis - impact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100" y="1261997"/>
            <a:ext cx="3138437" cy="1757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5867" y="2822933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8100" y="4477442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0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50259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It is estimated that many families are on average £215 worse off per month.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has led to 2.5 million people in the UK being classed as facing “hardship”.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means they may not have enough food, able to keep their home warm enough or are behind on bill payments.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Cost of Living crisis - impact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100" y="1261997"/>
            <a:ext cx="3138437" cy="1757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5867" y="2822933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8100" y="4477442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8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With the person next to you discuss the following: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“what can people do to help their families during the cost of living crisis?”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Remember to use your </a:t>
            </a:r>
            <a:r>
              <a:rPr lang="en-US" sz="3638" dirty="0" err="1" smtClean="0"/>
              <a:t>oracy</a:t>
            </a:r>
            <a:r>
              <a:rPr lang="en-US" sz="3638" dirty="0" smtClean="0"/>
              <a:t> </a:t>
            </a:r>
            <a:r>
              <a:rPr lang="en-US" sz="3638" dirty="0" err="1" smtClean="0"/>
              <a:t>helpsheet</a:t>
            </a:r>
            <a:r>
              <a:rPr lang="en-US" sz="3638" dirty="0" smtClean="0"/>
              <a:t> to structure your discussion.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Be ready to share your discussions with the class.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Discussion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2532" y="1086986"/>
            <a:ext cx="4090381" cy="577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6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/>
          </a:bodyPr>
          <a:lstStyle/>
          <a:p>
            <a:r>
              <a:rPr lang="en-GB" sz="4851" dirty="0" smtClean="0"/>
              <a:t>Support</a:t>
            </a:r>
            <a:endParaRPr lang="en-GB" sz="4851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79264" y="1514351"/>
            <a:ext cx="11275785" cy="988752"/>
          </a:xfrm>
          <a:prstGeom prst="rect">
            <a:avLst/>
          </a:prstGeom>
        </p:spPr>
        <p:txBody>
          <a:bodyPr vert="horz" lIns="55449" tIns="27725" rIns="55449" bIns="27725" rtlCol="0">
            <a:normAutofit fontScale="77500" lnSpcReduction="20000"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58">
              <a:spcBef>
                <a:spcPts val="1000"/>
              </a:spcBef>
              <a:buNone/>
            </a:pPr>
            <a:r>
              <a:rPr lang="en-US" sz="4366" dirty="0"/>
              <a:t>If </a:t>
            </a:r>
            <a:r>
              <a:rPr lang="en-US" sz="4366" dirty="0" smtClean="0"/>
              <a:t>you are concerned about the cost of living crisis impacting you, a friend or a family member support is available</a:t>
            </a:r>
            <a:endParaRPr lang="en-US" sz="4366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64" y="2799109"/>
            <a:ext cx="4804620" cy="32220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769" y="2601762"/>
            <a:ext cx="2161767" cy="143855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9395" y="4551315"/>
            <a:ext cx="2011239" cy="201123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069311" y="2562422"/>
            <a:ext cx="2043935" cy="188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Childline.org.uk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 – 08001111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 or chat online for support</a:t>
            </a:r>
            <a:endParaRPr lang="en-GB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05687" y="4644666"/>
            <a:ext cx="3949362" cy="218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Themix.org.uk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email or have one-to-chat online.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also a crisis messenger which is available 24/7</a:t>
            </a:r>
            <a:endParaRPr lang="en-GB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49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5250" y="485643"/>
            <a:ext cx="3318128" cy="6112342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Following students have not competed their </a:t>
            </a:r>
            <a:r>
              <a:rPr lang="en-GB" dirty="0" smtClean="0"/>
              <a:t>Maths Homework that is due </a:t>
            </a:r>
            <a:r>
              <a:rPr lang="en-GB" dirty="0"/>
              <a:t>on Monday </a:t>
            </a:r>
            <a:r>
              <a:rPr lang="en-GB" dirty="0" smtClean="0"/>
              <a:t>21st </a:t>
            </a:r>
            <a:r>
              <a:rPr lang="en-GB" dirty="0"/>
              <a:t>October. This needs to be completed as soon as possible and all other set tasks.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Students will be put into a detention if they continue to not complete homework and phone calls will be made to parents.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100496"/>
              </p:ext>
            </p:extLst>
          </p:nvPr>
        </p:nvGraphicFramePr>
        <p:xfrm>
          <a:off x="3959712" y="0"/>
          <a:ext cx="1992679" cy="6801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2679">
                  <a:extLst>
                    <a:ext uri="{9D8B030D-6E8A-4147-A177-3AD203B41FA5}">
                      <a16:colId xmlns:a16="http://schemas.microsoft.com/office/drawing/2014/main" val="3286450813"/>
                    </a:ext>
                  </a:extLst>
                </a:gridCol>
              </a:tblGrid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Islam, Maryum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1641661155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Mohamud, Mohamed-Amin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3761053850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Ali, Mohammed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2875216833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Alishaan, Mohammed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2543555753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Eesa, Mohammed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1524957261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Haroon, Mohammed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2598987021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Hussain, Mohammed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1722884880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Ismail, Mohammed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1190675640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Muhsin, Mohammed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2465434108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Rasul, Aqib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1002381513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Ayaan, Muhammad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170975105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Danyaal, Muhammad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2802245343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Hasnain, Muhammad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3814728868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Khan, Muhammed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2477150917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Hassan, Munira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1948616900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Jatoi, Muntaha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3775062984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Osman, Musa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4119137930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Jatoi, Musfirah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2676385109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Hussain, Nafees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681081709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Abdi, Nuur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2800306272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Ahmed, Owais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4090325157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Tchappi, Prince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4049344536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Hussain, Rakeeb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2960312205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Khan, Rayhan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196634358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Abdalla, Retal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362249370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Mandache, Samuel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4136494996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Ali, Talal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857209712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Haroon, Umar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1998534242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Abdulahi, Yahya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3575604694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Abobakor, Yosef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3196230890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Osman, Yunis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2404052084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Fida, Yusaf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1747777331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Ali, Yusuf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285622427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Muhammad, Yusuf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571798978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Ahmed, Zaynah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1168235739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Cass, Logan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b"/>
                </a:tc>
                <a:extLst>
                  <a:ext uri="{0D108BD9-81ED-4DB2-BD59-A6C34878D82A}">
                    <a16:rowId xmlns:a16="http://schemas.microsoft.com/office/drawing/2014/main" val="19731138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724684"/>
              </p:ext>
            </p:extLst>
          </p:nvPr>
        </p:nvGraphicFramePr>
        <p:xfrm>
          <a:off x="7460518" y="61546"/>
          <a:ext cx="2545128" cy="6420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5128">
                  <a:extLst>
                    <a:ext uri="{9D8B030D-6E8A-4147-A177-3AD203B41FA5}">
                      <a16:colId xmlns:a16="http://schemas.microsoft.com/office/drawing/2014/main" val="3228121893"/>
                    </a:ext>
                  </a:extLst>
                </a:gridCol>
              </a:tblGrid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Tahir, Aadam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 anchor="b"/>
                </a:tc>
                <a:extLst>
                  <a:ext uri="{0D108BD9-81ED-4DB2-BD59-A6C34878D82A}">
                    <a16:rowId xmlns:a16="http://schemas.microsoft.com/office/drawing/2014/main" val="3566591924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Ali, Aadil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 anchor="b"/>
                </a:tc>
                <a:extLst>
                  <a:ext uri="{0D108BD9-81ED-4DB2-BD59-A6C34878D82A}">
                    <a16:rowId xmlns:a16="http://schemas.microsoft.com/office/drawing/2014/main" val="3064302297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Ali, Aaliya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 anchor="b"/>
                </a:tc>
                <a:extLst>
                  <a:ext uri="{0D108BD9-81ED-4DB2-BD59-A6C34878D82A}">
                    <a16:rowId xmlns:a16="http://schemas.microsoft.com/office/drawing/2014/main" val="2050891163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Tshombo, Aaliya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 anchor="b"/>
                </a:tc>
                <a:extLst>
                  <a:ext uri="{0D108BD9-81ED-4DB2-BD59-A6C34878D82A}">
                    <a16:rowId xmlns:a16="http://schemas.microsoft.com/office/drawing/2014/main" val="1337671576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Salih, Ahwan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 anchor="b"/>
                </a:tc>
                <a:extLst>
                  <a:ext uri="{0D108BD9-81ED-4DB2-BD59-A6C34878D82A}">
                    <a16:rowId xmlns:a16="http://schemas.microsoft.com/office/drawing/2014/main" val="3878928783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Kousar, Ameena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 anchor="b"/>
                </a:tc>
                <a:extLst>
                  <a:ext uri="{0D108BD9-81ED-4DB2-BD59-A6C34878D82A}">
                    <a16:rowId xmlns:a16="http://schemas.microsoft.com/office/drawing/2014/main" val="4120675787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Odusanya, Aminah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 anchor="b"/>
                </a:tc>
                <a:extLst>
                  <a:ext uri="{0D108BD9-81ED-4DB2-BD59-A6C34878D82A}">
                    <a16:rowId xmlns:a16="http://schemas.microsoft.com/office/drawing/2014/main" val="4200745666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Ismajlaj, Anduen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 anchor="b"/>
                </a:tc>
                <a:extLst>
                  <a:ext uri="{0D108BD9-81ED-4DB2-BD59-A6C34878D82A}">
                    <a16:rowId xmlns:a16="http://schemas.microsoft.com/office/drawing/2014/main" val="2502943295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Begum, Arisha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 anchor="b"/>
                </a:tc>
                <a:extLst>
                  <a:ext uri="{0D108BD9-81ED-4DB2-BD59-A6C34878D82A}">
                    <a16:rowId xmlns:a16="http://schemas.microsoft.com/office/drawing/2014/main" val="3175173067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Ahmed, Arrian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 anchor="b"/>
                </a:tc>
                <a:extLst>
                  <a:ext uri="{0D108BD9-81ED-4DB2-BD59-A6C34878D82A}">
                    <a16:rowId xmlns:a16="http://schemas.microsoft.com/office/drawing/2014/main" val="4207030311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Sadique, Asha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 anchor="b"/>
                </a:tc>
                <a:extLst>
                  <a:ext uri="{0D108BD9-81ED-4DB2-BD59-A6C34878D82A}">
                    <a16:rowId xmlns:a16="http://schemas.microsoft.com/office/drawing/2014/main" val="212931095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Mahmood, Awais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 anchor="b"/>
                </a:tc>
                <a:extLst>
                  <a:ext uri="{0D108BD9-81ED-4DB2-BD59-A6C34878D82A}">
                    <a16:rowId xmlns:a16="http://schemas.microsoft.com/office/drawing/2014/main" val="1070462772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Ali, Bilaal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 anchor="b"/>
                </a:tc>
                <a:extLst>
                  <a:ext uri="{0D108BD9-81ED-4DB2-BD59-A6C34878D82A}">
                    <a16:rowId xmlns:a16="http://schemas.microsoft.com/office/drawing/2014/main" val="281514722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Arbe, Bushra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 anchor="b"/>
                </a:tc>
                <a:extLst>
                  <a:ext uri="{0D108BD9-81ED-4DB2-BD59-A6C34878D82A}">
                    <a16:rowId xmlns:a16="http://schemas.microsoft.com/office/drawing/2014/main" val="4271694768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Qashif, Dhaanish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 anchor="b"/>
                </a:tc>
                <a:extLst>
                  <a:ext uri="{0D108BD9-81ED-4DB2-BD59-A6C34878D82A}">
                    <a16:rowId xmlns:a16="http://schemas.microsoft.com/office/drawing/2014/main" val="1143450710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Hussain, Faizaan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 anchor="b"/>
                </a:tc>
                <a:extLst>
                  <a:ext uri="{0D108BD9-81ED-4DB2-BD59-A6C34878D82A}">
                    <a16:rowId xmlns:a16="http://schemas.microsoft.com/office/drawing/2014/main" val="2387461331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Hussain, Fakhira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 anchor="b"/>
                </a:tc>
                <a:extLst>
                  <a:ext uri="{0D108BD9-81ED-4DB2-BD59-A6C34878D82A}">
                    <a16:rowId xmlns:a16="http://schemas.microsoft.com/office/drawing/2014/main" val="295390806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Ali, Fatima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 anchor="b"/>
                </a:tc>
                <a:extLst>
                  <a:ext uri="{0D108BD9-81ED-4DB2-BD59-A6C34878D82A}">
                    <a16:rowId xmlns:a16="http://schemas.microsoft.com/office/drawing/2014/main" val="2519119011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Hussain, Hafsa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 anchor="b"/>
                </a:tc>
                <a:extLst>
                  <a:ext uri="{0D108BD9-81ED-4DB2-BD59-A6C34878D82A}">
                    <a16:rowId xmlns:a16="http://schemas.microsoft.com/office/drawing/2014/main" val="1511328650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Ali, Haider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 anchor="b"/>
                </a:tc>
                <a:extLst>
                  <a:ext uri="{0D108BD9-81ED-4DB2-BD59-A6C34878D82A}">
                    <a16:rowId xmlns:a16="http://schemas.microsoft.com/office/drawing/2014/main" val="2215518147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Islam, Hamza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 anchor="b"/>
                </a:tc>
                <a:extLst>
                  <a:ext uri="{0D108BD9-81ED-4DB2-BD59-A6C34878D82A}">
                    <a16:rowId xmlns:a16="http://schemas.microsoft.com/office/drawing/2014/main" val="1131202965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Haroon, Haseeb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 anchor="b"/>
                </a:tc>
                <a:extLst>
                  <a:ext uri="{0D108BD9-81ED-4DB2-BD59-A6C34878D82A}">
                    <a16:rowId xmlns:a16="http://schemas.microsoft.com/office/drawing/2014/main" val="3325769910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Hussain, Hashir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 anchor="b"/>
                </a:tc>
                <a:extLst>
                  <a:ext uri="{0D108BD9-81ED-4DB2-BD59-A6C34878D82A}">
                    <a16:rowId xmlns:a16="http://schemas.microsoft.com/office/drawing/2014/main" val="3824822680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Iqbal, Hasnain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 anchor="b"/>
                </a:tc>
                <a:extLst>
                  <a:ext uri="{0D108BD9-81ED-4DB2-BD59-A6C34878D82A}">
                    <a16:rowId xmlns:a16="http://schemas.microsoft.com/office/drawing/2014/main" val="1375038399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Azam, Hassan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 anchor="b"/>
                </a:tc>
                <a:extLst>
                  <a:ext uri="{0D108BD9-81ED-4DB2-BD59-A6C34878D82A}">
                    <a16:rowId xmlns:a16="http://schemas.microsoft.com/office/drawing/2014/main" val="728580274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Ali, Hesam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 anchor="b"/>
                </a:tc>
                <a:extLst>
                  <a:ext uri="{0D108BD9-81ED-4DB2-BD59-A6C34878D82A}">
                    <a16:rowId xmlns:a16="http://schemas.microsoft.com/office/drawing/2014/main" val="2100200351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Irfan, Humairah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 anchor="b"/>
                </a:tc>
                <a:extLst>
                  <a:ext uri="{0D108BD9-81ED-4DB2-BD59-A6C34878D82A}">
                    <a16:rowId xmlns:a16="http://schemas.microsoft.com/office/drawing/2014/main" val="2819518198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Hussain, Ibrahim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 anchor="b"/>
                </a:tc>
                <a:extLst>
                  <a:ext uri="{0D108BD9-81ED-4DB2-BD59-A6C34878D82A}">
                    <a16:rowId xmlns:a16="http://schemas.microsoft.com/office/drawing/2014/main" val="2361530002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Ali, Inaya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 anchor="b"/>
                </a:tc>
                <a:extLst>
                  <a:ext uri="{0D108BD9-81ED-4DB2-BD59-A6C34878D82A}">
                    <a16:rowId xmlns:a16="http://schemas.microsoft.com/office/drawing/2014/main" val="4055336651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Mahmood, Ismail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 anchor="b"/>
                </a:tc>
                <a:extLst>
                  <a:ext uri="{0D108BD9-81ED-4DB2-BD59-A6C34878D82A}">
                    <a16:rowId xmlns:a16="http://schemas.microsoft.com/office/drawing/2014/main" val="994025720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Asif, Izaan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 anchor="b"/>
                </a:tc>
                <a:extLst>
                  <a:ext uri="{0D108BD9-81ED-4DB2-BD59-A6C34878D82A}">
                    <a16:rowId xmlns:a16="http://schemas.microsoft.com/office/drawing/2014/main" val="401967769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Bhatti-Rajput, Izhan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 anchor="b"/>
                </a:tc>
                <a:extLst>
                  <a:ext uri="{0D108BD9-81ED-4DB2-BD59-A6C34878D82A}">
                    <a16:rowId xmlns:a16="http://schemas.microsoft.com/office/drawing/2014/main" val="1396150651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Martin-Reading, Jaiden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 anchor="b"/>
                </a:tc>
                <a:extLst>
                  <a:ext uri="{0D108BD9-81ED-4DB2-BD59-A6C34878D82A}">
                    <a16:rowId xmlns:a16="http://schemas.microsoft.com/office/drawing/2014/main" val="3014251652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Jhalli, Jasmine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 anchor="b"/>
                </a:tc>
                <a:extLst>
                  <a:ext uri="{0D108BD9-81ED-4DB2-BD59-A6C34878D82A}">
                    <a16:rowId xmlns:a16="http://schemas.microsoft.com/office/drawing/2014/main" val="3670983575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Urse, Kevin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 anchor="b"/>
                </a:tc>
                <a:extLst>
                  <a:ext uri="{0D108BD9-81ED-4DB2-BD59-A6C34878D82A}">
                    <a16:rowId xmlns:a16="http://schemas.microsoft.com/office/drawing/2014/main" val="4278764716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Islam, Luqman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 anchor="b"/>
                </a:tc>
                <a:extLst>
                  <a:ext uri="{0D108BD9-81ED-4DB2-BD59-A6C34878D82A}">
                    <a16:rowId xmlns:a16="http://schemas.microsoft.com/office/drawing/2014/main" val="2862610680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>
                          <a:effectLst/>
                        </a:rPr>
                        <a:t>Dumitru</a:t>
                      </a:r>
                      <a:r>
                        <a:rPr lang="en-GB" sz="1100" u="none" strike="noStrike" dirty="0">
                          <a:effectLst/>
                        </a:rPr>
                        <a:t>, Madalina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0" marR="5880" marT="5880" marB="0" anchor="b"/>
                </a:tc>
                <a:extLst>
                  <a:ext uri="{0D108BD9-81ED-4DB2-BD59-A6C34878D82A}">
                    <a16:rowId xmlns:a16="http://schemas.microsoft.com/office/drawing/2014/main" val="887300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756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38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173C55-CE5D-D7C3-166E-EB96ECDFDD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4800" b="1" dirty="0" smtClean="0"/>
              <a:t>Thought of the Day</a:t>
            </a:r>
          </a:p>
          <a:p>
            <a:pPr algn="ctr">
              <a:lnSpc>
                <a:spcPct val="100000"/>
              </a:lnSpc>
            </a:pPr>
            <a:r>
              <a:rPr lang="en-GB" dirty="0" smtClean="0"/>
              <a:t>“Individually we are one drop. Together we are an ocean”</a:t>
            </a:r>
          </a:p>
          <a:p>
            <a:pPr algn="ctr">
              <a:lnSpc>
                <a:spcPct val="100000"/>
              </a:lnSpc>
            </a:pPr>
            <a:r>
              <a:rPr lang="en-US" sz="4000" dirty="0" err="1" smtClean="0"/>
              <a:t>Ryunasuke</a:t>
            </a:r>
            <a:r>
              <a:rPr lang="en-US" sz="4000" dirty="0" smtClean="0"/>
              <a:t> </a:t>
            </a:r>
            <a:r>
              <a:rPr lang="en-US" sz="4000" dirty="0" err="1" smtClean="0"/>
              <a:t>Satoro</a:t>
            </a:r>
            <a:endParaRPr lang="en-GB" sz="4000" dirty="0" smtClean="0"/>
          </a:p>
        </p:txBody>
      </p:sp>
    </p:spTree>
    <p:extLst>
      <p:ext uri="{BB962C8B-B14F-4D97-AF65-F5344CB8AC3E}">
        <p14:creationId xmlns:p14="http://schemas.microsoft.com/office/powerpoint/2010/main" val="42847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94783"/>
            <a:ext cx="12182701" cy="146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1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77246">
              <a:defRPr/>
            </a:pP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Secure your </a:t>
            </a:r>
            <a:r>
              <a:rPr lang="en-GB" sz="4000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Relationships: </a:t>
            </a: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Issues faced by people in the UK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loneliness?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Importance of working together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conflict resolution?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Importance of celebrating culture and diversity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Importance of charity work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Today we will look at: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Issues faced by people in the UK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Cost of living crisis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Please remember that during the lesson we should not be asking any pupil or teacher personal questions.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2183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416506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With the person next to you discuss the following: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“What issues are you aware of in the UK?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Remember to use your </a:t>
            </a:r>
            <a:r>
              <a:rPr lang="en-US" sz="3638" dirty="0" err="1" smtClean="0"/>
              <a:t>oracy</a:t>
            </a:r>
            <a:r>
              <a:rPr lang="en-US" sz="3638" dirty="0" smtClean="0"/>
              <a:t> </a:t>
            </a:r>
            <a:r>
              <a:rPr lang="en-US" sz="3638" dirty="0" err="1" smtClean="0"/>
              <a:t>helpsheet</a:t>
            </a:r>
            <a:r>
              <a:rPr lang="en-US" sz="3638" dirty="0" smtClean="0"/>
              <a:t> to structure your discussion.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Be ready to share your discussions with the class.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Discussion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2532" y="1086986"/>
            <a:ext cx="4090381" cy="577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7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One issue families are facing in the UK is the cost of living crisis.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is defined as “a scenario in which the cost of everyday essentials like energy and food is rising much faster than the average household incomes”</a:t>
            </a: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Cost of Living crisis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100" y="1261997"/>
            <a:ext cx="3138437" cy="1757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5867" y="2822933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8100" y="4477442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Cost of Living crisis</a:t>
            </a:r>
            <a:endParaRPr sz="2426" spc="27" dirty="0"/>
          </a:p>
        </p:txBody>
      </p:sp>
      <p:pic>
        <p:nvPicPr>
          <p:cNvPr id="9" name="MXMeYz9f8Ts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97979" y="1165449"/>
            <a:ext cx="9950306" cy="559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8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tor Time.potx" id="{D0E4B2E4-0A56-44A3-B1D8-ACD0E35330A3}" vid="{69DCC5B8-093F-4BC5-A2EA-400F559CCFD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968</Words>
  <Application>Microsoft Office PowerPoint</Application>
  <PresentationFormat>Widescreen</PresentationFormat>
  <Paragraphs>170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Aptos</vt:lpstr>
      <vt:lpstr>Arial</vt:lpstr>
      <vt:lpstr>Calibri</vt:lpstr>
      <vt:lpstr>Calibri Light</vt:lpstr>
      <vt:lpstr>Comic Sans MS</vt:lpstr>
      <vt:lpstr>Lato</vt:lpstr>
      <vt:lpstr>Segoe UI</vt:lpstr>
      <vt:lpstr>Verdana</vt:lpstr>
      <vt:lpstr>3_Office Theme</vt:lpstr>
      <vt:lpstr>2_Office Theme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</vt:lpstr>
      <vt:lpstr>Cost of Living crisis</vt:lpstr>
      <vt:lpstr>Cost of Living crisis</vt:lpstr>
      <vt:lpstr>Cost of Living crisis</vt:lpstr>
      <vt:lpstr>Cost of Living crisis</vt:lpstr>
      <vt:lpstr>Cost of Living crisis - impact</vt:lpstr>
      <vt:lpstr>Cost of Living crisis - impact</vt:lpstr>
      <vt:lpstr>Cost of Living crisis - impact</vt:lpstr>
      <vt:lpstr>Cost of Living crisis - impact</vt:lpstr>
      <vt:lpstr>Discussion</vt:lpstr>
      <vt:lpstr>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40</cp:revision>
  <dcterms:created xsi:type="dcterms:W3CDTF">2024-08-15T13:31:51Z</dcterms:created>
  <dcterms:modified xsi:type="dcterms:W3CDTF">2024-11-05T16:17:53Z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