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Lst>
  <p:notesMasterIdLst>
    <p:notesMasterId r:id="rId41"/>
  </p:notesMasterIdLst>
  <p:sldIdLst>
    <p:sldId id="266" r:id="rId10"/>
    <p:sldId id="267" r:id="rId11"/>
    <p:sldId id="269" r:id="rId12"/>
    <p:sldId id="268" r:id="rId13"/>
    <p:sldId id="257" r:id="rId14"/>
    <p:sldId id="270" r:id="rId15"/>
    <p:sldId id="357" r:id="rId16"/>
    <p:sldId id="358" r:id="rId17"/>
    <p:sldId id="359" r:id="rId18"/>
    <p:sldId id="360" r:id="rId19"/>
    <p:sldId id="361" r:id="rId20"/>
    <p:sldId id="362" r:id="rId21"/>
    <p:sldId id="363" r:id="rId22"/>
    <p:sldId id="364" r:id="rId23"/>
    <p:sldId id="365" r:id="rId24"/>
    <p:sldId id="278" r:id="rId25"/>
    <p:sldId id="279" r:id="rId26"/>
    <p:sldId id="331" r:id="rId27"/>
    <p:sldId id="366" r:id="rId28"/>
    <p:sldId id="352" r:id="rId29"/>
    <p:sldId id="367" r:id="rId30"/>
    <p:sldId id="368" r:id="rId31"/>
    <p:sldId id="369" r:id="rId32"/>
    <p:sldId id="353" r:id="rId33"/>
    <p:sldId id="354" r:id="rId34"/>
    <p:sldId id="370" r:id="rId35"/>
    <p:sldId id="371" r:id="rId36"/>
    <p:sldId id="372" r:id="rId37"/>
    <p:sldId id="373" r:id="rId38"/>
    <p:sldId id="316" r:id="rId39"/>
    <p:sldId id="299" r:id="rId40"/>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O2r8An0vnr8QWcTCMlsaEQ==" hashData="WH5Q+7ECfloR+d+qYh+VvROGboNjQn1DH6d+RbPYVE0M2sZroh7rmy5PtvXUaaq5d1/OgQEXfv6e5hi8XIhlaA=="/>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00" autoAdjust="0"/>
  </p:normalViewPr>
  <p:slideViewPr>
    <p:cSldViewPr>
      <p:cViewPr varScale="1">
        <p:scale>
          <a:sx n="54" d="100"/>
          <a:sy n="54" d="100"/>
        </p:scale>
        <p:origin x="1386"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5/17/2024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5/17/2024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5/17/2024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5/17/2024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5/17/2024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17/05/2024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types of contraception are there?</a:t>
            </a:r>
          </a:p>
        </p:txBody>
      </p:sp>
      <p:sp>
        <p:nvSpPr>
          <p:cNvPr id="7" name="Content Placeholder 2"/>
          <p:cNvSpPr>
            <a:spLocks noGrp="1"/>
          </p:cNvSpPr>
          <p:nvPr>
            <p:ph idx="1"/>
          </p:nvPr>
        </p:nvSpPr>
        <p:spPr>
          <a:xfrm>
            <a:off x="907034" y="2486323"/>
            <a:ext cx="9294336" cy="7993972"/>
          </a:xfrm>
        </p:spPr>
        <p:txBody>
          <a:bodyPr>
            <a:normAutofit fontScale="92500"/>
          </a:bodyPr>
          <a:lstStyle/>
          <a:p>
            <a:pPr marL="0" indent="0">
              <a:buNone/>
            </a:pPr>
            <a:r>
              <a:rPr lang="en-US" dirty="0"/>
              <a:t>Before we starting looking at the different types of contraception it is important to clarify what is meant by “barrier” or “hormonal” methods.</a:t>
            </a:r>
          </a:p>
          <a:p>
            <a:pPr marL="0" indent="0">
              <a:buNone/>
            </a:pPr>
            <a:endParaRPr lang="en-US" dirty="0"/>
          </a:p>
          <a:p>
            <a:pPr marL="0" indent="0">
              <a:buNone/>
            </a:pPr>
            <a:r>
              <a:rPr lang="en-US" dirty="0"/>
              <a:t>Barrier method means that the contraception stops sperm from entering the body</a:t>
            </a:r>
          </a:p>
          <a:p>
            <a:pPr marL="0" indent="0">
              <a:buNone/>
            </a:pPr>
            <a:endParaRPr lang="en-US" dirty="0"/>
          </a:p>
          <a:p>
            <a:pPr marL="0" indent="0">
              <a:buNone/>
            </a:pPr>
            <a:r>
              <a:rPr lang="en-US" dirty="0"/>
              <a:t>Hormonal method means that hormones are used to alter the internal workings of the female body to prevent pregnancy.</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565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types of contraception are there?</a:t>
            </a:r>
          </a:p>
        </p:txBody>
      </p:sp>
      <p:sp>
        <p:nvSpPr>
          <p:cNvPr id="7" name="Content Placeholder 2"/>
          <p:cNvSpPr>
            <a:spLocks noGrp="1"/>
          </p:cNvSpPr>
          <p:nvPr>
            <p:ph idx="1"/>
          </p:nvPr>
        </p:nvSpPr>
        <p:spPr>
          <a:xfrm>
            <a:off x="907034" y="2486323"/>
            <a:ext cx="9294336" cy="7993972"/>
          </a:xfrm>
        </p:spPr>
        <p:txBody>
          <a:bodyPr>
            <a:normAutofit fontScale="92500"/>
          </a:bodyPr>
          <a:lstStyle/>
          <a:p>
            <a:pPr marL="0" indent="0">
              <a:buNone/>
            </a:pPr>
            <a:r>
              <a:rPr lang="en-US" dirty="0"/>
              <a:t>Before we starting looking at the different types of contraception it is important to clarify what is meant by “barrier” or “hormonal” methods.</a:t>
            </a:r>
          </a:p>
          <a:p>
            <a:pPr marL="0" indent="0">
              <a:buNone/>
            </a:pPr>
            <a:endParaRPr lang="en-US" dirty="0"/>
          </a:p>
          <a:p>
            <a:pPr marL="0" indent="0">
              <a:buNone/>
            </a:pPr>
            <a:r>
              <a:rPr lang="en-US" dirty="0"/>
              <a:t>Barrier method means that the contraception stops sperm from entering the body</a:t>
            </a:r>
          </a:p>
          <a:p>
            <a:pPr marL="0" indent="0">
              <a:buNone/>
            </a:pPr>
            <a:endParaRPr lang="en-US" dirty="0"/>
          </a:p>
          <a:p>
            <a:pPr marL="0" indent="0">
              <a:buNone/>
            </a:pPr>
            <a:r>
              <a:rPr lang="en-US" dirty="0"/>
              <a:t>Hormonal method means that hormones are used to alter the internal workings of the female body to prevent pregnancy.</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38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Condoms</a:t>
            </a:r>
          </a:p>
        </p:txBody>
      </p:sp>
      <p:sp>
        <p:nvSpPr>
          <p:cNvPr id="7" name="Content Placeholder 2"/>
          <p:cNvSpPr>
            <a:spLocks noGrp="1"/>
          </p:cNvSpPr>
          <p:nvPr>
            <p:ph idx="1"/>
          </p:nvPr>
        </p:nvSpPr>
        <p:spPr>
          <a:xfrm>
            <a:off x="1039146" y="2186238"/>
            <a:ext cx="9294336" cy="9001000"/>
          </a:xfrm>
        </p:spPr>
        <p:txBody>
          <a:bodyPr>
            <a:normAutofit fontScale="85000" lnSpcReduction="20000"/>
          </a:bodyPr>
          <a:lstStyle/>
          <a:p>
            <a:pPr marL="0" indent="0">
              <a:buNone/>
            </a:pPr>
            <a:r>
              <a:rPr lang="en-US" dirty="0"/>
              <a:t>This is one of the most common methods of contraception. This is shown by 160 million condoms being purchased every year in the UK.</a:t>
            </a:r>
          </a:p>
          <a:p>
            <a:pPr marL="0" indent="0">
              <a:buNone/>
            </a:pPr>
            <a:endParaRPr lang="en-US" dirty="0"/>
          </a:p>
          <a:p>
            <a:pPr marL="0" indent="0">
              <a:buNone/>
            </a:pPr>
            <a:r>
              <a:rPr lang="en-US" dirty="0"/>
              <a:t>They are designed for male use</a:t>
            </a:r>
          </a:p>
          <a:p>
            <a:pPr marL="0" indent="0">
              <a:buNone/>
            </a:pPr>
            <a:endParaRPr lang="en-US" dirty="0"/>
          </a:p>
          <a:p>
            <a:pPr marL="0" indent="0">
              <a:buNone/>
            </a:pPr>
            <a:r>
              <a:rPr lang="en-US" dirty="0"/>
              <a:t>Condoms work as they cover the penis with a thin layer of latex during sex. This means that the condom catches sperm and prevents it from meeting the egg. This means it is a barrier method of contraception.</a:t>
            </a:r>
          </a:p>
          <a:p>
            <a:pPr marL="0" indent="0">
              <a:buNone/>
            </a:pPr>
            <a:endParaRPr lang="en-US" dirty="0"/>
          </a:p>
          <a:p>
            <a:pPr marL="0" indent="0">
              <a:buNone/>
            </a:pPr>
            <a:r>
              <a:rPr lang="en-US" dirty="0"/>
              <a:t>Condoms are effective between 82%-98% of the time in preventing pregnancy. Reasons why condoms may not be effective is that they are not put on properly, they are out of date or they rip during sex.</a:t>
            </a:r>
          </a:p>
        </p:txBody>
      </p:sp>
      <p:pic>
        <p:nvPicPr>
          <p:cNvPr id="2050" name="Picture 2" descr="Pointless” Sex Education | Thanet Teen Mu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8274" y="3351831"/>
            <a:ext cx="7073043" cy="5304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32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err="1"/>
              <a:t>Femidoms</a:t>
            </a:r>
            <a:r>
              <a:rPr lang="en-GB" sz="8000" dirty="0"/>
              <a:t> (female condom)</a:t>
            </a:r>
          </a:p>
        </p:txBody>
      </p:sp>
      <p:sp>
        <p:nvSpPr>
          <p:cNvPr id="7" name="Content Placeholder 2"/>
          <p:cNvSpPr>
            <a:spLocks noGrp="1"/>
          </p:cNvSpPr>
          <p:nvPr>
            <p:ph idx="1"/>
          </p:nvPr>
        </p:nvSpPr>
        <p:spPr>
          <a:xfrm>
            <a:off x="907034" y="2486323"/>
            <a:ext cx="9294336" cy="8568952"/>
          </a:xfrm>
        </p:spPr>
        <p:txBody>
          <a:bodyPr>
            <a:normAutofit fontScale="77500" lnSpcReduction="20000"/>
          </a:bodyPr>
          <a:lstStyle/>
          <a:p>
            <a:pPr marL="0" indent="0">
              <a:buNone/>
            </a:pPr>
            <a:r>
              <a:rPr lang="en-US" dirty="0" err="1"/>
              <a:t>Femidoms</a:t>
            </a:r>
            <a:r>
              <a:rPr lang="en-US" dirty="0"/>
              <a:t> are a female equivalent to male condoms. However they are not as commonly used.</a:t>
            </a:r>
          </a:p>
          <a:p>
            <a:pPr marL="0" indent="0">
              <a:buNone/>
            </a:pPr>
            <a:endParaRPr lang="en-US" dirty="0"/>
          </a:p>
          <a:p>
            <a:pPr marL="0" indent="0">
              <a:buNone/>
            </a:pPr>
            <a:r>
              <a:rPr lang="en-US" dirty="0"/>
              <a:t>They are designed for female use</a:t>
            </a:r>
          </a:p>
          <a:p>
            <a:pPr marL="0" indent="0">
              <a:buNone/>
            </a:pPr>
            <a:endParaRPr lang="en-US" dirty="0"/>
          </a:p>
          <a:p>
            <a:pPr marL="0" indent="0">
              <a:buNone/>
            </a:pPr>
            <a:r>
              <a:rPr lang="en-US" dirty="0" err="1"/>
              <a:t>Femidoms</a:t>
            </a:r>
            <a:r>
              <a:rPr lang="en-US" dirty="0"/>
              <a:t> are made from soft, thin polyurethane and it is worn inside of the vagina.</a:t>
            </a:r>
          </a:p>
          <a:p>
            <a:pPr marL="0" indent="0">
              <a:buNone/>
            </a:pPr>
            <a:endParaRPr lang="en-US" dirty="0"/>
          </a:p>
          <a:p>
            <a:pPr marL="0" indent="0">
              <a:buNone/>
            </a:pPr>
            <a:r>
              <a:rPr lang="en-US" dirty="0"/>
              <a:t>They stop pregnancy by stopping sperm from entering the uterus. This means it is a barrier method of contraception.</a:t>
            </a:r>
          </a:p>
          <a:p>
            <a:pPr marL="0" indent="0">
              <a:buNone/>
            </a:pPr>
            <a:endParaRPr lang="en-US" dirty="0"/>
          </a:p>
          <a:p>
            <a:pPr marL="0" indent="0">
              <a:buNone/>
            </a:pPr>
            <a:r>
              <a:rPr lang="en-US" dirty="0" err="1"/>
              <a:t>Femidoms</a:t>
            </a:r>
            <a:r>
              <a:rPr lang="en-US" dirty="0"/>
              <a:t> are effective in stopping pregnancy 79%-92% of the time. Reasons why they lose effectiveness is misuse in putting the </a:t>
            </a:r>
            <a:r>
              <a:rPr lang="en-US" dirty="0" err="1"/>
              <a:t>femidom</a:t>
            </a:r>
            <a:r>
              <a:rPr lang="en-US" dirty="0"/>
              <a:t> in place and they may slip out during sex.</a:t>
            </a:r>
          </a:p>
          <a:p>
            <a:pPr marL="0" indent="0">
              <a:buNone/>
            </a:pPr>
            <a:endParaRPr lang="en-US" dirty="0"/>
          </a:p>
          <a:p>
            <a:pPr marL="0" indent="0">
              <a:buNone/>
            </a:pPr>
            <a:endParaRPr lang="en-US" dirty="0"/>
          </a:p>
        </p:txBody>
      </p:sp>
      <p:pic>
        <p:nvPicPr>
          <p:cNvPr id="3" name="Picture 2"/>
          <p:cNvPicPr>
            <a:picLocks noChangeAspect="1"/>
          </p:cNvPicPr>
          <p:nvPr/>
        </p:nvPicPr>
        <p:blipFill>
          <a:blip r:embed="rId4"/>
          <a:stretch>
            <a:fillRect/>
          </a:stretch>
        </p:blipFill>
        <p:spPr>
          <a:xfrm>
            <a:off x="11679812" y="3638451"/>
            <a:ext cx="7366418" cy="4752528"/>
          </a:xfrm>
          <a:prstGeom prst="rect">
            <a:avLst/>
          </a:prstGeom>
        </p:spPr>
      </p:pic>
    </p:spTree>
    <p:extLst>
      <p:ext uri="{BB962C8B-B14F-4D97-AF65-F5344CB8AC3E}">
        <p14:creationId xmlns:p14="http://schemas.microsoft.com/office/powerpoint/2010/main" val="28808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Contraceptive Pill</a:t>
            </a:r>
          </a:p>
        </p:txBody>
      </p:sp>
      <p:sp>
        <p:nvSpPr>
          <p:cNvPr id="7" name="Content Placeholder 2"/>
          <p:cNvSpPr>
            <a:spLocks noGrp="1"/>
          </p:cNvSpPr>
          <p:nvPr>
            <p:ph idx="1"/>
          </p:nvPr>
        </p:nvSpPr>
        <p:spPr>
          <a:xfrm>
            <a:off x="907034" y="2486323"/>
            <a:ext cx="9294336" cy="8568952"/>
          </a:xfrm>
        </p:spPr>
        <p:txBody>
          <a:bodyPr>
            <a:normAutofit fontScale="85000" lnSpcReduction="20000"/>
          </a:bodyPr>
          <a:lstStyle/>
          <a:p>
            <a:pPr marL="0" indent="0">
              <a:buNone/>
            </a:pPr>
            <a:r>
              <a:rPr lang="en-US" dirty="0"/>
              <a:t>This is another very popular form of contraception with approximately 3.1 million women in UK taking the contraceptive pill.</a:t>
            </a:r>
          </a:p>
          <a:p>
            <a:pPr marL="0" indent="0">
              <a:buNone/>
            </a:pPr>
            <a:endParaRPr lang="en-US" dirty="0"/>
          </a:p>
          <a:p>
            <a:pPr marL="0" indent="0">
              <a:buNone/>
            </a:pPr>
            <a:r>
              <a:rPr lang="en-US" dirty="0"/>
              <a:t>This is designed for female use.</a:t>
            </a:r>
          </a:p>
          <a:p>
            <a:pPr marL="0" indent="0">
              <a:buNone/>
            </a:pPr>
            <a:endParaRPr lang="en-US" dirty="0"/>
          </a:p>
          <a:p>
            <a:pPr marL="0" indent="0">
              <a:buNone/>
            </a:pPr>
            <a:r>
              <a:rPr lang="en-US" dirty="0"/>
              <a:t>It works by a female taking one small tablet every day. It stops pregnancy by stopping the female body from releasing an egg each month. This means it is a hormonal contraceptive method.</a:t>
            </a:r>
          </a:p>
          <a:p>
            <a:pPr marL="0" indent="0">
              <a:buNone/>
            </a:pPr>
            <a:endParaRPr lang="en-US" dirty="0"/>
          </a:p>
          <a:p>
            <a:pPr marL="0" indent="0">
              <a:buNone/>
            </a:pPr>
            <a:r>
              <a:rPr lang="en-US" dirty="0"/>
              <a:t>The contraceptive pill is effective in stopping pregnancy 91%-99% of the time. Reasons why it may not be effective is due to forgetting to taking a tablet every day.</a:t>
            </a:r>
          </a:p>
          <a:p>
            <a:pPr marL="0" indent="0">
              <a:buNone/>
            </a:pP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11060162" y="3854475"/>
            <a:ext cx="8178167" cy="4595090"/>
          </a:xfrm>
          <a:prstGeom prst="rect">
            <a:avLst/>
          </a:prstGeom>
        </p:spPr>
      </p:pic>
    </p:spTree>
    <p:extLst>
      <p:ext uri="{BB962C8B-B14F-4D97-AF65-F5344CB8AC3E}">
        <p14:creationId xmlns:p14="http://schemas.microsoft.com/office/powerpoint/2010/main" val="110483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Contraceptive Injection</a:t>
            </a:r>
          </a:p>
        </p:txBody>
      </p:sp>
      <p:sp>
        <p:nvSpPr>
          <p:cNvPr id="7" name="Content Placeholder 2"/>
          <p:cNvSpPr>
            <a:spLocks noGrp="1"/>
          </p:cNvSpPr>
          <p:nvPr>
            <p:ph idx="1"/>
          </p:nvPr>
        </p:nvSpPr>
        <p:spPr>
          <a:xfrm>
            <a:off x="907034" y="2486323"/>
            <a:ext cx="9294336" cy="8568952"/>
          </a:xfrm>
        </p:spPr>
        <p:txBody>
          <a:bodyPr>
            <a:normAutofit lnSpcReduction="10000"/>
          </a:bodyPr>
          <a:lstStyle/>
          <a:p>
            <a:pPr marL="0" indent="0">
              <a:buNone/>
            </a:pPr>
            <a:r>
              <a:rPr lang="en-US" dirty="0"/>
              <a:t>This is designed for female use.</a:t>
            </a:r>
          </a:p>
          <a:p>
            <a:pPr marL="0" indent="0">
              <a:buNone/>
            </a:pPr>
            <a:endParaRPr lang="en-US" dirty="0"/>
          </a:p>
          <a:p>
            <a:pPr marL="0" indent="0">
              <a:buNone/>
            </a:pPr>
            <a:r>
              <a:rPr lang="en-US" dirty="0"/>
              <a:t>This works by females being given an injection every 3 months. It stops the female body from producing an egg each month. This means it is a hormonal contraceptive method.</a:t>
            </a:r>
          </a:p>
          <a:p>
            <a:pPr marL="0" indent="0">
              <a:buNone/>
            </a:pPr>
            <a:endParaRPr lang="en-US" dirty="0"/>
          </a:p>
          <a:p>
            <a:pPr marL="0" indent="0">
              <a:buNone/>
            </a:pPr>
            <a:r>
              <a:rPr lang="en-US" dirty="0"/>
              <a:t>It is effective in stopping pregnancy 94%-99% of the time. One reason why it can lose effectiveness is not getting an injection within 3 months of the last injection.</a:t>
            </a:r>
          </a:p>
          <a:p>
            <a:pPr marL="0" indent="0">
              <a:buNone/>
            </a:pPr>
            <a:endParaRPr lang="en-US" dirty="0"/>
          </a:p>
        </p:txBody>
      </p:sp>
      <p:pic>
        <p:nvPicPr>
          <p:cNvPr id="3" name="Picture 2"/>
          <p:cNvPicPr>
            <a:picLocks noChangeAspect="1"/>
          </p:cNvPicPr>
          <p:nvPr/>
        </p:nvPicPr>
        <p:blipFill>
          <a:blip r:embed="rId4"/>
          <a:stretch>
            <a:fillRect/>
          </a:stretch>
        </p:blipFill>
        <p:spPr>
          <a:xfrm>
            <a:off x="11636226" y="4142507"/>
            <a:ext cx="7070328" cy="4704982"/>
          </a:xfrm>
          <a:prstGeom prst="rect">
            <a:avLst/>
          </a:prstGeom>
        </p:spPr>
      </p:pic>
    </p:spTree>
    <p:extLst>
      <p:ext uri="{BB962C8B-B14F-4D97-AF65-F5344CB8AC3E}">
        <p14:creationId xmlns:p14="http://schemas.microsoft.com/office/powerpoint/2010/main" val="2390666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defined below?</a:t>
            </a:r>
          </a:p>
          <a:p>
            <a:pPr marL="0" indent="0">
              <a:buNone/>
            </a:pPr>
            <a:endParaRPr lang="en-US" dirty="0"/>
          </a:p>
          <a:p>
            <a:pPr marL="0" indent="0">
              <a:buNone/>
            </a:pPr>
            <a:r>
              <a:rPr lang="en-US" sz="4800" dirty="0"/>
              <a:t>“a method or technique used to prevent pregnancy and reduce the risk of spreading STIs as a result of having sex”</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Contraception</a:t>
            </a:r>
          </a:p>
        </p:txBody>
      </p:sp>
    </p:spTree>
    <p:extLst>
      <p:ext uri="{BB962C8B-B14F-4D97-AF65-F5344CB8AC3E}">
        <p14:creationId xmlns:p14="http://schemas.microsoft.com/office/powerpoint/2010/main" val="163067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type of contraceptive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“stopping sperm from entering the body”</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Barrier</a:t>
            </a:r>
          </a:p>
        </p:txBody>
      </p:sp>
    </p:spTree>
    <p:extLst>
      <p:ext uri="{BB962C8B-B14F-4D97-AF65-F5344CB8AC3E}">
        <p14:creationId xmlns:p14="http://schemas.microsoft.com/office/powerpoint/2010/main" val="263869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type of contraceptive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“use of hormones to alter the internal workings of the female body to prevent </a:t>
            </a:r>
            <a:r>
              <a:rPr lang="en-US" sz="4800" dirty="0" err="1">
                <a:solidFill>
                  <a:prstClr val="black"/>
                </a:solidFill>
                <a:latin typeface="Calibri" panose="020F0502020204030204" pitchFamily="34" charset="0"/>
                <a:cs typeface="Calibri" panose="020F0502020204030204" pitchFamily="34" charset="0"/>
              </a:rPr>
              <a:t>pregnacy</a:t>
            </a:r>
            <a:r>
              <a:rPr lang="en-US" sz="4800" dirty="0">
                <a:solidFill>
                  <a:prstClr val="black"/>
                </a:solidFill>
                <a:latin typeface="Calibri" panose="020F0502020204030204" pitchFamily="34" charset="0"/>
                <a:cs typeface="Calibri" panose="020F0502020204030204" pitchFamily="34" charset="0"/>
              </a:rPr>
              <a:t>”</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Hormonal</a:t>
            </a:r>
          </a:p>
        </p:txBody>
      </p:sp>
    </p:spTree>
    <p:extLst>
      <p:ext uri="{BB962C8B-B14F-4D97-AF65-F5344CB8AC3E}">
        <p14:creationId xmlns:p14="http://schemas.microsoft.com/office/powerpoint/2010/main" val="1390464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17 May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Introduction to contraception</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2" y="5034741"/>
            <a:ext cx="19060674" cy="6385979"/>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do now task:</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42950" indent="-742950" defTabSz="1507864">
              <a:buAutoNum type="arabicPeriod"/>
              <a:defRPr/>
            </a:pPr>
            <a:r>
              <a:rPr lang="en-US" sz="3958" b="1" dirty="0">
                <a:solidFill>
                  <a:prstClr val="black"/>
                </a:solidFill>
                <a:latin typeface="Franklin Gothic Book" panose="020B0503020102020204" pitchFamily="34" charset="0"/>
              </a:rPr>
              <a:t>Give one example of when it is appropriate to send an image.</a:t>
            </a:r>
          </a:p>
          <a:p>
            <a:pPr defTabSz="1507864">
              <a:defRPr/>
            </a:pPr>
            <a:endParaRPr lang="en-US" sz="3958" b="1" dirty="0">
              <a:solidFill>
                <a:prstClr val="black"/>
              </a:solidFill>
              <a:latin typeface="Franklin Gothic Book" panose="020B0503020102020204" pitchFamily="34" charset="0"/>
            </a:endParaRPr>
          </a:p>
          <a:p>
            <a:pPr lvl="0" defTabSz="1507864">
              <a:defRPr/>
            </a:pPr>
            <a:r>
              <a:rPr lang="en-US" sz="3958" dirty="0">
                <a:solidFill>
                  <a:prstClr val="black"/>
                </a:solidFill>
              </a:rPr>
              <a:t>2. True or False – consent can be withdrawn at any time</a:t>
            </a:r>
            <a:endParaRPr lang="en-US" sz="5400" dirty="0">
              <a:solidFill>
                <a:prstClr val="black"/>
              </a:solidFill>
            </a:endParaRPr>
          </a:p>
          <a:p>
            <a:pPr defTabSz="1507864">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3. True or False – people should enter romantic relationships because everyone else is doing it?</a:t>
            </a:r>
          </a:p>
          <a:p>
            <a:pPr defTabSz="1507864">
              <a:defRPr/>
            </a:pPr>
            <a:endParaRPr lang="en-US" sz="3958" b="1" dirty="0">
              <a:solidFill>
                <a:prstClr val="black"/>
              </a:solidFill>
              <a:latin typeface="Franklin Gothic Book" panose="020B0503020102020204" pitchFamily="34" charset="0"/>
            </a:endParaRPr>
          </a:p>
        </p:txBody>
      </p:sp>
      <p:sp>
        <p:nvSpPr>
          <p:cNvPr id="34" name="Rectangle 33"/>
          <p:cNvSpPr/>
          <p:nvPr/>
        </p:nvSpPr>
        <p:spPr>
          <a:xfrm>
            <a:off x="1013858" y="9663866"/>
            <a:ext cx="18615256" cy="10967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GB" sz="3958" b="1" kern="0" dirty="0">
                <a:solidFill>
                  <a:prstClr val="white"/>
                </a:solidFill>
                <a:latin typeface="Calibri" panose="020F0502020204030204"/>
              </a:rPr>
              <a:t>False – people should only enter a romantic relationship when they feel ready</a:t>
            </a:r>
          </a:p>
        </p:txBody>
      </p:sp>
      <p:sp>
        <p:nvSpPr>
          <p:cNvPr id="35" name="Rectangle 34"/>
          <p:cNvSpPr/>
          <p:nvPr/>
        </p:nvSpPr>
        <p:spPr>
          <a:xfrm>
            <a:off x="1043426" y="6916975"/>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200" b="1" kern="0" dirty="0">
                <a:solidFill>
                  <a:prstClr val="white"/>
                </a:solidFill>
                <a:latin typeface="Calibri" panose="020F0502020204030204"/>
              </a:rPr>
              <a:t>A person knows who they are sending it too, everyone in the photo consents for the photo to be shared,  the person knows how the photo will be used, the image does not show any personal information</a:t>
            </a:r>
            <a:endParaRPr lang="en-GB" sz="3200" b="1" kern="0" dirty="0">
              <a:solidFill>
                <a:prstClr val="white"/>
              </a:solidFill>
              <a:latin typeface="Calibri" panose="020F0502020204030204"/>
            </a:endParaRPr>
          </a:p>
        </p:txBody>
      </p:sp>
      <p:sp>
        <p:nvSpPr>
          <p:cNvPr id="36" name="Rectangle 35"/>
          <p:cNvSpPr/>
          <p:nvPr/>
        </p:nvSpPr>
        <p:spPr>
          <a:xfrm>
            <a:off x="1013858" y="8280171"/>
            <a:ext cx="18131621" cy="109638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true</a:t>
            </a:r>
            <a:endParaRPr lang="en-GB" sz="3958" b="1" kern="0" dirty="0">
              <a:solidFill>
                <a:prstClr val="white"/>
              </a:solidFill>
              <a:latin typeface="Calibri" panose="020F0502020204030204"/>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972616" y="7071537"/>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12893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85000" lnSpcReduction="20000"/>
          </a:bodyPr>
          <a:lstStyle/>
          <a:p>
            <a:pPr marL="0" indent="0">
              <a:buNone/>
            </a:pPr>
            <a:r>
              <a:rPr lang="en-US" dirty="0"/>
              <a:t>What type of contraception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“designed for male use. A thin layer of latex covers the penis to catch sperm and prevent it from meeting the egg”</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Condom</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a:t>
            </a:r>
            <a:r>
              <a:rPr lang="en-US" sz="4800" dirty="0" err="1">
                <a:solidFill>
                  <a:prstClr val="black"/>
                </a:solidFill>
                <a:latin typeface="Calibri" panose="020F0502020204030204" pitchFamily="34" charset="0"/>
                <a:cs typeface="Calibri" panose="020F0502020204030204" pitchFamily="34" charset="0"/>
              </a:rPr>
              <a:t>Femidom</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Contraceptive Pill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 – Contraceptive Injection</a:t>
            </a: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1370" y="565467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7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92500" lnSpcReduction="20000"/>
          </a:bodyPr>
          <a:lstStyle/>
          <a:p>
            <a:pPr marL="0" indent="0">
              <a:buNone/>
            </a:pPr>
            <a:r>
              <a:rPr lang="en-US" dirty="0"/>
              <a:t>What type of contraception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“designed for female use. A small tablet has to be taken everyday as this stops the female body from producing an egg every month”</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Contraceptive injection</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a:t>
            </a:r>
            <a:r>
              <a:rPr lang="en-US" sz="4800" dirty="0" err="1">
                <a:solidFill>
                  <a:prstClr val="black"/>
                </a:solidFill>
                <a:latin typeface="Calibri" panose="020F0502020204030204" pitchFamily="34" charset="0"/>
                <a:cs typeface="Calibri" panose="020F0502020204030204" pitchFamily="34" charset="0"/>
              </a:rPr>
              <a:t>Femidom</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Condom</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 – Contraceptive Pill</a:t>
            </a: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03578" y="9687123"/>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99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92500" lnSpcReduction="20000"/>
          </a:bodyPr>
          <a:lstStyle/>
          <a:p>
            <a:pPr marL="0" indent="0">
              <a:buNone/>
            </a:pPr>
            <a:r>
              <a:rPr lang="en-US" dirty="0"/>
              <a:t>What type of contraception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“designed for female use. An injection is given every 3 months and it stops the female body from producing an egg every month”</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Contraceptive Pill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Condom</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Contraceptive injection</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 – </a:t>
            </a:r>
            <a:r>
              <a:rPr lang="en-US" sz="4800" dirty="0" err="1">
                <a:solidFill>
                  <a:prstClr val="black"/>
                </a:solidFill>
                <a:latin typeface="Calibri" panose="020F0502020204030204" pitchFamily="34" charset="0"/>
                <a:cs typeface="Calibri" panose="020F0502020204030204" pitchFamily="34" charset="0"/>
              </a:rPr>
              <a:t>Femidom</a:t>
            </a:r>
            <a:endParaRPr lang="en-US" sz="4800" dirty="0">
              <a:solidFill>
                <a:prstClr val="black"/>
              </a:solidFill>
              <a:latin typeface="Calibri" panose="020F0502020204030204" pitchFamily="34" charset="0"/>
              <a:cs typeface="Calibri" panose="020F0502020204030204" pitchFamily="34" charset="0"/>
            </a:endParaRP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7714" y="8462987"/>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4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fontScale="92500" lnSpcReduction="20000"/>
          </a:bodyPr>
          <a:lstStyle/>
          <a:p>
            <a:pPr marL="0" indent="0">
              <a:buNone/>
            </a:pPr>
            <a:r>
              <a:rPr lang="en-US" dirty="0"/>
              <a:t>What type of contraception method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“designed for female use. This is made from soft, thin polyurethane and is worn inside the vagina to stop sperm from entering the uterus”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 Contraceptive Injection</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B- </a:t>
            </a:r>
            <a:r>
              <a:rPr lang="en-US" sz="4800" dirty="0" err="1">
                <a:solidFill>
                  <a:prstClr val="black"/>
                </a:solidFill>
                <a:latin typeface="Calibri" panose="020F0502020204030204" pitchFamily="34" charset="0"/>
                <a:cs typeface="Calibri" panose="020F0502020204030204" pitchFamily="34" charset="0"/>
              </a:rPr>
              <a:t>Femidom</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C – Contraceptive Pill</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D – Condom</a:t>
            </a: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1330" y="7238851"/>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1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Card Sort Activity</a:t>
            </a:r>
            <a:endParaRPr lang="en-GB" sz="8000" dirty="0"/>
          </a:p>
        </p:txBody>
      </p:sp>
      <p:sp>
        <p:nvSpPr>
          <p:cNvPr id="7" name="Content Placeholder 2"/>
          <p:cNvSpPr>
            <a:spLocks noGrp="1"/>
          </p:cNvSpPr>
          <p:nvPr>
            <p:ph idx="1"/>
          </p:nvPr>
        </p:nvSpPr>
        <p:spPr>
          <a:xfrm>
            <a:off x="907034" y="2486323"/>
            <a:ext cx="9294336" cy="7993972"/>
          </a:xfrm>
        </p:spPr>
        <p:txBody>
          <a:bodyPr>
            <a:normAutofit fontScale="77500" lnSpcReduction="20000"/>
          </a:bodyPr>
          <a:lstStyle/>
          <a:p>
            <a:pPr marL="0" indent="0">
              <a:buNone/>
            </a:pPr>
            <a:r>
              <a:rPr lang="en-US" dirty="0"/>
              <a:t>Working with a partner sort the cards out into correct order.</a:t>
            </a:r>
          </a:p>
          <a:p>
            <a:pPr marL="0" indent="0">
              <a:buNone/>
            </a:pPr>
            <a:endParaRPr lang="en-US" dirty="0"/>
          </a:p>
          <a:p>
            <a:pPr marL="0" indent="0">
              <a:buNone/>
            </a:pPr>
            <a:r>
              <a:rPr lang="en-US" dirty="0"/>
              <a:t>Each pile of cards contains all the information covered in today’s lesson.</a:t>
            </a:r>
          </a:p>
          <a:p>
            <a:pPr marL="0" indent="0">
              <a:buNone/>
            </a:pPr>
            <a:endParaRPr lang="en-US" dirty="0"/>
          </a:p>
          <a:p>
            <a:pPr marL="0" indent="0">
              <a:buNone/>
            </a:pPr>
            <a:r>
              <a:rPr lang="en-US" dirty="0"/>
              <a:t>The order you should put the cards is</a:t>
            </a:r>
          </a:p>
          <a:p>
            <a:pPr marL="914400" indent="-914400">
              <a:buAutoNum type="arabicPeriod"/>
            </a:pPr>
            <a:r>
              <a:rPr lang="en-US" dirty="0"/>
              <a:t>Name</a:t>
            </a:r>
          </a:p>
          <a:p>
            <a:pPr marL="914400" indent="-914400">
              <a:buAutoNum type="arabicPeriod"/>
            </a:pPr>
            <a:r>
              <a:rPr lang="en-US" dirty="0"/>
              <a:t>Picture</a:t>
            </a:r>
          </a:p>
          <a:p>
            <a:pPr marL="914400" indent="-914400">
              <a:buAutoNum type="arabicPeriod"/>
            </a:pPr>
            <a:r>
              <a:rPr lang="en-US" dirty="0"/>
              <a:t>Is designed for male or female use</a:t>
            </a:r>
          </a:p>
          <a:p>
            <a:pPr marL="914400" indent="-914400">
              <a:buAutoNum type="arabicPeriod"/>
            </a:pPr>
            <a:r>
              <a:rPr lang="en-US" dirty="0"/>
              <a:t>Is it a barrier or hormonal method of contraception?</a:t>
            </a:r>
          </a:p>
          <a:p>
            <a:pPr marL="914400" indent="-914400">
              <a:buAutoNum type="arabicPeriod"/>
            </a:pPr>
            <a:r>
              <a:rPr lang="en-US" dirty="0"/>
              <a:t>How it works?</a:t>
            </a:r>
          </a:p>
          <a:p>
            <a:pPr marL="914400" indent="-914400">
              <a:buAutoNum type="arabicPeriod"/>
            </a:pPr>
            <a:r>
              <a:rPr lang="en-US" dirty="0"/>
              <a:t>How effective is it at stopping pregnancy?</a:t>
            </a:r>
          </a:p>
          <a:p>
            <a:pPr marL="914400" indent="-914400">
              <a:buAutoNum type="arabicPeriod"/>
            </a:pPr>
            <a:endParaRPr lang="en-US" dirty="0"/>
          </a:p>
          <a:p>
            <a:pPr marL="914400" indent="-914400">
              <a:buAutoNum type="arabicPeriod"/>
            </a:pPr>
            <a:endParaRPr lang="en-US" dirty="0"/>
          </a:p>
        </p:txBody>
      </p:sp>
      <p:pic>
        <p:nvPicPr>
          <p:cNvPr id="11"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64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Card Sort Answers</a:t>
            </a:r>
            <a:endParaRPr lang="en-GB" sz="8000" dirty="0"/>
          </a:p>
        </p:txBody>
      </p:sp>
      <p:sp>
        <p:nvSpPr>
          <p:cNvPr id="7" name="Content Placeholder 2"/>
          <p:cNvSpPr>
            <a:spLocks noGrp="1"/>
          </p:cNvSpPr>
          <p:nvPr>
            <p:ph idx="1"/>
          </p:nvPr>
        </p:nvSpPr>
        <p:spPr>
          <a:xfrm>
            <a:off x="907034" y="2486323"/>
            <a:ext cx="18074008" cy="7993972"/>
          </a:xfrm>
        </p:spPr>
        <p:txBody>
          <a:bodyPr>
            <a:normAutofit fontScale="92500"/>
          </a:bodyPr>
          <a:lstStyle/>
          <a:p>
            <a:pPr marL="0" indent="0">
              <a:buNone/>
            </a:pPr>
            <a:r>
              <a:rPr lang="en-US" dirty="0"/>
              <a:t>Condoms</a:t>
            </a:r>
          </a:p>
          <a:p>
            <a:pPr marL="0" indent="0">
              <a:buNone/>
            </a:pPr>
            <a:endParaRPr lang="en-US" dirty="0"/>
          </a:p>
          <a:p>
            <a:pPr marL="0" indent="0">
              <a:buNone/>
            </a:pPr>
            <a:r>
              <a:rPr lang="en-US" dirty="0"/>
              <a:t>They are designed for male use</a:t>
            </a:r>
          </a:p>
          <a:p>
            <a:pPr marL="0" indent="0">
              <a:buNone/>
            </a:pPr>
            <a:endParaRPr lang="en-US" dirty="0"/>
          </a:p>
          <a:p>
            <a:pPr marL="0" indent="0">
              <a:buNone/>
            </a:pPr>
            <a:r>
              <a:rPr lang="en-US" dirty="0"/>
              <a:t>This means it is a barrier method of contraception.</a:t>
            </a:r>
          </a:p>
          <a:p>
            <a:pPr marL="0" indent="0">
              <a:buNone/>
            </a:pPr>
            <a:endParaRPr lang="en-US" dirty="0"/>
          </a:p>
          <a:p>
            <a:pPr marL="0" indent="0">
              <a:buNone/>
            </a:pPr>
            <a:r>
              <a:rPr lang="en-US" dirty="0"/>
              <a:t>Condoms work as they cover the penis with a thin layer of latex during sex. This means that the condom catches sperm and prevents it from meeting the egg.</a:t>
            </a:r>
          </a:p>
          <a:p>
            <a:pPr marL="0" indent="0">
              <a:buNone/>
            </a:pPr>
            <a:endParaRPr lang="en-US" dirty="0"/>
          </a:p>
          <a:p>
            <a:pPr marL="0" indent="0">
              <a:buNone/>
            </a:pPr>
            <a:r>
              <a:rPr lang="en-US" dirty="0"/>
              <a:t>Condoms are effective between 82%-98% of the time in preventing pregnancy. </a:t>
            </a:r>
          </a:p>
        </p:txBody>
      </p:sp>
    </p:spTree>
    <p:extLst>
      <p:ext uri="{BB962C8B-B14F-4D97-AF65-F5344CB8AC3E}">
        <p14:creationId xmlns:p14="http://schemas.microsoft.com/office/powerpoint/2010/main" val="425988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Card Sort Answers</a:t>
            </a:r>
            <a:endParaRPr lang="en-GB" sz="8000" dirty="0"/>
          </a:p>
        </p:txBody>
      </p:sp>
      <p:sp>
        <p:nvSpPr>
          <p:cNvPr id="7" name="Content Placeholder 2"/>
          <p:cNvSpPr>
            <a:spLocks noGrp="1"/>
          </p:cNvSpPr>
          <p:nvPr>
            <p:ph idx="1"/>
          </p:nvPr>
        </p:nvSpPr>
        <p:spPr>
          <a:xfrm>
            <a:off x="907034" y="2486323"/>
            <a:ext cx="18074008" cy="7993972"/>
          </a:xfrm>
        </p:spPr>
        <p:txBody>
          <a:bodyPr>
            <a:normAutofit lnSpcReduction="10000"/>
          </a:bodyPr>
          <a:lstStyle/>
          <a:p>
            <a:pPr marL="0" indent="0">
              <a:buNone/>
            </a:pPr>
            <a:r>
              <a:rPr lang="en-US" dirty="0" err="1"/>
              <a:t>Femidoms</a:t>
            </a:r>
            <a:endParaRPr lang="en-US" dirty="0"/>
          </a:p>
          <a:p>
            <a:pPr marL="0" indent="0">
              <a:buNone/>
            </a:pPr>
            <a:endParaRPr lang="en-US" dirty="0"/>
          </a:p>
          <a:p>
            <a:pPr marL="0" indent="0">
              <a:buNone/>
            </a:pPr>
            <a:r>
              <a:rPr lang="en-US" dirty="0"/>
              <a:t>They are designed for female use</a:t>
            </a:r>
          </a:p>
          <a:p>
            <a:pPr marL="0" indent="0">
              <a:buNone/>
            </a:pPr>
            <a:endParaRPr lang="en-US" dirty="0"/>
          </a:p>
          <a:p>
            <a:pPr marL="0" indent="0">
              <a:buNone/>
            </a:pPr>
            <a:r>
              <a:rPr lang="en-US" dirty="0"/>
              <a:t>This means it is a barrier method of contraception.</a:t>
            </a:r>
          </a:p>
          <a:p>
            <a:pPr marL="0" indent="0">
              <a:buNone/>
            </a:pPr>
            <a:endParaRPr lang="en-US" dirty="0"/>
          </a:p>
          <a:p>
            <a:pPr marL="0" indent="0">
              <a:buNone/>
            </a:pPr>
            <a:r>
              <a:rPr lang="en-US" dirty="0"/>
              <a:t>They are made from soft, thin polyurethane and it is worn inside of the vagina. They stop pregnancy by stopping sperm from entering the uterus.</a:t>
            </a:r>
          </a:p>
          <a:p>
            <a:pPr marL="0" indent="0">
              <a:buNone/>
            </a:pPr>
            <a:endParaRPr lang="en-US" dirty="0"/>
          </a:p>
          <a:p>
            <a:pPr marL="0" indent="0">
              <a:buNone/>
            </a:pPr>
            <a:r>
              <a:rPr lang="en-US" dirty="0" err="1"/>
              <a:t>Femidoms</a:t>
            </a:r>
            <a:r>
              <a:rPr lang="en-US" dirty="0"/>
              <a:t> are effective in stopping pregnancy 79%-92% of the time.</a:t>
            </a:r>
          </a:p>
        </p:txBody>
      </p:sp>
    </p:spTree>
    <p:extLst>
      <p:ext uri="{BB962C8B-B14F-4D97-AF65-F5344CB8AC3E}">
        <p14:creationId xmlns:p14="http://schemas.microsoft.com/office/powerpoint/2010/main" val="223499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Card Sort Answers</a:t>
            </a:r>
            <a:endParaRPr lang="en-GB" sz="8000" dirty="0"/>
          </a:p>
        </p:txBody>
      </p:sp>
      <p:sp>
        <p:nvSpPr>
          <p:cNvPr id="7" name="Content Placeholder 2"/>
          <p:cNvSpPr>
            <a:spLocks noGrp="1"/>
          </p:cNvSpPr>
          <p:nvPr>
            <p:ph idx="1"/>
          </p:nvPr>
        </p:nvSpPr>
        <p:spPr>
          <a:xfrm>
            <a:off x="907034" y="2486323"/>
            <a:ext cx="18074008" cy="7993972"/>
          </a:xfrm>
        </p:spPr>
        <p:txBody>
          <a:bodyPr>
            <a:normAutofit lnSpcReduction="10000"/>
          </a:bodyPr>
          <a:lstStyle/>
          <a:p>
            <a:pPr marL="0" indent="0">
              <a:buNone/>
            </a:pPr>
            <a:r>
              <a:rPr lang="en-US" dirty="0"/>
              <a:t>Contraceptive Pill</a:t>
            </a:r>
          </a:p>
          <a:p>
            <a:pPr marL="0" indent="0">
              <a:buNone/>
            </a:pPr>
            <a:endParaRPr lang="en-US" dirty="0"/>
          </a:p>
          <a:p>
            <a:pPr marL="0" indent="0">
              <a:buNone/>
            </a:pPr>
            <a:r>
              <a:rPr lang="en-US" dirty="0"/>
              <a:t>They are designed for female use</a:t>
            </a:r>
          </a:p>
          <a:p>
            <a:pPr marL="0" indent="0">
              <a:buNone/>
            </a:pPr>
            <a:endParaRPr lang="en-US" dirty="0"/>
          </a:p>
          <a:p>
            <a:pPr marL="0" indent="0">
              <a:buNone/>
            </a:pPr>
            <a:r>
              <a:rPr lang="en-US" dirty="0"/>
              <a:t>This means it is a hormonal method of contraception.</a:t>
            </a:r>
          </a:p>
          <a:p>
            <a:pPr marL="0" indent="0">
              <a:buNone/>
            </a:pPr>
            <a:endParaRPr lang="en-US" dirty="0"/>
          </a:p>
          <a:p>
            <a:pPr marL="0" indent="0">
              <a:buNone/>
            </a:pPr>
            <a:r>
              <a:rPr lang="en-US" dirty="0"/>
              <a:t>It works by a female taking one small tablet every day. It stops pregnancy by stopping the female body from releasing an egg each month</a:t>
            </a:r>
          </a:p>
          <a:p>
            <a:pPr marL="0" indent="0">
              <a:buNone/>
            </a:pPr>
            <a:endParaRPr lang="en-US" dirty="0"/>
          </a:p>
          <a:p>
            <a:pPr marL="0" indent="0">
              <a:buNone/>
            </a:pPr>
            <a:r>
              <a:rPr lang="en-US" dirty="0"/>
              <a:t>The contraceptive pill is effective in stopping pregnancy 91%-99% of the time.</a:t>
            </a:r>
          </a:p>
        </p:txBody>
      </p:sp>
    </p:spTree>
    <p:extLst>
      <p:ext uri="{BB962C8B-B14F-4D97-AF65-F5344CB8AC3E}">
        <p14:creationId xmlns:p14="http://schemas.microsoft.com/office/powerpoint/2010/main" val="246561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Card Sort Answers</a:t>
            </a:r>
            <a:endParaRPr lang="en-GB" sz="8000" dirty="0"/>
          </a:p>
        </p:txBody>
      </p:sp>
      <p:sp>
        <p:nvSpPr>
          <p:cNvPr id="7" name="Content Placeholder 2"/>
          <p:cNvSpPr>
            <a:spLocks noGrp="1"/>
          </p:cNvSpPr>
          <p:nvPr>
            <p:ph idx="1"/>
          </p:nvPr>
        </p:nvSpPr>
        <p:spPr>
          <a:xfrm>
            <a:off x="907034" y="2486323"/>
            <a:ext cx="18074008" cy="7993972"/>
          </a:xfrm>
        </p:spPr>
        <p:txBody>
          <a:bodyPr>
            <a:normAutofit lnSpcReduction="10000"/>
          </a:bodyPr>
          <a:lstStyle/>
          <a:p>
            <a:pPr marL="0" indent="0">
              <a:buNone/>
            </a:pPr>
            <a:r>
              <a:rPr lang="en-US" dirty="0"/>
              <a:t>Contraceptive Injection</a:t>
            </a:r>
          </a:p>
          <a:p>
            <a:pPr marL="0" indent="0">
              <a:buNone/>
            </a:pPr>
            <a:endParaRPr lang="en-US" dirty="0"/>
          </a:p>
          <a:p>
            <a:pPr marL="0" indent="0">
              <a:buNone/>
            </a:pPr>
            <a:r>
              <a:rPr lang="en-US" dirty="0"/>
              <a:t>They are designed for female use</a:t>
            </a:r>
          </a:p>
          <a:p>
            <a:pPr marL="0" indent="0">
              <a:buNone/>
            </a:pPr>
            <a:endParaRPr lang="en-US" dirty="0"/>
          </a:p>
          <a:p>
            <a:pPr marL="0" indent="0">
              <a:buNone/>
            </a:pPr>
            <a:r>
              <a:rPr lang="en-US" dirty="0"/>
              <a:t>This means it is a hormonal method of contraception.</a:t>
            </a:r>
          </a:p>
          <a:p>
            <a:pPr marL="0" indent="0">
              <a:buNone/>
            </a:pPr>
            <a:endParaRPr lang="en-US" dirty="0"/>
          </a:p>
          <a:p>
            <a:pPr marL="0" indent="0">
              <a:buNone/>
            </a:pPr>
            <a:r>
              <a:rPr lang="en-US" dirty="0"/>
              <a:t>This works by females being given an injection every 3 months. It stops the female body from producing an egg each month.</a:t>
            </a:r>
          </a:p>
          <a:p>
            <a:pPr marL="0" indent="0">
              <a:buNone/>
            </a:pPr>
            <a:endParaRPr lang="en-US" dirty="0"/>
          </a:p>
          <a:p>
            <a:pPr marL="0" indent="0">
              <a:buNone/>
            </a:pPr>
            <a:r>
              <a:rPr lang="en-US" dirty="0"/>
              <a:t>It is effective in stopping pregnancy 94%-99% of the time.</a:t>
            </a:r>
          </a:p>
        </p:txBody>
      </p:sp>
    </p:spTree>
    <p:extLst>
      <p:ext uri="{BB962C8B-B14F-4D97-AF65-F5344CB8AC3E}">
        <p14:creationId xmlns:p14="http://schemas.microsoft.com/office/powerpoint/2010/main" val="243977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Independent Task</a:t>
            </a:r>
            <a:endParaRPr lang="en-GB" sz="8000" dirty="0"/>
          </a:p>
        </p:txBody>
      </p:sp>
      <p:sp>
        <p:nvSpPr>
          <p:cNvPr id="7" name="Content Placeholder 2"/>
          <p:cNvSpPr>
            <a:spLocks noGrp="1"/>
          </p:cNvSpPr>
          <p:nvPr>
            <p:ph idx="1"/>
          </p:nvPr>
        </p:nvSpPr>
        <p:spPr>
          <a:xfrm>
            <a:off x="907034" y="2486323"/>
            <a:ext cx="8856984" cy="7993972"/>
          </a:xfrm>
        </p:spPr>
        <p:txBody>
          <a:bodyPr>
            <a:normAutofit/>
          </a:bodyPr>
          <a:lstStyle/>
          <a:p>
            <a:pPr marL="0" indent="0">
              <a:buNone/>
            </a:pPr>
            <a:endParaRPr lang="en-US" dirty="0"/>
          </a:p>
          <a:p>
            <a:pPr marL="0" indent="0">
              <a:buNone/>
            </a:pPr>
            <a:endParaRPr lang="en-US" dirty="0"/>
          </a:p>
          <a:p>
            <a:pPr marL="0" indent="0">
              <a:buNone/>
            </a:pPr>
            <a:r>
              <a:rPr lang="en-US" dirty="0"/>
              <a:t>Using the card sort you must now complete the worksheet.</a:t>
            </a:r>
          </a:p>
          <a:p>
            <a:pPr marL="0" indent="0">
              <a:buNone/>
            </a:pPr>
            <a:endParaRPr lang="en-US" dirty="0"/>
          </a:p>
          <a:p>
            <a:pPr marL="0" indent="0">
              <a:buNone/>
            </a:pPr>
            <a:r>
              <a:rPr lang="en-US" dirty="0"/>
              <a:t>Once you have completed the worksheet this should be stuck into your book</a:t>
            </a:r>
          </a:p>
        </p:txBody>
      </p:sp>
      <p:pic>
        <p:nvPicPr>
          <p:cNvPr id="2" name="Picture 1"/>
          <p:cNvPicPr>
            <a:picLocks noChangeAspect="1"/>
          </p:cNvPicPr>
          <p:nvPr/>
        </p:nvPicPr>
        <p:blipFill>
          <a:blip r:embed="rId4"/>
          <a:stretch>
            <a:fillRect/>
          </a:stretch>
        </p:blipFill>
        <p:spPr>
          <a:xfrm>
            <a:off x="9764018" y="3188135"/>
            <a:ext cx="10108044" cy="6590347"/>
          </a:xfrm>
          <a:prstGeom prst="rect">
            <a:avLst/>
          </a:prstGeom>
        </p:spPr>
      </p:pic>
    </p:spTree>
    <p:extLst>
      <p:ext uri="{BB962C8B-B14F-4D97-AF65-F5344CB8AC3E}">
        <p14:creationId xmlns:p14="http://schemas.microsoft.com/office/powerpoint/2010/main" val="28180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29" y="4391556"/>
            <a:ext cx="19107819" cy="2301392"/>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sentences</a:t>
            </a:r>
          </a:p>
          <a:p>
            <a:pPr marL="0" indent="0">
              <a:buNone/>
            </a:pPr>
            <a:endParaRPr lang="en-US" dirty="0"/>
          </a:p>
          <a:p>
            <a:pPr marL="0" indent="0">
              <a:buNone/>
            </a:pPr>
            <a:r>
              <a:rPr lang="en-US" dirty="0"/>
              <a:t>One type of contraception I learnt about today that I have never heard of was…</a:t>
            </a:r>
          </a:p>
          <a:p>
            <a:pPr marL="0" indent="0">
              <a:buNone/>
            </a:pPr>
            <a:endParaRPr lang="en-US" dirty="0"/>
          </a:p>
          <a:p>
            <a:pPr marL="0" indent="0">
              <a:buNone/>
            </a:pPr>
            <a:r>
              <a:rPr lang="en-US" dirty="0"/>
              <a:t>One fact about this type of contraception is…</a:t>
            </a:r>
          </a:p>
        </p:txBody>
      </p:sp>
    </p:spTree>
    <p:extLst>
      <p:ext uri="{BB962C8B-B14F-4D97-AF65-F5344CB8AC3E}">
        <p14:creationId xmlns:p14="http://schemas.microsoft.com/office/powerpoint/2010/main" val="190236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relationships: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Introduction to healthy relationships</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gender identity and sexual orientation?</a:t>
            </a:r>
          </a:p>
        </p:txBody>
      </p:sp>
      <p:sp>
        <p:nvSpPr>
          <p:cNvPr id="29" name="Rounded Rectangle 28"/>
          <p:cNvSpPr/>
          <p:nvPr/>
        </p:nvSpPr>
        <p:spPr>
          <a:xfrm>
            <a:off x="5874854" y="262517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romantic relationships?</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consent?</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images are appropriate to send?</a:t>
            </a:r>
          </a:p>
        </p:txBody>
      </p:sp>
      <p:sp>
        <p:nvSpPr>
          <p:cNvPr id="32" name="Rounded Rectangle 31"/>
          <p:cNvSpPr/>
          <p:nvPr/>
        </p:nvSpPr>
        <p:spPr>
          <a:xfrm>
            <a:off x="14409197" y="2668457"/>
            <a:ext cx="2498070" cy="1662335"/>
          </a:xfrm>
          <a:prstGeom prst="roundRect">
            <a:avLst/>
          </a:prstGeom>
          <a:solidFill>
            <a:srgbClr val="FFFF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contraception?</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Review</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200" b="1" dirty="0">
                <a:solidFill>
                  <a:prstClr val="black"/>
                </a:solidFill>
                <a:latin typeface="Comic Sans MS"/>
              </a:rPr>
              <a:t>Today we will look at:</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What is contraception</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This includes:</a:t>
            </a:r>
          </a:p>
          <a:p>
            <a:pPr defTabSz="914411">
              <a:lnSpc>
                <a:spcPct val="110000"/>
              </a:lnSpc>
              <a:spcBef>
                <a:spcPts val="1001"/>
              </a:spcBef>
              <a:buFontTx/>
              <a:buChar char="-"/>
              <a:defRPr/>
            </a:pPr>
            <a:r>
              <a:rPr lang="en-US" sz="3200" b="1" dirty="0">
                <a:solidFill>
                  <a:prstClr val="black"/>
                </a:solidFill>
                <a:latin typeface="Comic Sans MS"/>
              </a:rPr>
              <a:t>Names of different contraception methods</a:t>
            </a:r>
          </a:p>
          <a:p>
            <a:pPr defTabSz="914411">
              <a:lnSpc>
                <a:spcPct val="110000"/>
              </a:lnSpc>
              <a:spcBef>
                <a:spcPts val="1001"/>
              </a:spcBef>
              <a:buFontTx/>
              <a:buChar char="-"/>
              <a:defRPr/>
            </a:pPr>
            <a:r>
              <a:rPr lang="en-US" sz="3200" b="1" dirty="0">
                <a:solidFill>
                  <a:prstClr val="black"/>
                </a:solidFill>
                <a:latin typeface="Comic Sans MS"/>
              </a:rPr>
              <a:t>What type of method each contraception is</a:t>
            </a:r>
          </a:p>
          <a:p>
            <a:pPr defTabSz="914411">
              <a:lnSpc>
                <a:spcPct val="110000"/>
              </a:lnSpc>
              <a:spcBef>
                <a:spcPts val="1001"/>
              </a:spcBef>
              <a:buFontTx/>
              <a:buChar char="-"/>
              <a:defRPr/>
            </a:pPr>
            <a:r>
              <a:rPr lang="en-US" sz="3200" b="1" dirty="0">
                <a:solidFill>
                  <a:prstClr val="black"/>
                </a:solidFill>
                <a:latin typeface="Comic Sans MS"/>
              </a:rPr>
              <a:t>How it works</a:t>
            </a:r>
          </a:p>
          <a:p>
            <a:pPr defTabSz="914411">
              <a:lnSpc>
                <a:spcPct val="110000"/>
              </a:lnSpc>
              <a:spcBef>
                <a:spcPts val="1001"/>
              </a:spcBef>
              <a:buFontTx/>
              <a:buChar char="-"/>
              <a:defRPr/>
            </a:pPr>
            <a:r>
              <a:rPr lang="en-US" sz="3200" b="1" dirty="0">
                <a:solidFill>
                  <a:prstClr val="black"/>
                </a:solidFill>
                <a:latin typeface="Comic Sans MS"/>
              </a:rPr>
              <a:t>The effectiveness of each contraception type</a:t>
            </a: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Please remember that we should not be asking anyone in the class or the teacher personal questions.</a:t>
            </a:r>
          </a:p>
          <a:p>
            <a:pPr marL="0" indent="0" defTabSz="914411">
              <a:lnSpc>
                <a:spcPct val="110000"/>
              </a:lnSpc>
              <a:spcBef>
                <a:spcPts val="1001"/>
              </a:spcBef>
              <a:buNone/>
              <a:defRPr/>
            </a:pPr>
            <a:endParaRPr lang="en-US" sz="3600" b="1" dirty="0">
              <a:solidFill>
                <a:prstClr val="black"/>
              </a:solidFill>
              <a:latin typeface="Comic Sans MS"/>
            </a:endParaRPr>
          </a:p>
          <a:p>
            <a:pPr marL="0" indent="0" defTabSz="914411">
              <a:lnSpc>
                <a:spcPct val="110000"/>
              </a:lnSpc>
              <a:spcBef>
                <a:spcPts val="1001"/>
              </a:spcBef>
              <a:buNone/>
              <a:defRPr/>
            </a:pPr>
            <a:r>
              <a:rPr lang="en-US" sz="3600" b="1" dirty="0">
                <a:solidFill>
                  <a:prstClr val="black"/>
                </a:solidFill>
                <a:latin typeface="Comic Sans MS"/>
              </a:rPr>
              <a:t>The teacher may ask you questions about content in the lesson but this will never be about your personal experiences. </a:t>
            </a:r>
          </a:p>
        </p:txBody>
      </p:sp>
    </p:spTree>
    <p:extLst>
      <p:ext uri="{BB962C8B-B14F-4D97-AF65-F5344CB8AC3E}">
        <p14:creationId xmlns:p14="http://schemas.microsoft.com/office/powerpoint/2010/main" val="3578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At the beginning of the lesson different types of contraception I know are…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contraception?</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The definition of contraception is…</a:t>
            </a:r>
          </a:p>
          <a:p>
            <a:pPr marL="0" indent="0">
              <a:buNone/>
            </a:pPr>
            <a:endParaRPr lang="en-US" dirty="0"/>
          </a:p>
          <a:p>
            <a:pPr marL="0" indent="0">
              <a:buNone/>
            </a:pPr>
            <a:r>
              <a:rPr lang="en-US" dirty="0"/>
              <a:t>“a method or technique used to prevent pregnancy and reduce the risk of spreading STIs as a result of having sex”</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contraception?</a:t>
            </a:r>
          </a:p>
        </p:txBody>
      </p:sp>
      <p:sp>
        <p:nvSpPr>
          <p:cNvPr id="7" name="Content Placeholder 2"/>
          <p:cNvSpPr>
            <a:spLocks noGrp="1"/>
          </p:cNvSpPr>
          <p:nvPr>
            <p:ph idx="1"/>
          </p:nvPr>
        </p:nvSpPr>
        <p:spPr>
          <a:xfrm>
            <a:off x="907034" y="2486323"/>
            <a:ext cx="9294336" cy="7993972"/>
          </a:xfrm>
        </p:spPr>
        <p:txBody>
          <a:bodyPr>
            <a:normAutofit lnSpcReduction="10000"/>
          </a:bodyPr>
          <a:lstStyle/>
          <a:p>
            <a:pPr marL="0" indent="0">
              <a:buNone/>
            </a:pPr>
            <a:r>
              <a:rPr lang="en-US" dirty="0"/>
              <a:t>This definition shows that there are 2 main reasons why people use contraception:</a:t>
            </a:r>
          </a:p>
          <a:p>
            <a:pPr marL="0" indent="0">
              <a:buNone/>
            </a:pPr>
            <a:endParaRPr lang="en-US" dirty="0"/>
          </a:p>
          <a:p>
            <a:pPr marL="914400" indent="-914400">
              <a:buAutoNum type="arabicPeriod"/>
            </a:pPr>
            <a:r>
              <a:rPr lang="en-US" dirty="0"/>
              <a:t>To avoid unwanted pregnancy</a:t>
            </a:r>
          </a:p>
          <a:p>
            <a:pPr marL="914400" indent="-914400">
              <a:buAutoNum type="arabicPeriod"/>
            </a:pPr>
            <a:r>
              <a:rPr lang="en-US" dirty="0"/>
              <a:t>To reduce the risk of transmitting/catching a STIs</a:t>
            </a:r>
          </a:p>
          <a:p>
            <a:pPr marL="914400" indent="-914400">
              <a:buAutoNum type="arabicPeriod"/>
            </a:pPr>
            <a:endParaRPr lang="en-US" dirty="0"/>
          </a:p>
          <a:p>
            <a:pPr marL="0" indent="0">
              <a:buNone/>
            </a:pPr>
            <a:r>
              <a:rPr lang="en-US" dirty="0"/>
              <a:t>STI stands for “sexually transmitted infection” you will learn more about this in Year 9</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583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types of contraception are there?</a:t>
            </a:r>
          </a:p>
        </p:txBody>
      </p:sp>
      <p:sp>
        <p:nvSpPr>
          <p:cNvPr id="7" name="Content Placeholder 2"/>
          <p:cNvSpPr>
            <a:spLocks noGrp="1"/>
          </p:cNvSpPr>
          <p:nvPr>
            <p:ph idx="1"/>
          </p:nvPr>
        </p:nvSpPr>
        <p:spPr>
          <a:xfrm>
            <a:off x="907034" y="2486323"/>
            <a:ext cx="9294336" cy="7993972"/>
          </a:xfrm>
        </p:spPr>
        <p:txBody>
          <a:bodyPr>
            <a:normAutofit/>
          </a:bodyPr>
          <a:lstStyle/>
          <a:p>
            <a:pPr marL="0" indent="0">
              <a:buNone/>
            </a:pPr>
            <a:r>
              <a:rPr lang="en-US" dirty="0"/>
              <a:t>There are more than 12 different types of contraception. However today we are focusing on:</a:t>
            </a:r>
          </a:p>
          <a:p>
            <a:pPr marL="0" indent="0">
              <a:buNone/>
            </a:pPr>
            <a:endParaRPr lang="en-US" dirty="0"/>
          </a:p>
          <a:p>
            <a:pPr marL="914400" indent="-914400">
              <a:buAutoNum type="arabicPeriod"/>
            </a:pPr>
            <a:r>
              <a:rPr lang="en-US" dirty="0"/>
              <a:t>Male condoms</a:t>
            </a:r>
          </a:p>
          <a:p>
            <a:pPr marL="914400" indent="-914400">
              <a:buAutoNum type="arabicPeriod"/>
            </a:pPr>
            <a:r>
              <a:rPr lang="en-US" dirty="0" err="1"/>
              <a:t>Femidoms</a:t>
            </a:r>
            <a:r>
              <a:rPr lang="en-US" dirty="0"/>
              <a:t> (female condoms)</a:t>
            </a:r>
          </a:p>
          <a:p>
            <a:pPr marL="914400" indent="-914400">
              <a:buAutoNum type="arabicPeriod"/>
            </a:pPr>
            <a:r>
              <a:rPr lang="en-US" dirty="0"/>
              <a:t>Contraceptive pill</a:t>
            </a:r>
          </a:p>
          <a:p>
            <a:pPr marL="914400" indent="-914400">
              <a:buAutoNum type="arabicPeriod"/>
            </a:pPr>
            <a:r>
              <a:rPr lang="en-US" dirty="0"/>
              <a:t>Contraceptive injection</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675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types of contraception are there?</a:t>
            </a:r>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When discussing these 4 different types of contraception we will cover the following information:</a:t>
            </a:r>
          </a:p>
          <a:p>
            <a:pPr marL="0" indent="0">
              <a:buNone/>
            </a:pPr>
            <a:endParaRPr lang="en-US" dirty="0"/>
          </a:p>
          <a:p>
            <a:pPr marL="914400" indent="-914400">
              <a:buAutoNum type="arabicPeriod"/>
            </a:pPr>
            <a:r>
              <a:rPr lang="en-US" dirty="0"/>
              <a:t>Name of the contraception</a:t>
            </a:r>
          </a:p>
          <a:p>
            <a:pPr marL="914400" indent="-914400">
              <a:buAutoNum type="arabicPeriod"/>
            </a:pPr>
            <a:r>
              <a:rPr lang="en-US" dirty="0"/>
              <a:t>Is it designed for male or female use?</a:t>
            </a:r>
          </a:p>
          <a:p>
            <a:pPr marL="914400" indent="-914400">
              <a:buAutoNum type="arabicPeriod"/>
            </a:pPr>
            <a:r>
              <a:rPr lang="en-US" dirty="0"/>
              <a:t>Is it a barrier or hormonal method of contraception?</a:t>
            </a:r>
          </a:p>
          <a:p>
            <a:pPr marL="914400" indent="-914400">
              <a:buAutoNum type="arabicPeriod"/>
            </a:pPr>
            <a:r>
              <a:rPr lang="en-US" dirty="0"/>
              <a:t>How it works?</a:t>
            </a:r>
          </a:p>
          <a:p>
            <a:pPr marL="914400" indent="-914400">
              <a:buAutoNum type="arabicPeriod"/>
            </a:pPr>
            <a:r>
              <a:rPr lang="en-US" dirty="0"/>
              <a:t>How effective is it at stopping pregnancy?</a:t>
            </a:r>
          </a:p>
        </p:txBody>
      </p:sp>
      <p:pic>
        <p:nvPicPr>
          <p:cNvPr id="1026" name="Picture 2" descr="Contraception - Bangholm Medical Cent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6266" y="2198291"/>
            <a:ext cx="4738124" cy="3384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s Contraceptifs D'urgence Les Plus Utilisés, 60% OF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5195" y="5150619"/>
            <a:ext cx="4418390" cy="294023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vent pregnanc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9976" y="7902065"/>
            <a:ext cx="4497599" cy="2433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8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F18CE-0664-4747-9A36-DB6272ADADB8}">
  <ds:schemaRefs>
    <ds:schemaRef ds:uri="aa278816-03e4-4886-8c06-bbee340b154a"/>
    <ds:schemaRef ds:uri="cf23988f-c488-42c3-82cd-5944801df941"/>
    <ds:schemaRef ds:uri="http://purl.org/dc/term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1737</Words>
  <Application>Microsoft Office PowerPoint</Application>
  <PresentationFormat>Custom</PresentationFormat>
  <Paragraphs>253</Paragraphs>
  <Slides>31</Slides>
  <Notes>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31</vt:i4>
      </vt:variant>
    </vt:vector>
  </HeadingPairs>
  <TitlesOfParts>
    <vt:vector size="43"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What is our starting point?</vt:lpstr>
      <vt:lpstr>What is contraception?</vt:lpstr>
      <vt:lpstr>What is contraception?</vt:lpstr>
      <vt:lpstr>What types of contraception are there?</vt:lpstr>
      <vt:lpstr>What types of contraception are there?</vt:lpstr>
      <vt:lpstr>What types of contraception are there?</vt:lpstr>
      <vt:lpstr>What types of contraception are there?</vt:lpstr>
      <vt:lpstr>Condoms</vt:lpstr>
      <vt:lpstr>Femidoms (female condom)</vt:lpstr>
      <vt:lpstr>Contraceptive Pill</vt:lpstr>
      <vt:lpstr>Contraceptive Injection</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Hinge Questions – whiteboard activity</vt:lpstr>
      <vt:lpstr>Card Sort Activity</vt:lpstr>
      <vt:lpstr>Card Sort Answers</vt:lpstr>
      <vt:lpstr>Card Sort Answers</vt:lpstr>
      <vt:lpstr>Card Sort Answers</vt:lpstr>
      <vt:lpstr>Card Sort Answers</vt:lpstr>
      <vt:lpstr>Independent Task</vt:lpstr>
      <vt:lpstr>Reflection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49</cp:revision>
  <dcterms:created xsi:type="dcterms:W3CDTF">2024-04-14T12:24:22Z</dcterms:created>
  <dcterms:modified xsi:type="dcterms:W3CDTF">2024-05-17T08:14:05Z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