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 id="2147483843" r:id="rId10"/>
  </p:sldMasterIdLst>
  <p:notesMasterIdLst>
    <p:notesMasterId r:id="rId42"/>
  </p:notesMasterIdLst>
  <p:sldIdLst>
    <p:sldId id="266" r:id="rId11"/>
    <p:sldId id="374" r:id="rId12"/>
    <p:sldId id="269" r:id="rId13"/>
    <p:sldId id="268" r:id="rId14"/>
    <p:sldId id="270" r:id="rId15"/>
    <p:sldId id="414"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428" r:id="rId30"/>
    <p:sldId id="429" r:id="rId31"/>
    <p:sldId id="430" r:id="rId32"/>
    <p:sldId id="431" r:id="rId33"/>
    <p:sldId id="278" r:id="rId34"/>
    <p:sldId id="279" r:id="rId35"/>
    <p:sldId id="331" r:id="rId36"/>
    <p:sldId id="432" r:id="rId37"/>
    <p:sldId id="366" r:id="rId38"/>
    <p:sldId id="433" r:id="rId39"/>
    <p:sldId id="299" r:id="rId40"/>
    <p:sldId id="434" r:id="rId41"/>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ZUxydXsvjCihec7EMad4w==" hashData="yCtszMHZoeSudcqVlaXaGg4ca8fzwTHoE+44qlJ9ijIu/OAhgaQhkQuZr6+CFYkKY9LrmwPAFlUbOk6ZJEOZfw=="/>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5000" autoAdjust="0"/>
  </p:normalViewPr>
  <p:slideViewPr>
    <p:cSldViewPr>
      <p:cViewPr varScale="1">
        <p:scale>
          <a:sx n="71" d="100"/>
          <a:sy n="71" d="100"/>
        </p:scale>
        <p:origin x="264" y="6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6/14/2024</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https://www.youtube.com/watch?v=iM4CKYCrW7Y</a:t>
            </a:r>
          </a:p>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16</a:t>
            </a:fld>
            <a:endParaRPr lang="en-US"/>
          </a:p>
        </p:txBody>
      </p:sp>
    </p:spTree>
    <p:extLst>
      <p:ext uri="{BB962C8B-B14F-4D97-AF65-F5344CB8AC3E}">
        <p14:creationId xmlns:p14="http://schemas.microsoft.com/office/powerpoint/2010/main" val="410680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707023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835163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2530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96466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41840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71223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307713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27809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237448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61818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73267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6/14/2024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18083878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iM4CKYCrW7Y?si=C-LBzgn2_3mn7ad2" TargetMode="Externa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0" y="671510"/>
            <a:ext cx="12500322" cy="1814813"/>
          </a:xfrm>
        </p:spPr>
        <p:txBody>
          <a:bodyPr>
            <a:normAutofit fontScale="90000"/>
          </a:bodyPr>
          <a:lstStyle/>
          <a:p>
            <a:r>
              <a:rPr lang="en-US" sz="8000" dirty="0"/>
              <a:t>Examples of how laws can be different to what we have in the UK?</a:t>
            </a:r>
            <a:endParaRPr lang="en-GB" sz="8000" dirty="0"/>
          </a:p>
        </p:txBody>
      </p:sp>
      <p:sp>
        <p:nvSpPr>
          <p:cNvPr id="7" name="Content Placeholder 2"/>
          <p:cNvSpPr>
            <a:spLocks noGrp="1"/>
          </p:cNvSpPr>
          <p:nvPr>
            <p:ph idx="1"/>
          </p:nvPr>
        </p:nvSpPr>
        <p:spPr>
          <a:xfrm>
            <a:off x="931121" y="2901312"/>
            <a:ext cx="6744666" cy="7993972"/>
          </a:xfrm>
        </p:spPr>
        <p:txBody>
          <a:bodyPr>
            <a:normAutofit fontScale="85000" lnSpcReduction="20000"/>
          </a:bodyPr>
          <a:lstStyle/>
          <a:p>
            <a:pPr marL="0" indent="0">
              <a:buNone/>
            </a:pPr>
            <a:r>
              <a:rPr lang="en-US" sz="7200" dirty="0"/>
              <a:t>One of the most visited places in Birmingham is St Philips Cathedral Churchyard. This is commonly known as “Pigeon Park” because of all the pigeons. Children can often be seen feeding the pigeons in the park.</a:t>
            </a:r>
          </a:p>
        </p:txBody>
      </p:sp>
      <p:pic>
        <p:nvPicPr>
          <p:cNvPr id="4" name="Picture 3"/>
          <p:cNvPicPr>
            <a:picLocks noChangeAspect="1"/>
          </p:cNvPicPr>
          <p:nvPr/>
        </p:nvPicPr>
        <p:blipFill>
          <a:blip r:embed="rId4"/>
          <a:stretch>
            <a:fillRect/>
          </a:stretch>
        </p:blipFill>
        <p:spPr>
          <a:xfrm>
            <a:off x="10052050" y="2867321"/>
            <a:ext cx="6575797" cy="4320560"/>
          </a:xfrm>
          <a:prstGeom prst="rect">
            <a:avLst/>
          </a:prstGeom>
        </p:spPr>
      </p:pic>
      <p:sp>
        <p:nvSpPr>
          <p:cNvPr id="12" name="Content Placeholder 2"/>
          <p:cNvSpPr txBox="1">
            <a:spLocks/>
          </p:cNvSpPr>
          <p:nvPr/>
        </p:nvSpPr>
        <p:spPr>
          <a:xfrm>
            <a:off x="8179842" y="7568878"/>
            <a:ext cx="11320336" cy="3746975"/>
          </a:xfrm>
          <a:prstGeom prst="rect">
            <a:avLst/>
          </a:prstGeom>
        </p:spPr>
        <p:txBody>
          <a:bodyPr vert="horz" lIns="91440" tIns="45720" rIns="91440" bIns="45720"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However in Venice, Italy it is against the law to feed pigeons. It is also against the law to feed pigeons in Trafalgar Square in London too. People can be fined if they are caught feeding the pigeons.</a:t>
            </a:r>
          </a:p>
        </p:txBody>
      </p:sp>
    </p:spTree>
    <p:extLst>
      <p:ext uri="{BB962C8B-B14F-4D97-AF65-F5344CB8AC3E}">
        <p14:creationId xmlns:p14="http://schemas.microsoft.com/office/powerpoint/2010/main" val="190977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0" y="671510"/>
            <a:ext cx="12500322" cy="1814813"/>
          </a:xfrm>
        </p:spPr>
        <p:txBody>
          <a:bodyPr>
            <a:normAutofit fontScale="90000"/>
          </a:bodyPr>
          <a:lstStyle/>
          <a:p>
            <a:r>
              <a:rPr lang="en-US" sz="8000" dirty="0"/>
              <a:t>Examples of how laws can be different to what we have in the UK?</a:t>
            </a:r>
            <a:endParaRPr lang="en-GB" sz="8000" dirty="0"/>
          </a:p>
        </p:txBody>
      </p:sp>
      <p:sp>
        <p:nvSpPr>
          <p:cNvPr id="7" name="Content Placeholder 2"/>
          <p:cNvSpPr>
            <a:spLocks noGrp="1"/>
          </p:cNvSpPr>
          <p:nvPr>
            <p:ph idx="1"/>
          </p:nvPr>
        </p:nvSpPr>
        <p:spPr>
          <a:xfrm>
            <a:off x="931121" y="2901312"/>
            <a:ext cx="6744666" cy="7993972"/>
          </a:xfrm>
        </p:spPr>
        <p:txBody>
          <a:bodyPr>
            <a:normAutofit/>
          </a:bodyPr>
          <a:lstStyle/>
          <a:p>
            <a:pPr marL="0" indent="0">
              <a:buNone/>
            </a:pPr>
            <a:r>
              <a:rPr lang="en-US" sz="7200" dirty="0"/>
              <a:t>The UK is the second biggest consumer of chewing gum in the world. Over £356 million is spent on chewing gum every year</a:t>
            </a:r>
          </a:p>
        </p:txBody>
      </p:sp>
      <p:sp>
        <p:nvSpPr>
          <p:cNvPr id="12" name="Content Placeholder 2"/>
          <p:cNvSpPr txBox="1">
            <a:spLocks/>
          </p:cNvSpPr>
          <p:nvPr/>
        </p:nvSpPr>
        <p:spPr>
          <a:xfrm>
            <a:off x="8179842" y="7568878"/>
            <a:ext cx="11320336" cy="3746975"/>
          </a:xfrm>
          <a:prstGeom prst="rect">
            <a:avLst/>
          </a:prstGeom>
        </p:spPr>
        <p:txBody>
          <a:bodyPr vert="horz" lIns="91440" tIns="45720" rIns="91440" bIns="45720" rtlCol="0">
            <a:normAutofit fontScale="9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However chewing gum is illegal in Singapore and you can be fined for chewing gum especially if it is outdoors or on their transport system.</a:t>
            </a:r>
          </a:p>
        </p:txBody>
      </p:sp>
      <p:pic>
        <p:nvPicPr>
          <p:cNvPr id="2" name="Picture 1"/>
          <p:cNvPicPr>
            <a:picLocks noChangeAspect="1"/>
          </p:cNvPicPr>
          <p:nvPr/>
        </p:nvPicPr>
        <p:blipFill>
          <a:blip r:embed="rId4"/>
          <a:stretch>
            <a:fillRect/>
          </a:stretch>
        </p:blipFill>
        <p:spPr>
          <a:xfrm>
            <a:off x="11276186" y="2539432"/>
            <a:ext cx="4671963" cy="4671963"/>
          </a:xfrm>
          <a:prstGeom prst="rect">
            <a:avLst/>
          </a:prstGeom>
        </p:spPr>
      </p:pic>
    </p:spTree>
    <p:extLst>
      <p:ext uri="{BB962C8B-B14F-4D97-AF65-F5344CB8AC3E}">
        <p14:creationId xmlns:p14="http://schemas.microsoft.com/office/powerpoint/2010/main" val="297174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0" y="671510"/>
            <a:ext cx="12500322" cy="1814813"/>
          </a:xfrm>
        </p:spPr>
        <p:txBody>
          <a:bodyPr>
            <a:normAutofit fontScale="90000"/>
          </a:bodyPr>
          <a:lstStyle/>
          <a:p>
            <a:r>
              <a:rPr lang="en-US" sz="8000" dirty="0"/>
              <a:t>Examples of how laws can be different to what we have in the UK?</a:t>
            </a:r>
            <a:endParaRPr lang="en-GB" sz="8000" dirty="0"/>
          </a:p>
        </p:txBody>
      </p:sp>
      <p:sp>
        <p:nvSpPr>
          <p:cNvPr id="7" name="Content Placeholder 2"/>
          <p:cNvSpPr>
            <a:spLocks noGrp="1"/>
          </p:cNvSpPr>
          <p:nvPr>
            <p:ph idx="1"/>
          </p:nvPr>
        </p:nvSpPr>
        <p:spPr>
          <a:xfrm>
            <a:off x="931121" y="2901312"/>
            <a:ext cx="6744666" cy="7993972"/>
          </a:xfrm>
        </p:spPr>
        <p:txBody>
          <a:bodyPr>
            <a:normAutofit/>
          </a:bodyPr>
          <a:lstStyle/>
          <a:p>
            <a:pPr marL="0" indent="0">
              <a:buNone/>
            </a:pPr>
            <a:r>
              <a:rPr lang="en-US" sz="7200" dirty="0"/>
              <a:t>In the UK a quick search on any popular clothing website you can purchase many different items in a camouflage print</a:t>
            </a:r>
          </a:p>
        </p:txBody>
      </p:sp>
      <p:sp>
        <p:nvSpPr>
          <p:cNvPr id="12" name="Content Placeholder 2"/>
          <p:cNvSpPr txBox="1">
            <a:spLocks/>
          </p:cNvSpPr>
          <p:nvPr/>
        </p:nvSpPr>
        <p:spPr>
          <a:xfrm>
            <a:off x="8179842" y="7568878"/>
            <a:ext cx="11320336" cy="3746975"/>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However in Barbados it is illegal for anyone (including children) to wear any item of clothing that has camouflage print</a:t>
            </a:r>
          </a:p>
        </p:txBody>
      </p:sp>
      <p:pic>
        <p:nvPicPr>
          <p:cNvPr id="3" name="Picture 2"/>
          <p:cNvPicPr>
            <a:picLocks noChangeAspect="1"/>
          </p:cNvPicPr>
          <p:nvPr/>
        </p:nvPicPr>
        <p:blipFill>
          <a:blip r:embed="rId4"/>
          <a:stretch>
            <a:fillRect/>
          </a:stretch>
        </p:blipFill>
        <p:spPr>
          <a:xfrm>
            <a:off x="7514170" y="2617412"/>
            <a:ext cx="4743971" cy="4743971"/>
          </a:xfrm>
          <a:prstGeom prst="rect">
            <a:avLst/>
          </a:prstGeom>
        </p:spPr>
      </p:pic>
      <p:pic>
        <p:nvPicPr>
          <p:cNvPr id="4" name="Picture 3"/>
          <p:cNvPicPr>
            <a:picLocks noChangeAspect="1"/>
          </p:cNvPicPr>
          <p:nvPr/>
        </p:nvPicPr>
        <p:blipFill>
          <a:blip r:embed="rId5"/>
          <a:stretch>
            <a:fillRect/>
          </a:stretch>
        </p:blipFill>
        <p:spPr>
          <a:xfrm>
            <a:off x="12793670" y="2617412"/>
            <a:ext cx="4603196" cy="4603196"/>
          </a:xfrm>
          <a:prstGeom prst="rect">
            <a:avLst/>
          </a:prstGeom>
        </p:spPr>
      </p:pic>
    </p:spTree>
    <p:extLst>
      <p:ext uri="{BB962C8B-B14F-4D97-AF65-F5344CB8AC3E}">
        <p14:creationId xmlns:p14="http://schemas.microsoft.com/office/powerpoint/2010/main" val="227931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US" sz="8000" dirty="0"/>
              <a:t>Is the law the same everywhere?</a:t>
            </a:r>
            <a:endParaRPr lang="en-GB" sz="8000" dirty="0"/>
          </a:p>
        </p:txBody>
      </p:sp>
      <p:sp>
        <p:nvSpPr>
          <p:cNvPr id="7" name="Content Placeholder 2"/>
          <p:cNvSpPr>
            <a:spLocks noGrp="1"/>
          </p:cNvSpPr>
          <p:nvPr>
            <p:ph idx="1"/>
          </p:nvPr>
        </p:nvSpPr>
        <p:spPr>
          <a:xfrm>
            <a:off x="907034" y="2486323"/>
            <a:ext cx="9721080" cy="7993972"/>
          </a:xfrm>
        </p:spPr>
        <p:txBody>
          <a:bodyPr>
            <a:normAutofit lnSpcReduction="10000"/>
          </a:bodyPr>
          <a:lstStyle/>
          <a:p>
            <a:pPr marL="0" indent="0">
              <a:buNone/>
            </a:pPr>
            <a:r>
              <a:rPr lang="en-US" sz="7200" dirty="0"/>
              <a:t>Turn and Talk Task</a:t>
            </a:r>
          </a:p>
          <a:p>
            <a:pPr marL="0" indent="0">
              <a:buNone/>
            </a:pPr>
            <a:endParaRPr lang="en-US" sz="7200" dirty="0"/>
          </a:p>
          <a:p>
            <a:pPr marL="0" indent="0">
              <a:buNone/>
            </a:pPr>
            <a:r>
              <a:rPr lang="en-US" sz="7200" dirty="0"/>
              <a:t>Do you agree that laws should also apply to visitors?</a:t>
            </a:r>
          </a:p>
          <a:p>
            <a:pPr marL="0" indent="0">
              <a:buNone/>
            </a:pPr>
            <a:endParaRPr lang="en-US" sz="7200" dirty="0"/>
          </a:p>
          <a:p>
            <a:pPr marL="0" indent="0">
              <a:buNone/>
            </a:pPr>
            <a:r>
              <a:rPr lang="en-US" sz="7200" dirty="0"/>
              <a:t>Be ready to share your answers with the class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42517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US" sz="8000" dirty="0"/>
              <a:t>Knowing and respecting the law</a:t>
            </a:r>
            <a:endParaRPr lang="en-GB" sz="8000" dirty="0"/>
          </a:p>
        </p:txBody>
      </p:sp>
      <p:sp>
        <p:nvSpPr>
          <p:cNvPr id="7" name="Content Placeholder 2"/>
          <p:cNvSpPr>
            <a:spLocks noGrp="1"/>
          </p:cNvSpPr>
          <p:nvPr>
            <p:ph idx="1"/>
          </p:nvPr>
        </p:nvSpPr>
        <p:spPr>
          <a:xfrm>
            <a:off x="907034" y="2486323"/>
            <a:ext cx="9721080" cy="7993972"/>
          </a:xfrm>
        </p:spPr>
        <p:txBody>
          <a:bodyPr>
            <a:normAutofit fontScale="92500" lnSpcReduction="20000"/>
          </a:bodyPr>
          <a:lstStyle/>
          <a:p>
            <a:pPr marL="0" indent="0">
              <a:buNone/>
            </a:pPr>
            <a:r>
              <a:rPr lang="en-US" sz="7200" dirty="0"/>
              <a:t>It is everyone’s responsibility to know what the law says and to obey it.</a:t>
            </a:r>
          </a:p>
          <a:p>
            <a:pPr marL="0" indent="0">
              <a:buNone/>
            </a:pPr>
            <a:endParaRPr lang="en-US" sz="7200" dirty="0"/>
          </a:p>
          <a:p>
            <a:pPr marL="0" indent="0">
              <a:buNone/>
            </a:pPr>
            <a:r>
              <a:rPr lang="en-US" sz="7200" dirty="0"/>
              <a:t>Ignorance (saying “I didn’t know”) of the law is not regarded as a valid excuse if a person is found breaking the law</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34069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85000" lnSpcReduction="10000"/>
          </a:bodyPr>
          <a:lstStyle/>
          <a:p>
            <a:pPr marL="0" indent="0">
              <a:buNone/>
            </a:pPr>
            <a:r>
              <a:rPr lang="en-US" sz="7200" dirty="0"/>
              <a:t>In the UK it is up to the government to make laws. </a:t>
            </a:r>
          </a:p>
          <a:p>
            <a:pPr marL="0" indent="0">
              <a:buNone/>
            </a:pPr>
            <a:endParaRPr lang="en-US" sz="7200" dirty="0"/>
          </a:p>
          <a:p>
            <a:pPr marL="0" indent="0">
              <a:buNone/>
            </a:pPr>
            <a:r>
              <a:rPr lang="en-US" sz="7200" dirty="0"/>
              <a:t>However it is not as simple as the Prime Minister deciding something is now a law.</a:t>
            </a:r>
          </a:p>
          <a:p>
            <a:pPr marL="0" indent="0">
              <a:buNone/>
            </a:pPr>
            <a:endParaRPr lang="en-US" sz="7200" dirty="0"/>
          </a:p>
          <a:p>
            <a:pPr marL="0" indent="0">
              <a:buNone/>
            </a:pPr>
            <a:r>
              <a:rPr lang="en-US" sz="7200" dirty="0"/>
              <a:t>There is a process that has to be followed</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193334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13976176" y="2524673"/>
            <a:ext cx="6120680" cy="8785600"/>
          </a:xfrm>
        </p:spPr>
        <p:txBody>
          <a:bodyPr>
            <a:normAutofit fontScale="62500" lnSpcReduction="20000"/>
          </a:bodyPr>
          <a:lstStyle/>
          <a:p>
            <a:pPr marL="0" indent="0">
              <a:buNone/>
            </a:pPr>
            <a:r>
              <a:rPr lang="en-US" sz="7200" dirty="0"/>
              <a:t>You have been given a worksheet with each step of the law making process. While watching the video you should write a number beside each step.</a:t>
            </a:r>
          </a:p>
          <a:p>
            <a:pPr marL="0" indent="0">
              <a:buNone/>
            </a:pPr>
            <a:endParaRPr lang="en-US" sz="7200" dirty="0"/>
          </a:p>
          <a:p>
            <a:pPr marL="0" indent="0">
              <a:buNone/>
            </a:pPr>
            <a:r>
              <a:rPr lang="en-US" sz="7200" dirty="0"/>
              <a:t>Example – The first step is “a bill is put forward” beside this is “1”</a:t>
            </a:r>
          </a:p>
          <a:p>
            <a:pPr marL="0" indent="0">
              <a:buNone/>
            </a:pPr>
            <a:endParaRPr lang="en-US" sz="7200" dirty="0"/>
          </a:p>
          <a:p>
            <a:pPr marL="0" indent="0">
              <a:buNone/>
            </a:pPr>
            <a:r>
              <a:rPr lang="en-US" sz="7200" dirty="0"/>
              <a:t>Label the next steps using numbers between 2 and 7</a:t>
            </a:r>
          </a:p>
        </p:txBody>
      </p:sp>
      <p:pic>
        <p:nvPicPr>
          <p:cNvPr id="2" name="iM4CKYCrW7Y"/>
          <p:cNvPicPr>
            <a:picLocks noRot="1" noChangeAspect="1"/>
          </p:cNvPicPr>
          <p:nvPr>
            <a:videoFile r:link="rId1"/>
          </p:nvPr>
        </p:nvPicPr>
        <p:blipFill>
          <a:blip r:embed="rId6"/>
          <a:stretch>
            <a:fillRect/>
          </a:stretch>
        </p:blipFill>
        <p:spPr>
          <a:xfrm>
            <a:off x="220328" y="2414315"/>
            <a:ext cx="13697522" cy="7704856"/>
          </a:xfrm>
          <a:prstGeom prst="rect">
            <a:avLst/>
          </a:prstGeom>
        </p:spPr>
      </p:pic>
    </p:spTree>
    <p:extLst>
      <p:ext uri="{BB962C8B-B14F-4D97-AF65-F5344CB8AC3E}">
        <p14:creationId xmlns:p14="http://schemas.microsoft.com/office/powerpoint/2010/main" val="16091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92500" lnSpcReduction="20000"/>
          </a:bodyPr>
          <a:lstStyle/>
          <a:p>
            <a:pPr marL="0" indent="0">
              <a:buNone/>
            </a:pPr>
            <a:r>
              <a:rPr lang="en-US" sz="7200" dirty="0"/>
              <a:t>The first step is</a:t>
            </a:r>
          </a:p>
          <a:p>
            <a:pPr marL="0" indent="0">
              <a:buNone/>
            </a:pPr>
            <a:endParaRPr lang="en-US" sz="7200" dirty="0"/>
          </a:p>
          <a:p>
            <a:pPr marL="0" indent="0">
              <a:buNone/>
            </a:pPr>
            <a:r>
              <a:rPr lang="en-US" sz="7200" dirty="0"/>
              <a:t>“A bill is put forward”</a:t>
            </a:r>
          </a:p>
          <a:p>
            <a:pPr marL="0" indent="0">
              <a:buNone/>
            </a:pPr>
            <a:endParaRPr lang="en-US" sz="7200" dirty="0"/>
          </a:p>
          <a:p>
            <a:pPr marL="0" indent="0">
              <a:buNone/>
            </a:pPr>
            <a:r>
              <a:rPr lang="en-US" sz="7200" dirty="0"/>
              <a:t>This can be by a range of people or groups. The bill could be to propose a new law or to amend an existing law</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72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85000" lnSpcReduction="10000"/>
          </a:bodyPr>
          <a:lstStyle/>
          <a:p>
            <a:pPr marL="0" indent="0">
              <a:buNone/>
            </a:pPr>
            <a:r>
              <a:rPr lang="en-US" sz="7200" dirty="0"/>
              <a:t>The second step is</a:t>
            </a:r>
          </a:p>
          <a:p>
            <a:pPr marL="0" indent="0">
              <a:buNone/>
            </a:pPr>
            <a:endParaRPr lang="en-US" sz="7200" dirty="0"/>
          </a:p>
          <a:p>
            <a:pPr marL="0" indent="0">
              <a:buNone/>
            </a:pPr>
            <a:r>
              <a:rPr lang="en-US" sz="7200" dirty="0"/>
              <a:t>“A green paper is published”</a:t>
            </a:r>
          </a:p>
          <a:p>
            <a:pPr marL="0" indent="0">
              <a:buNone/>
            </a:pPr>
            <a:endParaRPr lang="en-US" sz="7200" dirty="0"/>
          </a:p>
          <a:p>
            <a:pPr marL="0" indent="0">
              <a:buNone/>
            </a:pPr>
            <a:r>
              <a:rPr lang="en-US" sz="7200" dirty="0"/>
              <a:t>This presents the Governments ideas for the bill and it is open to the public to discuss. This is called a public consultation.</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14890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85000" lnSpcReduction="10000"/>
          </a:bodyPr>
          <a:lstStyle/>
          <a:p>
            <a:pPr marL="0" indent="0">
              <a:buNone/>
            </a:pPr>
            <a:r>
              <a:rPr lang="en-US" sz="7200" dirty="0"/>
              <a:t>The 3</a:t>
            </a:r>
            <a:r>
              <a:rPr lang="en-US" sz="7200" baseline="30000" dirty="0"/>
              <a:t>rd</a:t>
            </a:r>
            <a:r>
              <a:rPr lang="en-US" sz="7200" dirty="0"/>
              <a:t> step is</a:t>
            </a:r>
          </a:p>
          <a:p>
            <a:pPr marL="0" indent="0">
              <a:buNone/>
            </a:pPr>
            <a:endParaRPr lang="en-US" sz="7200" dirty="0"/>
          </a:p>
          <a:p>
            <a:pPr marL="0" indent="0">
              <a:buNone/>
            </a:pPr>
            <a:r>
              <a:rPr lang="en-US" sz="7200" dirty="0"/>
              <a:t>“A white paper is published”</a:t>
            </a:r>
          </a:p>
          <a:p>
            <a:pPr marL="0" indent="0">
              <a:buNone/>
            </a:pPr>
            <a:endParaRPr lang="en-US" sz="7200" dirty="0"/>
          </a:p>
          <a:p>
            <a:pPr marL="0" indent="0">
              <a:buNone/>
            </a:pPr>
            <a:r>
              <a:rPr lang="en-US" sz="7200" dirty="0"/>
              <a:t>This includes finding from the public consultation and outlines the proposed bill in more detail than the green paper</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226395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14 June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What are laws?</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6995056"/>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following tasks:</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What does MP stand for?</a:t>
            </a: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A MP represents an area. What is another word for this area?</a:t>
            </a: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Name a political party in the UK.</a:t>
            </a: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1076697" y="6716163"/>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Member of Parliament</a:t>
            </a:r>
            <a:endParaRPr lang="en-GB" sz="3958" b="1" kern="0" dirty="0">
              <a:solidFill>
                <a:prstClr val="white"/>
              </a:solidFill>
              <a:latin typeface="Calibri" panose="020F0502020204030204"/>
            </a:endParaRPr>
          </a:p>
        </p:txBody>
      </p:sp>
      <p:sp>
        <p:nvSpPr>
          <p:cNvPr id="35" name="Rectangle 34"/>
          <p:cNvSpPr/>
          <p:nvPr/>
        </p:nvSpPr>
        <p:spPr>
          <a:xfrm>
            <a:off x="1043426" y="7988840"/>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Constituency</a:t>
            </a:r>
            <a:endParaRPr lang="en-GB" sz="3958" b="1" kern="0" dirty="0">
              <a:solidFill>
                <a:prstClr val="white"/>
              </a:solidFill>
              <a:latin typeface="Calibri" panose="020F0502020204030204"/>
            </a:endParaRPr>
          </a:p>
        </p:txBody>
      </p:sp>
      <p:sp>
        <p:nvSpPr>
          <p:cNvPr id="36" name="Rectangle 35"/>
          <p:cNvSpPr/>
          <p:nvPr/>
        </p:nvSpPr>
        <p:spPr>
          <a:xfrm>
            <a:off x="1043426" y="9324903"/>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rPr>
              <a:t>Conservatives, </a:t>
            </a:r>
            <a:r>
              <a:rPr lang="en-US" sz="3958" b="1" kern="0" dirty="0" err="1">
                <a:solidFill>
                  <a:prstClr val="white"/>
                </a:solidFill>
              </a:rPr>
              <a:t>Labour</a:t>
            </a:r>
            <a:r>
              <a:rPr lang="en-US" sz="3958" b="1" kern="0" dirty="0">
                <a:solidFill>
                  <a:prstClr val="white"/>
                </a:solidFill>
              </a:rPr>
              <a:t>, Liberal Democrats, Green Party, Sinn Fein, DUP, Scottish Nationalist Party, Plaid </a:t>
            </a:r>
            <a:r>
              <a:rPr lang="en-US" sz="3958" b="1" kern="0" dirty="0" err="1">
                <a:solidFill>
                  <a:prstClr val="white"/>
                </a:solidFill>
              </a:rPr>
              <a:t>Cymru</a:t>
            </a:r>
            <a:r>
              <a:rPr lang="en-US" sz="3958" b="1" kern="0" dirty="0">
                <a:solidFill>
                  <a:prstClr val="white"/>
                </a:solidFill>
              </a:rPr>
              <a:t>, Reform UK</a:t>
            </a:r>
            <a:endParaRPr lang="en-GB" sz="3958" b="1" kern="0" dirty="0">
              <a:solidFill>
                <a:prstClr val="white"/>
              </a:solidFill>
            </a:endParaRPr>
          </a:p>
        </p:txBody>
      </p:sp>
    </p:spTree>
    <p:extLst>
      <p:ext uri="{BB962C8B-B14F-4D97-AF65-F5344CB8AC3E}">
        <p14:creationId xmlns:p14="http://schemas.microsoft.com/office/powerpoint/2010/main" val="140845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55000" lnSpcReduction="20000"/>
          </a:bodyPr>
          <a:lstStyle/>
          <a:p>
            <a:pPr marL="0" indent="0">
              <a:buNone/>
            </a:pPr>
            <a:r>
              <a:rPr lang="en-US" sz="7200" dirty="0"/>
              <a:t>The 4th step is</a:t>
            </a:r>
          </a:p>
          <a:p>
            <a:pPr marL="0" indent="0">
              <a:buNone/>
            </a:pPr>
            <a:endParaRPr lang="en-US" sz="7200" dirty="0"/>
          </a:p>
          <a:p>
            <a:pPr marL="0" indent="0">
              <a:buNone/>
            </a:pPr>
            <a:r>
              <a:rPr lang="en-US" sz="7200" dirty="0"/>
              <a:t>“Government ministers must agree if the proposal is taken forward”</a:t>
            </a:r>
          </a:p>
          <a:p>
            <a:pPr marL="0" indent="0">
              <a:buNone/>
            </a:pPr>
            <a:endParaRPr lang="en-US" sz="7200" dirty="0"/>
          </a:p>
          <a:p>
            <a:pPr marL="0" indent="0">
              <a:buNone/>
            </a:pPr>
            <a:r>
              <a:rPr lang="en-US" sz="7200" dirty="0"/>
              <a:t>Government ministers are MP’s who are part of the Prime Ministers closest team. An easy way to think about this is SLT teachers support </a:t>
            </a:r>
            <a:r>
              <a:rPr lang="en-US" sz="7200" dirty="0" err="1"/>
              <a:t>Mrs</a:t>
            </a:r>
            <a:r>
              <a:rPr lang="en-US" sz="7200" dirty="0"/>
              <a:t> Herrmann. Government ministers have the same role for the Prime Minister.</a:t>
            </a:r>
          </a:p>
          <a:p>
            <a:pPr marL="0" indent="0">
              <a:buNone/>
            </a:pPr>
            <a:endParaRPr lang="en-US" sz="7200" dirty="0"/>
          </a:p>
          <a:p>
            <a:pPr marL="0" indent="0">
              <a:buNone/>
            </a:pPr>
            <a:r>
              <a:rPr lang="en-US" sz="7200" dirty="0"/>
              <a:t>These Government ministers have to agree that the proposal should be taken forward</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297555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77500" lnSpcReduction="20000"/>
          </a:bodyPr>
          <a:lstStyle/>
          <a:p>
            <a:pPr marL="0" indent="0">
              <a:buNone/>
            </a:pPr>
            <a:r>
              <a:rPr lang="en-US" sz="7200" dirty="0"/>
              <a:t>The 5th step is</a:t>
            </a:r>
          </a:p>
          <a:p>
            <a:pPr marL="0" indent="0">
              <a:buNone/>
            </a:pPr>
            <a:endParaRPr lang="en-US" sz="7200" dirty="0"/>
          </a:p>
          <a:p>
            <a:pPr marL="0" indent="0">
              <a:buNone/>
            </a:pPr>
            <a:r>
              <a:rPr lang="en-US" sz="7200" dirty="0"/>
              <a:t>“The bill is presented to Parliament”</a:t>
            </a:r>
          </a:p>
          <a:p>
            <a:pPr marL="0" indent="0">
              <a:buNone/>
            </a:pPr>
            <a:endParaRPr lang="en-US" sz="7200" dirty="0"/>
          </a:p>
          <a:p>
            <a:pPr marL="0" indent="0">
              <a:buNone/>
            </a:pPr>
            <a:r>
              <a:rPr lang="en-US" sz="7200" dirty="0"/>
              <a:t>The Government Minister responsible for the area that will be impacted by the new or changed law presents it to all MP’s in the House of Commons.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2394473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2"/>
            <a:ext cx="9721080" cy="7764207"/>
          </a:xfrm>
        </p:spPr>
        <p:txBody>
          <a:bodyPr>
            <a:normAutofit fontScale="70000" lnSpcReduction="20000"/>
          </a:bodyPr>
          <a:lstStyle/>
          <a:p>
            <a:pPr marL="0" indent="0">
              <a:buNone/>
            </a:pPr>
            <a:r>
              <a:rPr lang="en-US" sz="7200" dirty="0"/>
              <a:t>The 6th step is</a:t>
            </a:r>
          </a:p>
          <a:p>
            <a:pPr marL="0" indent="0">
              <a:buNone/>
            </a:pPr>
            <a:endParaRPr lang="en-US" sz="7200" dirty="0"/>
          </a:p>
          <a:p>
            <a:pPr marL="0" indent="0">
              <a:buNone/>
            </a:pPr>
            <a:r>
              <a:rPr lang="en-US" sz="7200" dirty="0"/>
              <a:t>“MPs in the House of Commons and the House of Lords debate the bill”</a:t>
            </a:r>
          </a:p>
          <a:p>
            <a:pPr marL="0" indent="0">
              <a:buNone/>
            </a:pPr>
            <a:endParaRPr lang="en-US" sz="7200" dirty="0"/>
          </a:p>
          <a:p>
            <a:pPr marL="0" indent="0">
              <a:buNone/>
            </a:pPr>
            <a:r>
              <a:rPr lang="en-US" sz="7200" dirty="0"/>
              <a:t>This can happen multiple times as both the House of Commons and House of Lords can make changes to the proposal. Before it goes any further both the House of Commons and House of Lords have to agree on all changes.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422416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2"/>
            <a:ext cx="9721080" cy="7764207"/>
          </a:xfrm>
        </p:spPr>
        <p:txBody>
          <a:bodyPr>
            <a:normAutofit fontScale="85000" lnSpcReduction="10000"/>
          </a:bodyPr>
          <a:lstStyle/>
          <a:p>
            <a:pPr marL="0" indent="0">
              <a:buNone/>
            </a:pPr>
            <a:r>
              <a:rPr lang="en-US" sz="7200" dirty="0"/>
              <a:t>The 7th step is</a:t>
            </a:r>
          </a:p>
          <a:p>
            <a:pPr marL="0" indent="0">
              <a:buNone/>
            </a:pPr>
            <a:endParaRPr lang="en-US" sz="7200" dirty="0"/>
          </a:p>
          <a:p>
            <a:pPr marL="0" indent="0">
              <a:buNone/>
            </a:pPr>
            <a:r>
              <a:rPr lang="en-US" sz="7200" dirty="0"/>
              <a:t>“Passed to Monarch for formal approval”</a:t>
            </a:r>
          </a:p>
          <a:p>
            <a:pPr marL="0" indent="0">
              <a:buNone/>
            </a:pPr>
            <a:endParaRPr lang="en-US" sz="7200" dirty="0"/>
          </a:p>
          <a:p>
            <a:pPr marL="0" indent="0">
              <a:buNone/>
            </a:pPr>
            <a:r>
              <a:rPr lang="en-US" sz="7200" dirty="0"/>
              <a:t>The King is given a copy of the bill. Once they have approved it this is now law which is called an Act of Parliament</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158602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lvl="0" indent="0">
              <a:buNone/>
            </a:pPr>
            <a:endParaRPr lang="en-US" dirty="0"/>
          </a:p>
          <a:p>
            <a:pPr marL="0" lvl="0" indent="0">
              <a:buNone/>
            </a:pPr>
            <a:r>
              <a:rPr lang="en-US" sz="4800" dirty="0">
                <a:solidFill>
                  <a:prstClr val="black"/>
                </a:solidFill>
                <a:latin typeface="Calibri" panose="020F0502020204030204" pitchFamily="34" charset="0"/>
                <a:cs typeface="Calibri" panose="020F0502020204030204" pitchFamily="34" charset="0"/>
              </a:rPr>
              <a:t>What is being described – “a system of rules that a country have agreed to follow”</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srgbClr val="FF0000"/>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Law</a:t>
            </a:r>
          </a:p>
        </p:txBody>
      </p:sp>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p>
          <a:p>
            <a:pPr marL="0" indent="0">
              <a:buNone/>
            </a:pPr>
            <a:endParaRPr lang="en-US" sz="4800" dirty="0"/>
          </a:p>
          <a:p>
            <a:pPr marL="0" indent="0">
              <a:buNone/>
            </a:pPr>
            <a:r>
              <a:rPr lang="en-US" sz="4800" dirty="0"/>
              <a:t>Laws are the same in every country</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914400" lvl="0" indent="-914400">
              <a:buAutoNum type="alphaUcPeriod"/>
            </a:pPr>
            <a:r>
              <a:rPr lang="en-US" sz="4800" dirty="0">
                <a:solidFill>
                  <a:srgbClr val="FF0000"/>
                </a:solidFill>
                <a:latin typeface="Calibri" panose="020F0502020204030204" pitchFamily="34" charset="0"/>
                <a:cs typeface="Calibri" panose="020F0502020204030204" pitchFamily="34" charset="0"/>
              </a:rPr>
              <a:t>True</a:t>
            </a:r>
          </a:p>
          <a:p>
            <a:pPr marL="914400" lvl="0" indent="-914400">
              <a:buAutoNum type="alphaUcPeriod"/>
            </a:pPr>
            <a:endParaRPr lang="en-US" sz="4800" dirty="0">
              <a:solidFill>
                <a:srgbClr val="FF0000"/>
              </a:solidFill>
              <a:latin typeface="Calibri" panose="020F0502020204030204" pitchFamily="34" charset="0"/>
              <a:cs typeface="Calibri" panose="020F0502020204030204" pitchFamily="34" charset="0"/>
            </a:endParaRPr>
          </a:p>
          <a:p>
            <a:pPr marL="914400" lvl="0" indent="-914400">
              <a:buAutoNum type="alphaUcPeriod"/>
            </a:pPr>
            <a:r>
              <a:rPr lang="en-US" sz="4800" dirty="0">
                <a:solidFill>
                  <a:srgbClr val="FF0000"/>
                </a:solidFill>
                <a:latin typeface="Calibri" panose="020F0502020204030204" pitchFamily="34" charset="0"/>
                <a:cs typeface="Calibri" panose="020F0502020204030204" pitchFamily="34" charset="0"/>
              </a:rPr>
              <a:t>False</a:t>
            </a:r>
          </a:p>
          <a:p>
            <a:pPr marL="0" lvl="0" indent="0">
              <a:buNone/>
            </a:pPr>
            <a:endParaRPr lang="en-US" sz="4800" dirty="0">
              <a:solidFill>
                <a:srgbClr val="FF0000"/>
              </a:solidFill>
              <a:latin typeface="Calibri" panose="020F0502020204030204" pitchFamily="34" charset="0"/>
              <a:cs typeface="Calibri" panose="020F0502020204030204" pitchFamily="34" charset="0"/>
            </a:endParaRP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3498" y="6981775"/>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6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p>
          <a:p>
            <a:pPr marL="0" indent="0">
              <a:buNone/>
            </a:pPr>
            <a:endParaRPr lang="en-US" sz="4800" dirty="0"/>
          </a:p>
          <a:p>
            <a:pPr marL="0" indent="0">
              <a:buNone/>
            </a:pPr>
            <a:r>
              <a:rPr lang="en-US" sz="4800" dirty="0"/>
              <a:t>If you break the law in another country but it is not against the law in the country you are from, you will not be </a:t>
            </a:r>
            <a:r>
              <a:rPr lang="en-US" sz="4800" dirty="0" err="1"/>
              <a:t>penalised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914400" lvl="0" indent="-914400">
              <a:buAutoNum type="alphaUcPeriod"/>
            </a:pPr>
            <a:r>
              <a:rPr lang="en-US" sz="4800" dirty="0">
                <a:solidFill>
                  <a:srgbClr val="FF0000"/>
                </a:solidFill>
                <a:latin typeface="Calibri" panose="020F0502020204030204" pitchFamily="34" charset="0"/>
                <a:cs typeface="Calibri" panose="020F0502020204030204" pitchFamily="34" charset="0"/>
              </a:rPr>
              <a:t>True</a:t>
            </a:r>
          </a:p>
          <a:p>
            <a:pPr marL="914400" lvl="0" indent="-914400">
              <a:buAutoNum type="alphaUcPeriod"/>
            </a:pPr>
            <a:endParaRPr lang="en-US" sz="4800" dirty="0">
              <a:solidFill>
                <a:srgbClr val="FF0000"/>
              </a:solidFill>
              <a:latin typeface="Calibri" panose="020F0502020204030204" pitchFamily="34" charset="0"/>
              <a:cs typeface="Calibri" panose="020F0502020204030204" pitchFamily="34" charset="0"/>
            </a:endParaRPr>
          </a:p>
          <a:p>
            <a:pPr marL="914400" lvl="0" indent="-914400">
              <a:buAutoNum type="alphaUcPeriod"/>
            </a:pPr>
            <a:r>
              <a:rPr lang="en-US" sz="4800" dirty="0">
                <a:solidFill>
                  <a:srgbClr val="FF0000"/>
                </a:solidFill>
                <a:latin typeface="Calibri" panose="020F0502020204030204" pitchFamily="34" charset="0"/>
                <a:cs typeface="Calibri" panose="020F0502020204030204" pitchFamily="34" charset="0"/>
              </a:rPr>
              <a:t>False</a:t>
            </a:r>
          </a:p>
          <a:p>
            <a:pPr marL="0" lvl="0" indent="0">
              <a:buNone/>
            </a:pPr>
            <a:endParaRPr lang="en-US" sz="4800" dirty="0">
              <a:solidFill>
                <a:srgbClr val="FF0000"/>
              </a:solidFill>
              <a:latin typeface="Calibri" panose="020F0502020204030204" pitchFamily="34" charset="0"/>
              <a:cs typeface="Calibri" panose="020F0502020204030204" pitchFamily="34" charset="0"/>
            </a:endParaRP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314" y="9471099"/>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46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endParaRPr lang="en-US" dirty="0"/>
          </a:p>
          <a:p>
            <a:pPr marL="0" indent="0">
              <a:buNone/>
            </a:pPr>
            <a:r>
              <a:rPr lang="en-US" dirty="0"/>
              <a:t>Who gives final approval of the bill before it becomes law?</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A – Prime Minister</a:t>
            </a:r>
          </a:p>
          <a:p>
            <a:pPr marL="0" lvl="0" indent="0">
              <a:buNone/>
            </a:pPr>
            <a:endParaRPr lang="en-US" sz="4800" dirty="0">
              <a:solidFill>
                <a:srgbClr val="FF0000"/>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B – Any MP</a:t>
            </a:r>
          </a:p>
          <a:p>
            <a:pPr marL="0" lvl="0" indent="0">
              <a:buNone/>
            </a:pPr>
            <a:endParaRPr lang="en-US" sz="4800" dirty="0">
              <a:solidFill>
                <a:srgbClr val="FF0000"/>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C – The King</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1255" y="8751019"/>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4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Task</a:t>
            </a:r>
            <a:endParaRPr lang="en-GB" sz="8000" dirty="0"/>
          </a:p>
        </p:txBody>
      </p:sp>
      <p:sp>
        <p:nvSpPr>
          <p:cNvPr id="7" name="Content Placeholder 2"/>
          <p:cNvSpPr>
            <a:spLocks noGrp="1"/>
          </p:cNvSpPr>
          <p:nvPr>
            <p:ph idx="1"/>
          </p:nvPr>
        </p:nvSpPr>
        <p:spPr>
          <a:xfrm>
            <a:off x="907034" y="2486322"/>
            <a:ext cx="9721080" cy="9289033"/>
          </a:xfrm>
        </p:spPr>
        <p:txBody>
          <a:bodyPr>
            <a:normAutofit fontScale="55000" lnSpcReduction="20000"/>
          </a:bodyPr>
          <a:lstStyle/>
          <a:p>
            <a:pPr marL="0" indent="0">
              <a:buNone/>
            </a:pPr>
            <a:r>
              <a:rPr lang="en-US" sz="7200" dirty="0"/>
              <a:t>If you could put forward a bill in order to amend a school rule or bring in a new rule what would you suggest?</a:t>
            </a:r>
          </a:p>
          <a:p>
            <a:pPr marL="0" indent="0">
              <a:buNone/>
            </a:pPr>
            <a:endParaRPr lang="en-US" sz="7200" dirty="0"/>
          </a:p>
          <a:p>
            <a:pPr marL="0" indent="0">
              <a:buNone/>
            </a:pPr>
            <a:r>
              <a:rPr lang="en-US" sz="7200" dirty="0"/>
              <a:t>In your books complete the following sentences.</a:t>
            </a:r>
          </a:p>
          <a:p>
            <a:pPr marL="0" indent="0">
              <a:buNone/>
            </a:pPr>
            <a:endParaRPr lang="en-US" sz="7200" dirty="0"/>
          </a:p>
          <a:p>
            <a:pPr marL="1143000" indent="-1143000">
              <a:buAutoNum type="arabicPeriod"/>
            </a:pPr>
            <a:r>
              <a:rPr lang="en-US" sz="7200" dirty="0"/>
              <a:t>A new rule I would like to suggest is…or A rule I would like to change is….</a:t>
            </a:r>
          </a:p>
          <a:p>
            <a:pPr marL="1143000" indent="-1143000">
              <a:buAutoNum type="arabicPeriod"/>
            </a:pPr>
            <a:r>
              <a:rPr lang="en-US" sz="7200" dirty="0"/>
              <a:t>I am suggesting this because….</a:t>
            </a:r>
          </a:p>
          <a:p>
            <a:pPr marL="1143000" indent="-1143000">
              <a:buAutoNum type="arabicPeriod"/>
            </a:pPr>
            <a:r>
              <a:rPr lang="en-US" sz="7200" dirty="0"/>
              <a:t>I think this would benefit HHC pupils because…</a:t>
            </a:r>
          </a:p>
          <a:p>
            <a:pPr marL="1143000" indent="-1143000">
              <a:buAutoNum type="arabicPeriod"/>
            </a:pPr>
            <a:endParaRPr lang="en-US" sz="7200" dirty="0"/>
          </a:p>
          <a:p>
            <a:pPr marL="0" indent="0">
              <a:buNone/>
            </a:pPr>
            <a:r>
              <a:rPr lang="en-US" sz="7200" dirty="0"/>
              <a:t>Be ready to share your suggestions with the class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6259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9577"/>
            <a:ext cx="20000922" cy="2895258"/>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6046" t="27771" r="7198" b="16687"/>
          <a:stretch/>
        </p:blipFill>
        <p:spPr>
          <a:xfrm>
            <a:off x="258962" y="830139"/>
            <a:ext cx="9233969" cy="9145016"/>
          </a:xfrm>
          <a:prstGeom prst="rect">
            <a:avLst/>
          </a:prstGeom>
        </p:spPr>
      </p:pic>
      <p:pic>
        <p:nvPicPr>
          <p:cNvPr id="5" name="Picture 4"/>
          <p:cNvPicPr>
            <a:picLocks noChangeAspect="1"/>
          </p:cNvPicPr>
          <p:nvPr/>
        </p:nvPicPr>
        <p:blipFill rotWithShape="1">
          <a:blip r:embed="rId2"/>
          <a:srcRect l="56046" t="27771" r="7198" b="16687"/>
          <a:stretch/>
        </p:blipFill>
        <p:spPr>
          <a:xfrm>
            <a:off x="10268074" y="830139"/>
            <a:ext cx="9233969" cy="9145016"/>
          </a:xfrm>
          <a:prstGeom prst="rect">
            <a:avLst/>
          </a:prstGeom>
        </p:spPr>
      </p:pic>
    </p:spTree>
    <p:extLst>
      <p:ext uri="{BB962C8B-B14F-4D97-AF65-F5344CB8AC3E}">
        <p14:creationId xmlns:p14="http://schemas.microsoft.com/office/powerpoint/2010/main" val="79737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algn="ctr"/>
            <a:r>
              <a:rPr lang="en-GB" sz="6596" u="sng" dirty="0">
                <a:latin typeface="Comic Sans MS" panose="030F0702030302020204" pitchFamily="66" charset="0"/>
              </a:rPr>
              <a:t>Secure your Future: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Political Parties in the UK</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a MP?</a:t>
            </a:r>
          </a:p>
        </p:txBody>
      </p:sp>
      <p:sp>
        <p:nvSpPr>
          <p:cNvPr id="29" name="Rounded Rectangle 28"/>
          <p:cNvSpPr/>
          <p:nvPr/>
        </p:nvSpPr>
        <p:spPr>
          <a:xfrm>
            <a:off x="5874854" y="2625177"/>
            <a:ext cx="2384644" cy="1662335"/>
          </a:xfrm>
          <a:prstGeom prst="roundRect">
            <a:avLst/>
          </a:prstGeom>
          <a:solidFill>
            <a:srgbClr val="FFC0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are laws and how are they made?</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Who is running for election in Hodge Hill?</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does individual liberty mean?</a:t>
            </a:r>
          </a:p>
        </p:txBody>
      </p:sp>
      <p:sp>
        <p:nvSpPr>
          <p:cNvPr id="32" name="Rounded Rectangle 31"/>
          <p:cNvSpPr/>
          <p:nvPr/>
        </p:nvSpPr>
        <p:spPr>
          <a:xfrm>
            <a:off x="14409197" y="2668457"/>
            <a:ext cx="2498070"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Tolerance, respect and diversity. How do these link?</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Summer holidays</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200" b="1" dirty="0">
                <a:solidFill>
                  <a:prstClr val="black"/>
                </a:solidFill>
                <a:latin typeface="Comic Sans MS"/>
              </a:rPr>
              <a:t>Today we will look at:</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What are laws and how are they made?</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This includes:</a:t>
            </a:r>
          </a:p>
          <a:p>
            <a:pPr defTabSz="914411">
              <a:lnSpc>
                <a:spcPct val="110000"/>
              </a:lnSpc>
              <a:spcBef>
                <a:spcPts val="1001"/>
              </a:spcBef>
              <a:buFontTx/>
              <a:buChar char="-"/>
              <a:defRPr/>
            </a:pPr>
            <a:r>
              <a:rPr lang="en-US" sz="3200" b="1" dirty="0">
                <a:solidFill>
                  <a:prstClr val="black"/>
                </a:solidFill>
                <a:latin typeface="Comic Sans MS"/>
              </a:rPr>
              <a:t>Why do we need laws?</a:t>
            </a:r>
          </a:p>
          <a:p>
            <a:pPr defTabSz="914411">
              <a:lnSpc>
                <a:spcPct val="110000"/>
              </a:lnSpc>
              <a:spcBef>
                <a:spcPts val="1001"/>
              </a:spcBef>
              <a:buFontTx/>
              <a:buChar char="-"/>
              <a:defRPr/>
            </a:pPr>
            <a:r>
              <a:rPr lang="en-US" sz="3200" b="1" dirty="0">
                <a:solidFill>
                  <a:prstClr val="black"/>
                </a:solidFill>
                <a:latin typeface="Comic Sans MS"/>
              </a:rPr>
              <a:t>How are laws made?</a:t>
            </a:r>
          </a:p>
          <a:p>
            <a:pPr defTabSz="914411">
              <a:lnSpc>
                <a:spcPct val="110000"/>
              </a:lnSpc>
              <a:spcBef>
                <a:spcPts val="1001"/>
              </a:spcBef>
              <a:buFontTx/>
              <a:buChar char="-"/>
              <a:defRPr/>
            </a:pPr>
            <a:r>
              <a:rPr lang="en-US" sz="3200" b="1" dirty="0">
                <a:solidFill>
                  <a:prstClr val="black"/>
                </a:solidFill>
                <a:latin typeface="Comic Sans MS"/>
              </a:rPr>
              <a:t>What laws you would like created</a:t>
            </a: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600" b="1" dirty="0">
                <a:solidFill>
                  <a:prstClr val="black"/>
                </a:solidFill>
                <a:latin typeface="Comic Sans MS"/>
              </a:rPr>
              <a:t>Please remember that your teacher cannot answer any questions about the political party they support or who they will be voting for in the General Election.</a:t>
            </a:r>
          </a:p>
        </p:txBody>
      </p:sp>
    </p:spTree>
    <p:extLst>
      <p:ext uri="{BB962C8B-B14F-4D97-AF65-F5344CB8AC3E}">
        <p14:creationId xmlns:p14="http://schemas.microsoft.com/office/powerpoint/2010/main" val="35786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if there were no rules or laws?</a:t>
            </a:r>
          </a:p>
        </p:txBody>
      </p:sp>
      <p:sp>
        <p:nvSpPr>
          <p:cNvPr id="7" name="Content Placeholder 2"/>
          <p:cNvSpPr>
            <a:spLocks noGrp="1"/>
          </p:cNvSpPr>
          <p:nvPr>
            <p:ph idx="1"/>
          </p:nvPr>
        </p:nvSpPr>
        <p:spPr>
          <a:xfrm>
            <a:off x="907034" y="2486323"/>
            <a:ext cx="9294336" cy="7993972"/>
          </a:xfrm>
        </p:spPr>
        <p:txBody>
          <a:bodyPr>
            <a:normAutofit fontScale="92500" lnSpcReduction="20000"/>
          </a:bodyPr>
          <a:lstStyle/>
          <a:p>
            <a:pPr marL="0" indent="0">
              <a:buNone/>
            </a:pPr>
            <a:r>
              <a:rPr lang="en-US" b="1" dirty="0"/>
              <a:t>Turn and Talk Task</a:t>
            </a:r>
          </a:p>
          <a:p>
            <a:pPr marL="0" indent="0">
              <a:buNone/>
            </a:pPr>
            <a:endParaRPr lang="en-US" b="1" dirty="0"/>
          </a:p>
          <a:p>
            <a:pPr marL="0" indent="0">
              <a:buNone/>
            </a:pPr>
            <a:r>
              <a:rPr lang="en-US" dirty="0"/>
              <a:t>With the person next to you discuss the following:</a:t>
            </a:r>
          </a:p>
          <a:p>
            <a:pPr marL="0" indent="0">
              <a:buNone/>
            </a:pPr>
            <a:endParaRPr lang="en-US" dirty="0"/>
          </a:p>
          <a:p>
            <a:pPr marL="0" indent="0">
              <a:buNone/>
            </a:pPr>
            <a:r>
              <a:rPr lang="en-US" dirty="0"/>
              <a:t>“If the UK had no laws what would you do? What could you do that you didn’t before because of the law?”</a:t>
            </a:r>
          </a:p>
          <a:p>
            <a:pPr marL="0" indent="0">
              <a:buNone/>
            </a:pPr>
            <a:endParaRPr lang="en-US" dirty="0"/>
          </a:p>
          <a:p>
            <a:pPr marL="0" indent="0">
              <a:buNone/>
            </a:pPr>
            <a:r>
              <a:rPr lang="en-US" dirty="0"/>
              <a:t>Example – people might want to drive faster than 70mph on the motorway so they would get rid of the speed limit laws so they could drive their cars/motorbikes faster</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if there were no rules or laws?</a:t>
            </a:r>
          </a:p>
        </p:txBody>
      </p:sp>
      <p:sp>
        <p:nvSpPr>
          <p:cNvPr id="7" name="Content Placeholder 2"/>
          <p:cNvSpPr>
            <a:spLocks noGrp="1"/>
          </p:cNvSpPr>
          <p:nvPr>
            <p:ph idx="1"/>
          </p:nvPr>
        </p:nvSpPr>
        <p:spPr>
          <a:xfrm>
            <a:off x="907034" y="2486323"/>
            <a:ext cx="9294336" cy="7993972"/>
          </a:xfrm>
        </p:spPr>
        <p:txBody>
          <a:bodyPr>
            <a:normAutofit fontScale="85000" lnSpcReduction="20000"/>
          </a:bodyPr>
          <a:lstStyle/>
          <a:p>
            <a:pPr marL="0" indent="0">
              <a:buNone/>
            </a:pPr>
            <a:r>
              <a:rPr lang="en-US" b="1" dirty="0"/>
              <a:t>Turn and Talk Task</a:t>
            </a:r>
          </a:p>
          <a:p>
            <a:pPr marL="0" indent="0">
              <a:buNone/>
            </a:pPr>
            <a:endParaRPr lang="en-US" b="1" dirty="0"/>
          </a:p>
          <a:p>
            <a:pPr marL="0" indent="0">
              <a:buNone/>
            </a:pPr>
            <a:r>
              <a:rPr lang="en-US" dirty="0"/>
              <a:t>With the person next to you discuss the following:</a:t>
            </a:r>
          </a:p>
          <a:p>
            <a:pPr marL="0" indent="0">
              <a:buNone/>
            </a:pPr>
            <a:endParaRPr lang="en-US" dirty="0"/>
          </a:p>
          <a:p>
            <a:pPr marL="0" indent="0">
              <a:buNone/>
            </a:pPr>
            <a:r>
              <a:rPr lang="en-US" dirty="0"/>
              <a:t>“If the UK had no laws what would you do? What could you do that you didn’t before because of the law?”</a:t>
            </a:r>
          </a:p>
          <a:p>
            <a:pPr marL="0" indent="0">
              <a:buNone/>
            </a:pPr>
            <a:endParaRPr lang="en-US" dirty="0"/>
          </a:p>
          <a:p>
            <a:pPr marL="0" indent="0">
              <a:buNone/>
            </a:pPr>
            <a:r>
              <a:rPr lang="en-US" dirty="0"/>
              <a:t>Remember though that it is not just you that is free from the rules and laws – everyone would be free from the law.</a:t>
            </a:r>
          </a:p>
          <a:p>
            <a:pPr marL="0" indent="0">
              <a:buNone/>
            </a:pPr>
            <a:endParaRPr lang="en-US" dirty="0"/>
          </a:p>
          <a:p>
            <a:pPr marL="0" indent="0">
              <a:buNone/>
            </a:pPr>
            <a:r>
              <a:rPr lang="en-US" dirty="0"/>
              <a:t>Be ready to share your ideas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193746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Why we need laws</a:t>
            </a:r>
          </a:p>
        </p:txBody>
      </p:sp>
      <p:sp>
        <p:nvSpPr>
          <p:cNvPr id="7" name="Content Placeholder 2"/>
          <p:cNvSpPr>
            <a:spLocks noGrp="1"/>
          </p:cNvSpPr>
          <p:nvPr>
            <p:ph idx="1"/>
          </p:nvPr>
        </p:nvSpPr>
        <p:spPr>
          <a:xfrm>
            <a:off x="907034" y="2486323"/>
            <a:ext cx="9721080" cy="7993972"/>
          </a:xfrm>
        </p:spPr>
        <p:txBody>
          <a:bodyPr>
            <a:normAutofit/>
          </a:bodyPr>
          <a:lstStyle/>
          <a:p>
            <a:pPr marL="0" indent="0">
              <a:buNone/>
            </a:pPr>
            <a:r>
              <a:rPr lang="en-US" sz="7200" dirty="0"/>
              <a:t>Without laws we would live in fear. The strongest or most powerful people would control our society. So there is a system of laws to protect you and your rights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164113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a law?</a:t>
            </a:r>
          </a:p>
        </p:txBody>
      </p:sp>
      <p:sp>
        <p:nvSpPr>
          <p:cNvPr id="7" name="Content Placeholder 2"/>
          <p:cNvSpPr>
            <a:spLocks noGrp="1"/>
          </p:cNvSpPr>
          <p:nvPr>
            <p:ph idx="1"/>
          </p:nvPr>
        </p:nvSpPr>
        <p:spPr>
          <a:xfrm>
            <a:off x="907034" y="2486323"/>
            <a:ext cx="9721080" cy="7993972"/>
          </a:xfrm>
        </p:spPr>
        <p:txBody>
          <a:bodyPr>
            <a:normAutofit fontScale="85000" lnSpcReduction="10000"/>
          </a:bodyPr>
          <a:lstStyle/>
          <a:p>
            <a:pPr marL="0" indent="0">
              <a:buNone/>
            </a:pPr>
            <a:r>
              <a:rPr lang="en-US" sz="7200" dirty="0"/>
              <a:t>The law is…</a:t>
            </a:r>
          </a:p>
          <a:p>
            <a:pPr marL="0" indent="0">
              <a:buNone/>
            </a:pPr>
            <a:endParaRPr lang="en-US" sz="7200" dirty="0"/>
          </a:p>
          <a:p>
            <a:pPr marL="0" indent="0">
              <a:buNone/>
            </a:pPr>
            <a:r>
              <a:rPr lang="en-US" sz="7200" dirty="0"/>
              <a:t>“a system of rules that a country have agreed to follow”</a:t>
            </a:r>
          </a:p>
          <a:p>
            <a:pPr marL="0" indent="0">
              <a:buNone/>
            </a:pPr>
            <a:endParaRPr lang="en-US" sz="7200" dirty="0"/>
          </a:p>
          <a:p>
            <a:pPr marL="0" indent="0">
              <a:buNone/>
            </a:pPr>
            <a:r>
              <a:rPr lang="en-US" sz="7200" dirty="0"/>
              <a:t>Laws regulate people’s actions so if they break the law there could be penalties.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36200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US" sz="8000" dirty="0"/>
              <a:t>Is the law the same everywhere?</a:t>
            </a:r>
            <a:endParaRPr lang="en-GB" sz="8000" dirty="0"/>
          </a:p>
        </p:txBody>
      </p:sp>
      <p:sp>
        <p:nvSpPr>
          <p:cNvPr id="7" name="Content Placeholder 2"/>
          <p:cNvSpPr>
            <a:spLocks noGrp="1"/>
          </p:cNvSpPr>
          <p:nvPr>
            <p:ph idx="1"/>
          </p:nvPr>
        </p:nvSpPr>
        <p:spPr>
          <a:xfrm>
            <a:off x="907034" y="2486323"/>
            <a:ext cx="9721080" cy="7993972"/>
          </a:xfrm>
        </p:spPr>
        <p:txBody>
          <a:bodyPr>
            <a:normAutofit/>
          </a:bodyPr>
          <a:lstStyle/>
          <a:p>
            <a:pPr marL="0" indent="0">
              <a:buNone/>
            </a:pPr>
            <a:r>
              <a:rPr lang="en-US" sz="7200" dirty="0"/>
              <a:t>Each country has it’s own laws that everyone has to obey.</a:t>
            </a:r>
          </a:p>
          <a:p>
            <a:pPr marL="0" indent="0">
              <a:buNone/>
            </a:pPr>
            <a:endParaRPr lang="en-US" sz="7200" dirty="0"/>
          </a:p>
          <a:p>
            <a:pPr marL="0" indent="0">
              <a:buNone/>
            </a:pPr>
            <a:r>
              <a:rPr lang="en-US" sz="7200" dirty="0"/>
              <a:t>This includes visitors to that country</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2792781438"/>
      </p:ext>
    </p:extLst>
  </p:cSld>
  <p:clrMapOvr>
    <a:masterClrMapping/>
  </p:clrMapOvr>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Props1.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3.xml><?xml version="1.0" encoding="utf-8"?>
<ds:datastoreItem xmlns:ds="http://schemas.openxmlformats.org/officeDocument/2006/customXml" ds:itemID="{892F18CE-0664-4747-9A36-DB6272ADADB8}">
  <ds:schemaRef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cf23988f-c488-42c3-82cd-5944801df941"/>
    <ds:schemaRef ds:uri="http://purl.org/dc/dcmitype/"/>
    <ds:schemaRef ds:uri="http://purl.org/dc/elements/1.1/"/>
    <ds:schemaRef ds:uri="http://schemas.openxmlformats.org/package/2006/metadata/core-properties"/>
    <ds:schemaRef ds:uri="aa278816-03e4-4886-8c06-bbee340b154a"/>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1500</Words>
  <Application>Microsoft Office PowerPoint</Application>
  <PresentationFormat>Custom</PresentationFormat>
  <Paragraphs>197</Paragraphs>
  <Slides>31</Slides>
  <Notes>1</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31</vt:i4>
      </vt:variant>
    </vt:vector>
  </HeadingPairs>
  <TitlesOfParts>
    <vt:vector size="44"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What if there were no rules or laws?</vt:lpstr>
      <vt:lpstr>What if there were no rules or laws?</vt:lpstr>
      <vt:lpstr>Why we need laws</vt:lpstr>
      <vt:lpstr>What is a law?</vt:lpstr>
      <vt:lpstr>Is the law the same everywhere?</vt:lpstr>
      <vt:lpstr>Examples of how laws can be different to what we have in the UK?</vt:lpstr>
      <vt:lpstr>Examples of how laws can be different to what we have in the UK?</vt:lpstr>
      <vt:lpstr>Examples of how laws can be different to what we have in the UK?</vt:lpstr>
      <vt:lpstr>Is the law the same everywhere?</vt:lpstr>
      <vt:lpstr>Knowing and respecting the law</vt:lpstr>
      <vt:lpstr>How are laws made?</vt:lpstr>
      <vt:lpstr>How are laws made?</vt:lpstr>
      <vt:lpstr>How are laws made?</vt:lpstr>
      <vt:lpstr>How are laws made?</vt:lpstr>
      <vt:lpstr>How are laws made?</vt:lpstr>
      <vt:lpstr>How are laws made?</vt:lpstr>
      <vt:lpstr>How are laws made?</vt:lpstr>
      <vt:lpstr>How are laws made?</vt:lpstr>
      <vt:lpstr>How are laws made?</vt:lpstr>
      <vt:lpstr>Hinge Questions – whiteboard activity</vt:lpstr>
      <vt:lpstr>Hinge Questions – whiteboard activity</vt:lpstr>
      <vt:lpstr>Hinge Questions – whiteboard activity</vt:lpstr>
      <vt:lpstr>Hinge Questions – whiteboard activity</vt:lpstr>
      <vt:lpstr>Hinge Questions – whiteboard activity</vt:lpstr>
      <vt:lpstr>Task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88</cp:revision>
  <cp:lastPrinted>2024-06-06T06:49:57Z</cp:lastPrinted>
  <dcterms:created xsi:type="dcterms:W3CDTF">2024-04-14T12:24:22Z</dcterms:created>
  <dcterms:modified xsi:type="dcterms:W3CDTF">2024-06-14T07:10:09Z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