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770" r:id="rId4"/>
    <p:sldMasterId id="2147483783" r:id="rId5"/>
    <p:sldMasterId id="2147483795" r:id="rId6"/>
    <p:sldMasterId id="2147483807" r:id="rId7"/>
    <p:sldMasterId id="2147483819" r:id="rId8"/>
    <p:sldMasterId id="2147483831" r:id="rId9"/>
    <p:sldMasterId id="2147483843" r:id="rId10"/>
  </p:sldMasterIdLst>
  <p:notesMasterIdLst>
    <p:notesMasterId r:id="rId39"/>
  </p:notesMasterIdLst>
  <p:sldIdLst>
    <p:sldId id="266" r:id="rId11"/>
    <p:sldId id="391" r:id="rId12"/>
    <p:sldId id="393" r:id="rId13"/>
    <p:sldId id="392" r:id="rId14"/>
    <p:sldId id="257" r:id="rId15"/>
    <p:sldId id="270" r:id="rId16"/>
    <p:sldId id="375" r:id="rId17"/>
    <p:sldId id="376" r:id="rId18"/>
    <p:sldId id="377" r:id="rId19"/>
    <p:sldId id="378" r:id="rId20"/>
    <p:sldId id="379" r:id="rId21"/>
    <p:sldId id="380" r:id="rId22"/>
    <p:sldId id="278" r:id="rId23"/>
    <p:sldId id="279" r:id="rId24"/>
    <p:sldId id="331" r:id="rId25"/>
    <p:sldId id="366" r:id="rId26"/>
    <p:sldId id="381" r:id="rId27"/>
    <p:sldId id="382" r:id="rId28"/>
    <p:sldId id="383" r:id="rId29"/>
    <p:sldId id="384" r:id="rId30"/>
    <p:sldId id="385" r:id="rId31"/>
    <p:sldId id="386" r:id="rId32"/>
    <p:sldId id="387" r:id="rId33"/>
    <p:sldId id="388" r:id="rId34"/>
    <p:sldId id="389" r:id="rId35"/>
    <p:sldId id="390" r:id="rId36"/>
    <p:sldId id="316" r:id="rId37"/>
    <p:sldId id="299" r:id="rId38"/>
  </p:sldIdLst>
  <p:sldSz cx="20104100" cy="11309350"/>
  <p:notesSz cx="20104100" cy="113093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7mh18lBMx7eN1Q3Q9+lVg==" hashData="oOP4SqvRy7TpyYGLI97dMkzO1clbzsYw04nB5h2P7yUm0LeLlrh64RdlJz7+zVluEhFaFkKIdF8IikaOyboPqg=="/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02D"/>
    <a:srgbClr val="142A33"/>
    <a:srgbClr val="C12827"/>
    <a:srgbClr val="2A2C65"/>
    <a:srgbClr val="E17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EECAAD-945C-6D40-AC6D-7FC205F00994}" v="42" dt="2022-07-05T07:35:55.74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5000" autoAdjust="0"/>
  </p:normalViewPr>
  <p:slideViewPr>
    <p:cSldViewPr>
      <p:cViewPr varScale="1">
        <p:scale>
          <a:sx n="56" d="100"/>
          <a:sy n="56" d="100"/>
        </p:scale>
        <p:origin x="133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BA066-C176-1747-8343-ABBBC0BEFBAB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EEB56-BCA5-684F-88D0-DE52578AC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70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85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906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111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33" indent="0" algn="ctr">
              <a:buNone/>
              <a:defRPr sz="3298"/>
            </a:lvl2pPr>
            <a:lvl3pPr marL="1507864" indent="0" algn="ctr">
              <a:buNone/>
              <a:defRPr sz="2970"/>
            </a:lvl3pPr>
            <a:lvl4pPr marL="2261796" indent="0" algn="ctr">
              <a:buNone/>
              <a:defRPr sz="2638"/>
            </a:lvl4pPr>
            <a:lvl5pPr marL="3015729" indent="0" algn="ctr">
              <a:buNone/>
              <a:defRPr sz="2638"/>
            </a:lvl5pPr>
            <a:lvl6pPr marL="3769662" indent="0" algn="ctr">
              <a:buNone/>
              <a:defRPr sz="2638"/>
            </a:lvl6pPr>
            <a:lvl7pPr marL="4523593" indent="0" algn="ctr">
              <a:buNone/>
              <a:defRPr sz="2638"/>
            </a:lvl7pPr>
            <a:lvl8pPr marL="5277526" indent="0" algn="ctr">
              <a:buNone/>
              <a:defRPr sz="2638"/>
            </a:lvl8pPr>
            <a:lvl9pPr marL="6031458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23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41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9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9" y="7568367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3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64" indent="0">
              <a:buNone/>
              <a:defRPr sz="2970">
                <a:solidFill>
                  <a:schemeClr val="tx1">
                    <a:tint val="75000"/>
                  </a:schemeClr>
                </a:solidFill>
              </a:defRPr>
            </a:lvl3pPr>
            <a:lvl4pPr marL="226179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729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6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93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52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45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36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8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2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797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7" y="602119"/>
            <a:ext cx="17339786" cy="2185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8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8" y="4131056"/>
            <a:ext cx="8504976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4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4" y="4131056"/>
            <a:ext cx="8546861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96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866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719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39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381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33" indent="0">
              <a:buNone/>
              <a:defRPr sz="4617"/>
            </a:lvl2pPr>
            <a:lvl3pPr marL="1507864" indent="0">
              <a:buNone/>
              <a:defRPr sz="3958"/>
            </a:lvl3pPr>
            <a:lvl4pPr marL="2261796" indent="0">
              <a:buNone/>
              <a:defRPr sz="3298"/>
            </a:lvl4pPr>
            <a:lvl5pPr marL="3015729" indent="0">
              <a:buNone/>
              <a:defRPr sz="3298"/>
            </a:lvl5pPr>
            <a:lvl6pPr marL="3769662" indent="0">
              <a:buNone/>
              <a:defRPr sz="3298"/>
            </a:lvl6pPr>
            <a:lvl7pPr marL="4523593" indent="0">
              <a:buNone/>
              <a:defRPr sz="3298"/>
            </a:lvl7pPr>
            <a:lvl8pPr marL="5277526" indent="0">
              <a:buNone/>
              <a:defRPr sz="3298"/>
            </a:lvl8pPr>
            <a:lvl9pPr marL="6031458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16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2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5" y="602118"/>
            <a:ext cx="4334947" cy="9584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5" y="602118"/>
            <a:ext cx="12753538" cy="95841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762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33" indent="0" algn="ctr">
              <a:buNone/>
              <a:defRPr sz="3298"/>
            </a:lvl2pPr>
            <a:lvl3pPr marL="1507864" indent="0" algn="ctr">
              <a:buNone/>
              <a:defRPr sz="2970"/>
            </a:lvl3pPr>
            <a:lvl4pPr marL="2261796" indent="0" algn="ctr">
              <a:buNone/>
              <a:defRPr sz="2638"/>
            </a:lvl4pPr>
            <a:lvl5pPr marL="3015729" indent="0" algn="ctr">
              <a:buNone/>
              <a:defRPr sz="2638"/>
            </a:lvl5pPr>
            <a:lvl6pPr marL="3769662" indent="0" algn="ctr">
              <a:buNone/>
              <a:defRPr sz="2638"/>
            </a:lvl6pPr>
            <a:lvl7pPr marL="4523593" indent="0" algn="ctr">
              <a:buNone/>
              <a:defRPr sz="2638"/>
            </a:lvl7pPr>
            <a:lvl8pPr marL="5277526" indent="0" algn="ctr">
              <a:buNone/>
              <a:defRPr sz="2638"/>
            </a:lvl8pPr>
            <a:lvl9pPr marL="6031458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79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88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9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9" y="7568367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3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64" indent="0">
              <a:buNone/>
              <a:defRPr sz="2970">
                <a:solidFill>
                  <a:schemeClr val="tx1">
                    <a:tint val="75000"/>
                  </a:schemeClr>
                </a:solidFill>
              </a:defRPr>
            </a:lvl3pPr>
            <a:lvl4pPr marL="226179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729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6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93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52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45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44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8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2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797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7" y="602119"/>
            <a:ext cx="17339786" cy="2185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8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8" y="4131056"/>
            <a:ext cx="8504976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4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4" y="4131056"/>
            <a:ext cx="8546861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097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05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3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2333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96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33" indent="0">
              <a:buNone/>
              <a:defRPr sz="4617"/>
            </a:lvl2pPr>
            <a:lvl3pPr marL="1507864" indent="0">
              <a:buNone/>
              <a:defRPr sz="3958"/>
            </a:lvl3pPr>
            <a:lvl4pPr marL="2261796" indent="0">
              <a:buNone/>
              <a:defRPr sz="3298"/>
            </a:lvl4pPr>
            <a:lvl5pPr marL="3015729" indent="0">
              <a:buNone/>
              <a:defRPr sz="3298"/>
            </a:lvl5pPr>
            <a:lvl6pPr marL="3769662" indent="0">
              <a:buNone/>
              <a:defRPr sz="3298"/>
            </a:lvl6pPr>
            <a:lvl7pPr marL="4523593" indent="0">
              <a:buNone/>
              <a:defRPr sz="3298"/>
            </a:lvl7pPr>
            <a:lvl8pPr marL="5277526" indent="0">
              <a:buNone/>
              <a:defRPr sz="3298"/>
            </a:lvl8pPr>
            <a:lvl9pPr marL="6031458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37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828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5" y="602118"/>
            <a:ext cx="4334947" cy="9584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5" y="602118"/>
            <a:ext cx="12753538" cy="95841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12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33" indent="0" algn="ctr">
              <a:buNone/>
              <a:defRPr sz="3298"/>
            </a:lvl2pPr>
            <a:lvl3pPr marL="1507864" indent="0" algn="ctr">
              <a:buNone/>
              <a:defRPr sz="2970"/>
            </a:lvl3pPr>
            <a:lvl4pPr marL="2261796" indent="0" algn="ctr">
              <a:buNone/>
              <a:defRPr sz="2638"/>
            </a:lvl4pPr>
            <a:lvl5pPr marL="3015729" indent="0" algn="ctr">
              <a:buNone/>
              <a:defRPr sz="2638"/>
            </a:lvl5pPr>
            <a:lvl6pPr marL="3769662" indent="0" algn="ctr">
              <a:buNone/>
              <a:defRPr sz="2638"/>
            </a:lvl6pPr>
            <a:lvl7pPr marL="4523593" indent="0" algn="ctr">
              <a:buNone/>
              <a:defRPr sz="2638"/>
            </a:lvl7pPr>
            <a:lvl8pPr marL="5277526" indent="0" algn="ctr">
              <a:buNone/>
              <a:defRPr sz="2638"/>
            </a:lvl8pPr>
            <a:lvl9pPr marL="6031458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723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001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9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9" y="7568367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3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64" indent="0">
              <a:buNone/>
              <a:defRPr sz="2970">
                <a:solidFill>
                  <a:schemeClr val="tx1">
                    <a:tint val="75000"/>
                  </a:schemeClr>
                </a:solidFill>
              </a:defRPr>
            </a:lvl3pPr>
            <a:lvl4pPr marL="226179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729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6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93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52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45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5537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8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2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039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7" y="602119"/>
            <a:ext cx="17339786" cy="2185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8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8" y="4131056"/>
            <a:ext cx="8504976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4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4" y="4131056"/>
            <a:ext cx="8546861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963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9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1299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642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586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33" indent="0">
              <a:buNone/>
              <a:defRPr sz="4617"/>
            </a:lvl2pPr>
            <a:lvl3pPr marL="1507864" indent="0">
              <a:buNone/>
              <a:defRPr sz="3958"/>
            </a:lvl3pPr>
            <a:lvl4pPr marL="2261796" indent="0">
              <a:buNone/>
              <a:defRPr sz="3298"/>
            </a:lvl4pPr>
            <a:lvl5pPr marL="3015729" indent="0">
              <a:buNone/>
              <a:defRPr sz="3298"/>
            </a:lvl5pPr>
            <a:lvl6pPr marL="3769662" indent="0">
              <a:buNone/>
              <a:defRPr sz="3298"/>
            </a:lvl6pPr>
            <a:lvl7pPr marL="4523593" indent="0">
              <a:buNone/>
              <a:defRPr sz="3298"/>
            </a:lvl7pPr>
            <a:lvl8pPr marL="5277526" indent="0">
              <a:buNone/>
              <a:defRPr sz="3298"/>
            </a:lvl8pPr>
            <a:lvl9pPr marL="6031458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424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3308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5" y="602118"/>
            <a:ext cx="4334947" cy="9584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5" y="602118"/>
            <a:ext cx="12753538" cy="95841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214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883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6833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6263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828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1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1139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927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0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355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726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859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5436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211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473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346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2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6447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082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431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203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225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291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844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90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33" indent="0" algn="ctr">
              <a:buNone/>
              <a:defRPr sz="3298"/>
            </a:lvl2pPr>
            <a:lvl3pPr marL="1507864" indent="0" algn="ctr">
              <a:buNone/>
              <a:defRPr sz="2970"/>
            </a:lvl3pPr>
            <a:lvl4pPr marL="2261796" indent="0" algn="ctr">
              <a:buNone/>
              <a:defRPr sz="2638"/>
            </a:lvl4pPr>
            <a:lvl5pPr marL="3015729" indent="0" algn="ctr">
              <a:buNone/>
              <a:defRPr sz="2638"/>
            </a:lvl5pPr>
            <a:lvl6pPr marL="3769662" indent="0" algn="ctr">
              <a:buNone/>
              <a:defRPr sz="2638"/>
            </a:lvl6pPr>
            <a:lvl7pPr marL="4523593" indent="0" algn="ctr">
              <a:buNone/>
              <a:defRPr sz="2638"/>
            </a:lvl7pPr>
            <a:lvl8pPr marL="5277526" indent="0" algn="ctr">
              <a:buNone/>
              <a:defRPr sz="2638"/>
            </a:lvl8pPr>
            <a:lvl9pPr marL="6031458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023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636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9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9" y="7568367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3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64" indent="0">
              <a:buNone/>
              <a:defRPr sz="2970">
                <a:solidFill>
                  <a:schemeClr val="tx1">
                    <a:tint val="75000"/>
                  </a:schemeClr>
                </a:solidFill>
              </a:defRPr>
            </a:lvl3pPr>
            <a:lvl4pPr marL="226179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729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6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93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52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45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0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4067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8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2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661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7" y="602119"/>
            <a:ext cx="17339786" cy="2185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8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8" y="4131056"/>
            <a:ext cx="8504976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4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4" y="4131056"/>
            <a:ext cx="8546861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8401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2238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13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8094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33" indent="0">
              <a:buNone/>
              <a:defRPr sz="4617"/>
            </a:lvl2pPr>
            <a:lvl3pPr marL="1507864" indent="0">
              <a:buNone/>
              <a:defRPr sz="3958"/>
            </a:lvl3pPr>
            <a:lvl4pPr marL="2261796" indent="0">
              <a:buNone/>
              <a:defRPr sz="3298"/>
            </a:lvl4pPr>
            <a:lvl5pPr marL="3015729" indent="0">
              <a:buNone/>
              <a:defRPr sz="3298"/>
            </a:lvl5pPr>
            <a:lvl6pPr marL="3769662" indent="0">
              <a:buNone/>
              <a:defRPr sz="3298"/>
            </a:lvl6pPr>
            <a:lvl7pPr marL="4523593" indent="0">
              <a:buNone/>
              <a:defRPr sz="3298"/>
            </a:lvl7pPr>
            <a:lvl8pPr marL="5277526" indent="0">
              <a:buNone/>
              <a:defRPr sz="3298"/>
            </a:lvl8pPr>
            <a:lvl9pPr marL="6031458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488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186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5" y="602118"/>
            <a:ext cx="4334947" cy="9584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5" y="602118"/>
            <a:ext cx="12753538" cy="95841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676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59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 anchor="t"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772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31" y="-5535"/>
            <a:ext cx="20104023" cy="17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8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60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60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8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6" y="10482095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2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7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1507864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8" indent="-376968" algn="l" defTabSz="1507864" rtl="0" eaLnBrk="1" latinLnBrk="0" hangingPunct="1">
        <a:lnSpc>
          <a:spcPct val="90000"/>
        </a:lnSpc>
        <a:spcBef>
          <a:spcPts val="1651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99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32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6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392697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4146628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900561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65449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408425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1pPr>
      <a:lvl2pPr marL="75393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2pPr>
      <a:lvl3pPr marL="1507864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3pPr>
      <a:lvl4pPr marL="226179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015729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3769662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52359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27752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031458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60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60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8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6" y="10482095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2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8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1507864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8" indent="-376968" algn="l" defTabSz="1507864" rtl="0" eaLnBrk="1" latinLnBrk="0" hangingPunct="1">
        <a:lnSpc>
          <a:spcPct val="90000"/>
        </a:lnSpc>
        <a:spcBef>
          <a:spcPts val="1651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99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32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6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392697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4146628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900561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65449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408425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1pPr>
      <a:lvl2pPr marL="75393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2pPr>
      <a:lvl3pPr marL="1507864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3pPr>
      <a:lvl4pPr marL="226179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015729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3769662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52359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27752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031458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60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60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8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6" y="10482095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2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8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1507864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8" indent="-376968" algn="l" defTabSz="1507864" rtl="0" eaLnBrk="1" latinLnBrk="0" hangingPunct="1">
        <a:lnSpc>
          <a:spcPct val="90000"/>
        </a:lnSpc>
        <a:spcBef>
          <a:spcPts val="1651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99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32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6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392697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4146628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900561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65449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408425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1pPr>
      <a:lvl2pPr marL="75393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2pPr>
      <a:lvl3pPr marL="1507864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3pPr>
      <a:lvl4pPr marL="226179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015729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3769662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52359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27752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031458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2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2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60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60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8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6" y="10482095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2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3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1507864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8" indent="-376968" algn="l" defTabSz="1507864" rtl="0" eaLnBrk="1" latinLnBrk="0" hangingPunct="1">
        <a:lnSpc>
          <a:spcPct val="90000"/>
        </a:lnSpc>
        <a:spcBef>
          <a:spcPts val="1651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99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32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6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392697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4146628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900561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65449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408425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1pPr>
      <a:lvl2pPr marL="75393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2pPr>
      <a:lvl3pPr marL="1507864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3pPr>
      <a:lvl4pPr marL="226179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015729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3769662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52359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27752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031458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65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/>
          </a:bodyPr>
          <a:lstStyle/>
          <a:p>
            <a:r>
              <a:rPr lang="en-GB" sz="8000" dirty="0"/>
              <a:t>What is individual liberty?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3"/>
            <a:ext cx="9294336" cy="79939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 actual answer to the statement is actually a mix of yes and no.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Yes – individual liberty allows people the freedom to do as they wish and have freedom of expression.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However….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This is only applicable to actions and words that do not impact another person’s liberty or does not break any rules or laws.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2490" y="2486323"/>
            <a:ext cx="4702749" cy="3522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8332" y="4394754"/>
            <a:ext cx="4309788" cy="3228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9263" y="7320939"/>
            <a:ext cx="6524978" cy="32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/>
          </a:bodyPr>
          <a:lstStyle/>
          <a:p>
            <a:r>
              <a:rPr lang="en-GB" sz="8000" dirty="0"/>
              <a:t>Individual liberty - example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3"/>
            <a:ext cx="9294336" cy="7993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simple example of this is…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“Someone is playing on their games console that they share with their brother. Their brother returns from school, turns off the games console and starts watching a series on Netflix as they want to watch the final episode.”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2490" y="2486323"/>
            <a:ext cx="4702749" cy="3522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8332" y="4394754"/>
            <a:ext cx="4309788" cy="3228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9263" y="7320939"/>
            <a:ext cx="6524978" cy="32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/>
          </a:bodyPr>
          <a:lstStyle/>
          <a:p>
            <a:r>
              <a:rPr lang="en-GB" sz="8000" dirty="0"/>
              <a:t>Individual liberty - example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3"/>
            <a:ext cx="9294336" cy="79939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In the example the brother exerted their individual liberty as they wanted to watch Netflix on the TV.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However he doing so he negatively impacted on the individual liberty of their sibling as they were already using the TV to play on the games console.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Just because a person has individual liberty does not mean they can take liberty away from other people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2490" y="2486323"/>
            <a:ext cx="4702749" cy="3522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8332" y="4394754"/>
            <a:ext cx="4309788" cy="3228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9263" y="7320939"/>
            <a:ext cx="6524978" cy="32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4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507846">
              <a:defRPr/>
            </a:pPr>
            <a:r>
              <a:rPr lang="en-US" sz="2968" dirty="0">
                <a:solidFill>
                  <a:prstClr val="black"/>
                </a:solidFill>
                <a:latin typeface="Comic Sans MS" panose="030F0702030302020204" pitchFamily="66" charset="0"/>
              </a:rPr>
              <a:t>Rules!</a:t>
            </a:r>
          </a:p>
          <a:p>
            <a:pPr algn="ctr" defTabSz="1507846">
              <a:defRPr/>
            </a:pPr>
            <a:endParaRPr lang="en-US" sz="2968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1507846">
              <a:defRPr/>
            </a:pPr>
            <a:r>
              <a:rPr lang="en-US" sz="2968" dirty="0">
                <a:solidFill>
                  <a:prstClr val="black"/>
                </a:solidFill>
                <a:latin typeface="Comic Sans MS" panose="030F0702030302020204" pitchFamily="66" charset="0"/>
              </a:rPr>
              <a:t>I will ask the question and give you some thinking time. (no more than 10 seconds)</a:t>
            </a:r>
          </a:p>
          <a:p>
            <a:pPr algn="ctr" defTabSz="1507846">
              <a:defRPr/>
            </a:pPr>
            <a:endParaRPr lang="en-US" sz="2968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1507846">
              <a:defRPr/>
            </a:pPr>
            <a:r>
              <a:rPr lang="en-US" sz="2968" dirty="0">
                <a:solidFill>
                  <a:prstClr val="black"/>
                </a:solidFill>
                <a:latin typeface="Comic Sans MS" panose="030F0702030302020204" pitchFamily="66" charset="0"/>
              </a:rPr>
              <a:t>Write the answer and turn your whiteboard over so nobody can see it.</a:t>
            </a:r>
          </a:p>
          <a:p>
            <a:pPr algn="ctr" defTabSz="1507846">
              <a:defRPr/>
            </a:pPr>
            <a:endParaRPr lang="en-US" sz="2968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1507846">
              <a:defRPr/>
            </a:pPr>
            <a:r>
              <a:rPr lang="en-US" sz="2968" dirty="0">
                <a:solidFill>
                  <a:prstClr val="black"/>
                </a:solidFill>
                <a:latin typeface="Comic Sans MS" panose="030F0702030302020204" pitchFamily="66" charset="0"/>
              </a:rPr>
              <a:t>When I am ready I will put on the 3 to 1 counter.</a:t>
            </a:r>
          </a:p>
          <a:p>
            <a:pPr algn="ctr" defTabSz="1507846">
              <a:defRPr/>
            </a:pPr>
            <a:endParaRPr lang="en-US" sz="2968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1507846">
              <a:defRPr/>
            </a:pPr>
            <a:r>
              <a:rPr lang="en-US" sz="2968" dirty="0">
                <a:solidFill>
                  <a:prstClr val="black"/>
                </a:solidFill>
                <a:latin typeface="Comic Sans MS" panose="030F0702030302020204" pitchFamily="66" charset="0"/>
              </a:rPr>
              <a:t>When ‘Show me’ appears on the board you must hold up your whiteboard (even if you don’t know the answer and there is nothing on your board)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06534" y="3510938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507846">
              <a:defRPr/>
            </a:pPr>
            <a:r>
              <a:rPr lang="en-US" sz="15830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507846">
              <a:defRPr/>
            </a:pPr>
            <a:r>
              <a:rPr lang="en-US" sz="15830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507846">
              <a:defRPr/>
            </a:pPr>
            <a:r>
              <a:rPr lang="en-US" sz="15830" dirty="0">
                <a:solidFill>
                  <a:prstClr val="black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507846">
              <a:defRPr/>
            </a:pPr>
            <a:r>
              <a:rPr lang="en-US" sz="7915" dirty="0">
                <a:solidFill>
                  <a:prstClr val="black"/>
                </a:solidFill>
                <a:latin typeface="Comic Sans MS" panose="030F0702030302020204" pitchFamily="66" charset="0"/>
              </a:rPr>
              <a:t>Show me! </a:t>
            </a:r>
          </a:p>
          <a:p>
            <a:pPr algn="ctr" defTabSz="1507846">
              <a:defRPr/>
            </a:pPr>
            <a:r>
              <a:rPr lang="en-US" sz="5277" dirty="0">
                <a:solidFill>
                  <a:prstClr val="black"/>
                </a:solidFill>
                <a:latin typeface="Comic Sans MS" panose="030F0702030302020204" pitchFamily="66" charset="0"/>
              </a:rPr>
              <a:t>(even if your whiteboard is blank)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/>
              <a:t>Hinge Questions – whiteboard activity</a:t>
            </a:r>
          </a:p>
        </p:txBody>
      </p:sp>
    </p:spTree>
    <p:extLst>
      <p:ext uri="{BB962C8B-B14F-4D97-AF65-F5344CB8AC3E}">
        <p14:creationId xmlns:p14="http://schemas.microsoft.com/office/powerpoint/2010/main" val="4130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being defined below?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800" dirty="0"/>
              <a:t>“people can decide lots of things about their lives. People are free in what they do, where they go, what they eat or what they say.”</a:t>
            </a: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Liberty</a:t>
            </a:r>
          </a:p>
        </p:txBody>
      </p:sp>
    </p:spTree>
    <p:extLst>
      <p:ext uri="{BB962C8B-B14F-4D97-AF65-F5344CB8AC3E}">
        <p14:creationId xmlns:p14="http://schemas.microsoft.com/office/powerpoint/2010/main" val="1630676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True or False?</a:t>
            </a:r>
            <a:endParaRPr lang="en-US" sz="4800" dirty="0"/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liberty is a core vale in the UK?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2638697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True or False?</a:t>
            </a:r>
          </a:p>
          <a:p>
            <a:pPr mar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liberty means you can do whatever you like regardless of other people or laws?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390464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Is this acceptable or unacceptable use of individual liberty?</a:t>
            </a:r>
          </a:p>
          <a:p>
            <a:pPr mar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Wearing whatever style of clothing you wish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Acceptable</a:t>
            </a:r>
          </a:p>
        </p:txBody>
      </p:sp>
    </p:spTree>
    <p:extLst>
      <p:ext uri="{BB962C8B-B14F-4D97-AF65-F5344CB8AC3E}">
        <p14:creationId xmlns:p14="http://schemas.microsoft.com/office/powerpoint/2010/main" val="1937188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Is this acceptable or unacceptable use of individual liberty?</a:t>
            </a:r>
          </a:p>
          <a:p>
            <a:pPr mar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sit in the quiet coach on the train but want to listen to music. You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realise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you have forgotten your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airpods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You play your music out if your phone anyway.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Unacceptable</a:t>
            </a:r>
          </a:p>
        </p:txBody>
      </p:sp>
    </p:spTree>
    <p:extLst>
      <p:ext uri="{BB962C8B-B14F-4D97-AF65-F5344CB8AC3E}">
        <p14:creationId xmlns:p14="http://schemas.microsoft.com/office/powerpoint/2010/main" val="2759411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/>
          </a:bodyPr>
          <a:lstStyle/>
          <a:p>
            <a:r>
              <a:rPr lang="en-GB" sz="8000" dirty="0"/>
              <a:t>Individual liberty scenarios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3"/>
            <a:ext cx="9294336" cy="79939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We are now going to look at different scenarios. You need to complete the following steps</a:t>
            </a:r>
          </a:p>
          <a:p>
            <a:pPr marL="0" indent="0">
              <a:buNone/>
            </a:pPr>
            <a:endParaRPr lang="en-US" dirty="0"/>
          </a:p>
          <a:p>
            <a:pPr marL="914400" indent="-914400">
              <a:buAutoNum type="arabicPeriod"/>
            </a:pPr>
            <a:r>
              <a:rPr lang="en-US" dirty="0"/>
              <a:t>Read the scenario</a:t>
            </a:r>
          </a:p>
          <a:p>
            <a:pPr marL="914400" indent="-914400">
              <a:buAutoNum type="arabicPeriod"/>
            </a:pPr>
            <a:r>
              <a:rPr lang="en-US" dirty="0"/>
              <a:t>Choose a sentence to write in your book</a:t>
            </a:r>
          </a:p>
          <a:p>
            <a:pPr marL="1668323" lvl="1" indent="-914400">
              <a:buAutoNum type="arabicPeriod"/>
            </a:pPr>
            <a:r>
              <a:rPr lang="en-US" dirty="0"/>
              <a:t>I think this is an acceptable use of individual liberty</a:t>
            </a:r>
          </a:p>
          <a:p>
            <a:pPr marL="1668323" lvl="1" indent="-914400">
              <a:buAutoNum type="arabicPeriod"/>
            </a:pPr>
            <a:r>
              <a:rPr lang="en-US" dirty="0"/>
              <a:t>I think this is not an acceptable use of individual liberty</a:t>
            </a:r>
          </a:p>
          <a:p>
            <a:pPr marL="914400" indent="-914400">
              <a:buAutoNum type="arabicPeriod"/>
            </a:pPr>
            <a:r>
              <a:rPr lang="en-US" dirty="0"/>
              <a:t>Explain the reason for your answer</a:t>
            </a:r>
          </a:p>
          <a:p>
            <a:pPr marL="1668323" lvl="1" indent="-914400">
              <a:buAutoNum type="arabicPeriod"/>
            </a:pPr>
            <a:r>
              <a:rPr lang="en-US" dirty="0"/>
              <a:t>I think this because…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2490" y="2486323"/>
            <a:ext cx="4702749" cy="3522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8332" y="4394754"/>
            <a:ext cx="4309788" cy="3228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9263" y="7320939"/>
            <a:ext cx="6524978" cy="32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6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" y="-14593"/>
            <a:ext cx="20104097" cy="1612956"/>
            <a:chOff x="2" y="1383733"/>
            <a:chExt cx="12191998" cy="762000"/>
          </a:xfrm>
        </p:grpSpPr>
        <p:sp>
          <p:nvSpPr>
            <p:cNvPr id="15" name="Rectangle 14"/>
            <p:cNvSpPr/>
            <p:nvPr/>
          </p:nvSpPr>
          <p:spPr>
            <a:xfrm>
              <a:off x="2" y="1383733"/>
              <a:ext cx="12191998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5078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1236" y="1535991"/>
              <a:ext cx="8248524" cy="379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5078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1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Write the date: </a:t>
              </a:r>
              <a:fld id="{E9B3C7B6-A1A6-4450-882E-8E81154708EB}" type="datetime4">
                <a:rPr kumimoji="0" lang="en-GB" sz="4617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pPr marL="0" marR="0" lvl="0" indent="0" algn="l" defTabSz="15078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05 July 2024</a:t>
              </a:fld>
              <a:r>
                <a:rPr kumimoji="0" lang="en-US" sz="461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 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764" y="1552802"/>
              <a:ext cx="473472" cy="47347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" y="1592694"/>
            <a:ext cx="20104097" cy="1708831"/>
            <a:chOff x="1" y="2129870"/>
            <a:chExt cx="12191999" cy="762000"/>
          </a:xfrm>
        </p:grpSpPr>
        <p:sp>
          <p:nvSpPr>
            <p:cNvPr id="24" name="Rectangle 23"/>
            <p:cNvSpPr/>
            <p:nvPr/>
          </p:nvSpPr>
          <p:spPr>
            <a:xfrm>
              <a:off x="1" y="2129870"/>
              <a:ext cx="12191999" cy="762000"/>
            </a:xfrm>
            <a:prstGeom prst="rect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5078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7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695" y="2272505"/>
              <a:ext cx="476730" cy="47673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08423" y="2272505"/>
              <a:ext cx="10203803" cy="358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5078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17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Write the title: What is individual</a:t>
              </a:r>
              <a:r>
                <a:rPr kumimoji="0" lang="en-US" sz="4617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 liberty?</a:t>
              </a:r>
              <a:endParaRPr kumimoji="0" lang="en-US" sz="461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0" y="3332127"/>
            <a:ext cx="20104100" cy="1605558"/>
            <a:chOff x="0" y="2892959"/>
            <a:chExt cx="12192000" cy="687224"/>
          </a:xfrm>
        </p:grpSpPr>
        <p:sp>
          <p:nvSpPr>
            <p:cNvPr id="28" name="Rectangle 27"/>
            <p:cNvSpPr/>
            <p:nvPr/>
          </p:nvSpPr>
          <p:spPr>
            <a:xfrm>
              <a:off x="0" y="2892959"/>
              <a:ext cx="12192000" cy="687224"/>
            </a:xfrm>
            <a:prstGeom prst="rec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5078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7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2956" y="2986304"/>
              <a:ext cx="8248524" cy="343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5078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17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Underline both!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245" y="2986304"/>
              <a:ext cx="500534" cy="500534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0" y="4934466"/>
            <a:ext cx="20104097" cy="6374487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7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894" y="5002328"/>
            <a:ext cx="799702" cy="104909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143523" y="5034742"/>
            <a:ext cx="17224316" cy="7604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1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Complete the following tasks:</a:t>
            </a:r>
          </a:p>
          <a:p>
            <a:pPr marL="0" marR="0" lvl="0" indent="0" algn="l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1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95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753923" marR="0" lvl="0" indent="-753923" algn="l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95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True or False – You have to have</a:t>
            </a:r>
            <a:r>
              <a:rPr kumimoji="0" lang="en-US" sz="3958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photographic ID to vote?</a:t>
            </a:r>
            <a:endParaRPr kumimoji="0" lang="en-US" sz="395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753923" marR="0" lvl="0" indent="-753923" algn="l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95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753923" marR="0" lvl="0" indent="-753923" algn="l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95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True or False – laws only apply to people living in the country</a:t>
            </a:r>
            <a:r>
              <a:rPr kumimoji="0" lang="en-US" sz="3958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not those visiting</a:t>
            </a:r>
            <a:endParaRPr kumimoji="0" lang="en-US" sz="395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753923" marR="0" lvl="0" indent="-753923" algn="l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95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753923" marR="0" lvl="0" indent="-753923" algn="l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95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What roles does a MP have?</a:t>
            </a:r>
          </a:p>
          <a:p>
            <a:pPr marL="753923" marR="0" lvl="0" indent="-753923" algn="l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95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753923" marR="0" lvl="0" indent="-753923" algn="l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95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95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37" name="Picture 10" descr="Image result for cartoon ruler transparent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441" y="3544142"/>
            <a:ext cx="1199906" cy="257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llustration of Emoticon smiley making silence sign. Download a Free  Preview or High Quality Adobe Illustra… | Animated smiley faces, Funny emoji,  Funny emoji face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5829" l="0" r="100000"/>
                    </a14:imgEffect>
                    <a14:imgEffect>
                      <a14:saturation sat="1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73"/>
          <a:stretch/>
        </p:blipFill>
        <p:spPr bwMode="auto">
          <a:xfrm>
            <a:off x="18006177" y="5034740"/>
            <a:ext cx="1839375" cy="236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100,000 Quiet Vector Images | Depositphotos"/>
          <p:cNvSpPr>
            <a:spLocks noChangeAspect="1" noChangeArrowheads="1"/>
          </p:cNvSpPr>
          <p:nvPr/>
        </p:nvSpPr>
        <p:spPr bwMode="auto">
          <a:xfrm>
            <a:off x="256536" y="-237815"/>
            <a:ext cx="502603" cy="50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50781" tIns="75392" rIns="150781" bIns="75392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pic>
        <p:nvPicPr>
          <p:cNvPr id="1032" name="Picture 8" descr="red pen cartoon vector object 4557709 Vector Art at Vecteez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7939">
            <a:off x="17822170" y="7516144"/>
            <a:ext cx="2605052" cy="260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630" y="84020"/>
            <a:ext cx="10381918" cy="153732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146067" y="6882703"/>
            <a:ext cx="17688254" cy="1239006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58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</a:t>
            </a:r>
            <a:endParaRPr kumimoji="0" lang="en-GB" sz="3958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43520" y="8341903"/>
            <a:ext cx="17688254" cy="1239006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58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</a:t>
            </a:r>
            <a:endParaRPr kumimoji="0" lang="en-GB" sz="3958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43520" y="9773996"/>
            <a:ext cx="17688254" cy="1535353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958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</a:t>
            </a:r>
            <a:r>
              <a:rPr kumimoji="0" lang="en-GB" sz="3958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their constituents, support the work of a government department, meet constituents, campaign during elections, support the law making process, visit places in their constituency</a:t>
            </a:r>
            <a:endParaRPr kumimoji="0" lang="en-GB" sz="3958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68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dirty="0"/>
              <a:t>Individual liberty – worksheet review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3"/>
            <a:ext cx="9294336" cy="79939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Scenario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group of friends decide to go to the park after school.</a:t>
            </a:r>
          </a:p>
          <a:p>
            <a:pPr marL="0" indent="0">
              <a:buNone/>
            </a:pPr>
            <a:endParaRPr lang="en-US" dirty="0"/>
          </a:p>
          <a:p>
            <a:pPr marL="914400" indent="-914400">
              <a:buAutoNum type="arabicPeriod"/>
            </a:pPr>
            <a:r>
              <a:rPr lang="en-US" dirty="0"/>
              <a:t>Choose a sentence to write in your book</a:t>
            </a:r>
          </a:p>
          <a:p>
            <a:pPr marL="1668323" lvl="1" indent="-914400">
              <a:buAutoNum type="arabicPeriod"/>
            </a:pPr>
            <a:r>
              <a:rPr lang="en-US" dirty="0"/>
              <a:t>I think this is an acceptable use of individual liberty</a:t>
            </a:r>
          </a:p>
          <a:p>
            <a:pPr marL="1668323" lvl="1" indent="-914400">
              <a:buAutoNum type="arabicPeriod"/>
            </a:pPr>
            <a:r>
              <a:rPr lang="en-US" dirty="0"/>
              <a:t>I think this is not an acceptable use of individual liberty</a:t>
            </a:r>
          </a:p>
          <a:p>
            <a:pPr marL="914400" indent="-914400">
              <a:buAutoNum type="arabicPeriod"/>
            </a:pPr>
            <a:r>
              <a:rPr lang="en-US" dirty="0"/>
              <a:t>Explain the reason for your answer</a:t>
            </a:r>
          </a:p>
          <a:p>
            <a:pPr marL="1668323" lvl="1" indent="-914400">
              <a:buAutoNum type="arabicPeriod"/>
            </a:pPr>
            <a:r>
              <a:rPr lang="en-US" dirty="0"/>
              <a:t>I think this because…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2490" y="2486323"/>
            <a:ext cx="4702749" cy="3522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8332" y="4394754"/>
            <a:ext cx="4309788" cy="3228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9263" y="7320939"/>
            <a:ext cx="6524978" cy="32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2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dirty="0"/>
              <a:t>Individual liberty – worksheet review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3"/>
            <a:ext cx="9294336" cy="79939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Scenario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group of friends decide to go to the park after school.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acceptable as they are not skipping school, children have the right to play in the UN Convention on the Rights of a Child.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all ok as long as they had permission from their parents/</a:t>
            </a:r>
            <a:r>
              <a:rPr lang="en-US" dirty="0" err="1"/>
              <a:t>carers</a:t>
            </a:r>
            <a:r>
              <a:rPr lang="en-US" dirty="0"/>
              <a:t>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2490" y="2486323"/>
            <a:ext cx="4702749" cy="3522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8332" y="4394754"/>
            <a:ext cx="4309788" cy="3228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9263" y="7320939"/>
            <a:ext cx="6524978" cy="32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dirty="0"/>
              <a:t>Individual liberty – worksheet review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3"/>
            <a:ext cx="9294336" cy="79939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Scenario 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“Someone hates going to a lesson in school so they continually disrupts the class. This means the class is always behind compared to other classes”</a:t>
            </a:r>
          </a:p>
          <a:p>
            <a:pPr marL="0" indent="0">
              <a:buNone/>
            </a:pPr>
            <a:endParaRPr lang="en-US" dirty="0"/>
          </a:p>
          <a:p>
            <a:pPr marL="914400" indent="-914400">
              <a:buAutoNum type="arabicPeriod"/>
            </a:pPr>
            <a:r>
              <a:rPr lang="en-US" dirty="0"/>
              <a:t>Choose a sentence to write in your book</a:t>
            </a:r>
          </a:p>
          <a:p>
            <a:pPr marL="1668323" lvl="1" indent="-914400">
              <a:buAutoNum type="arabicPeriod"/>
            </a:pPr>
            <a:r>
              <a:rPr lang="en-US" dirty="0"/>
              <a:t>I think this is an acceptable use of individual liberty</a:t>
            </a:r>
          </a:p>
          <a:p>
            <a:pPr marL="1668323" lvl="1" indent="-914400">
              <a:buAutoNum type="arabicPeriod"/>
            </a:pPr>
            <a:r>
              <a:rPr lang="en-US" dirty="0"/>
              <a:t>I think this is not an acceptable use of individual liberty</a:t>
            </a:r>
          </a:p>
          <a:p>
            <a:pPr marL="914400" indent="-914400">
              <a:buAutoNum type="arabicPeriod"/>
            </a:pPr>
            <a:r>
              <a:rPr lang="en-US" dirty="0"/>
              <a:t>Explain the reason for your answer</a:t>
            </a:r>
          </a:p>
          <a:p>
            <a:pPr marL="1668323" lvl="1" indent="-914400">
              <a:buAutoNum type="arabicPeriod"/>
            </a:pPr>
            <a:r>
              <a:rPr lang="en-US" dirty="0"/>
              <a:t>I think this because…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2490" y="2486323"/>
            <a:ext cx="4702749" cy="3522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8332" y="4394754"/>
            <a:ext cx="4309788" cy="3228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9263" y="7320939"/>
            <a:ext cx="6524978" cy="32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7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dirty="0"/>
              <a:t>Individual liberty – worksheet review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3"/>
            <a:ext cx="9294336" cy="79939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Scenario 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“Someone hates going to a lesson in school so they continually disrupts the class. This means the class is always behind compared to other classes”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unacceptable. Everyone in the room has a right to an education (This is also in the UN Convention of the Rights of a Child). The person in choosing their actions is taking away the liberty of other people in the class to learn.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2490" y="2486323"/>
            <a:ext cx="4702749" cy="3522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8332" y="4394754"/>
            <a:ext cx="4309788" cy="3228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9263" y="7320939"/>
            <a:ext cx="6524978" cy="32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dirty="0"/>
              <a:t>Individual liberty – worksheet review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3"/>
            <a:ext cx="9294336" cy="79939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Scenario 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parent is late taking their child to school so decides to drive at 35mph in a 30mph zone to get there quicker</a:t>
            </a:r>
          </a:p>
          <a:p>
            <a:pPr marL="0" indent="0">
              <a:buNone/>
            </a:pPr>
            <a:endParaRPr lang="en-US" dirty="0"/>
          </a:p>
          <a:p>
            <a:pPr marL="914400" indent="-914400">
              <a:buAutoNum type="arabicPeriod"/>
            </a:pPr>
            <a:r>
              <a:rPr lang="en-US" dirty="0"/>
              <a:t>Choose a sentence to write in your book</a:t>
            </a:r>
          </a:p>
          <a:p>
            <a:pPr marL="1668323" lvl="1" indent="-914400">
              <a:buAutoNum type="arabicPeriod"/>
            </a:pPr>
            <a:r>
              <a:rPr lang="en-US" dirty="0"/>
              <a:t>I think this is an acceptable use of individual liberty</a:t>
            </a:r>
          </a:p>
          <a:p>
            <a:pPr marL="1668323" lvl="1" indent="-914400">
              <a:buAutoNum type="arabicPeriod"/>
            </a:pPr>
            <a:r>
              <a:rPr lang="en-US" dirty="0"/>
              <a:t>I think this is not an acceptable use of individual liberty</a:t>
            </a:r>
          </a:p>
          <a:p>
            <a:pPr marL="914400" indent="-914400">
              <a:buAutoNum type="arabicPeriod"/>
            </a:pPr>
            <a:r>
              <a:rPr lang="en-US" dirty="0"/>
              <a:t>Explain the reason for your answer</a:t>
            </a:r>
          </a:p>
          <a:p>
            <a:pPr marL="1668323" lvl="1" indent="-914400">
              <a:buAutoNum type="arabicPeriod"/>
            </a:pPr>
            <a:r>
              <a:rPr lang="en-US" dirty="0"/>
              <a:t>I think this because…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2490" y="2486323"/>
            <a:ext cx="4702749" cy="3522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8332" y="4394754"/>
            <a:ext cx="4309788" cy="3228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9263" y="7320939"/>
            <a:ext cx="6524978" cy="32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9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dirty="0"/>
              <a:t>Individual liberty – worksheet review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3"/>
            <a:ext cx="9294336" cy="7993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Scenario 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parent is late taking their child to school so decides to drive at 35mph in a 30mph zone to get there quicker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unacceptable. It is against the law to drive faster than the speed limit as this impacts the safety of other road users (other cars, cyclists and pedestrians).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2490" y="2486323"/>
            <a:ext cx="4702749" cy="3522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8332" y="4394754"/>
            <a:ext cx="4309788" cy="3228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9263" y="7320939"/>
            <a:ext cx="6524978" cy="32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5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dirty="0"/>
              <a:t>Individual liberty – fill in the blanks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3"/>
            <a:ext cx="11089232" cy="79939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 your books write out the following paragraph and fill in the blanks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Having the freedom to make decisions about your life is called _______________. An example of this is people are ________ to go where they like and in what they ________. However it is important that these decisions ________ take away other people’s ___________. It is also important that when using their liberty people do not break any ________ or ________.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628114" y="2486323"/>
            <a:ext cx="9294336" cy="7993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Word Bank</a:t>
            </a:r>
          </a:p>
          <a:p>
            <a:pPr marL="914400" indent="-914400" algn="ctr">
              <a:buFont typeface="Arial" panose="020B0604020202020204" pitchFamily="34" charset="0"/>
              <a:buAutoNum type="arabicPeriod"/>
            </a:pPr>
            <a:r>
              <a:rPr lang="en-US" b="1" dirty="0"/>
              <a:t>Rules</a:t>
            </a:r>
          </a:p>
          <a:p>
            <a:pPr marL="914400" indent="-914400" algn="ctr">
              <a:buFont typeface="Arial" panose="020B0604020202020204" pitchFamily="34" charset="0"/>
              <a:buAutoNum type="arabicPeriod"/>
            </a:pPr>
            <a:r>
              <a:rPr lang="en-US" b="1" dirty="0"/>
              <a:t>Liberty</a:t>
            </a:r>
          </a:p>
          <a:p>
            <a:pPr marL="914400" indent="-914400" algn="ctr">
              <a:buFont typeface="Arial" panose="020B0604020202020204" pitchFamily="34" charset="0"/>
              <a:buAutoNum type="arabicPeriod"/>
            </a:pPr>
            <a:r>
              <a:rPr lang="en-US" b="1" dirty="0"/>
              <a:t>Individual liberty</a:t>
            </a:r>
          </a:p>
          <a:p>
            <a:pPr marL="914400" indent="-914400" algn="ctr">
              <a:buFont typeface="Arial" panose="020B0604020202020204" pitchFamily="34" charset="0"/>
              <a:buAutoNum type="arabicPeriod"/>
            </a:pPr>
            <a:r>
              <a:rPr lang="en-US" b="1" dirty="0"/>
              <a:t>Say</a:t>
            </a:r>
          </a:p>
          <a:p>
            <a:pPr marL="914400" indent="-914400" algn="ctr">
              <a:buFont typeface="Arial" panose="020B0604020202020204" pitchFamily="34" charset="0"/>
              <a:buAutoNum type="arabicPeriod"/>
            </a:pPr>
            <a:r>
              <a:rPr lang="en-US" b="1" dirty="0"/>
              <a:t>Free</a:t>
            </a:r>
          </a:p>
          <a:p>
            <a:pPr marL="914400" indent="-914400" algn="ctr">
              <a:buFont typeface="Arial" panose="020B0604020202020204" pitchFamily="34" charset="0"/>
              <a:buAutoNum type="arabicPeriod"/>
            </a:pPr>
            <a:r>
              <a:rPr lang="en-US" b="1" dirty="0"/>
              <a:t>Don’t</a:t>
            </a:r>
          </a:p>
          <a:p>
            <a:pPr marL="914400" indent="-914400" algn="ctr">
              <a:buFont typeface="Arial" panose="020B0604020202020204" pitchFamily="34" charset="0"/>
              <a:buAutoNum type="arabicPeriod"/>
            </a:pPr>
            <a:r>
              <a:rPr lang="en-US" b="1" dirty="0"/>
              <a:t>laws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71530" y="5078611"/>
            <a:ext cx="4490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Individual liberty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19471" y="5724942"/>
            <a:ext cx="202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free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85402" y="6214192"/>
            <a:ext cx="202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say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3098" y="7382867"/>
            <a:ext cx="202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Don’t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83098" y="7977769"/>
            <a:ext cx="202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liberty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900" y="9085323"/>
            <a:ext cx="2769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Rules/laws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54417" y="9085323"/>
            <a:ext cx="2769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Rules/laws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0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/>
          </a:bodyPr>
          <a:lstStyle/>
          <a:p>
            <a:r>
              <a:rPr lang="en-GB" sz="8000" dirty="0"/>
              <a:t>Reflection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634304" y="3566443"/>
            <a:ext cx="19049352" cy="6714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Look back at your first attempt of defining “individual liberty”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Now complete this this sentence in your book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At the end of the lesson I now know that individual liberty is…..</a:t>
            </a:r>
          </a:p>
        </p:txBody>
      </p:sp>
    </p:spTree>
    <p:extLst>
      <p:ext uri="{BB962C8B-B14F-4D97-AF65-F5344CB8AC3E}">
        <p14:creationId xmlns:p14="http://schemas.microsoft.com/office/powerpoint/2010/main" val="1902366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97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9577"/>
            <a:ext cx="20000922" cy="289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94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3060" y="113523"/>
            <a:ext cx="10743278" cy="2122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596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Secure your Future: Learning Journey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63060" y="2625059"/>
            <a:ext cx="2384644" cy="1662335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Political Parties in the UK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3018957" y="2625059"/>
            <a:ext cx="2384644" cy="1662335"/>
          </a:xfrm>
          <a:prstGeom prst="roundRect">
            <a:avLst/>
          </a:prstGeom>
          <a:noFill/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is a MP?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874854" y="2625177"/>
            <a:ext cx="2384644" cy="1662335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are laws and how are they made?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719635" y="2616897"/>
            <a:ext cx="2384644" cy="1662335"/>
          </a:xfrm>
          <a:prstGeom prst="roundRect">
            <a:avLst/>
          </a:prstGeom>
          <a:noFill/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Who is running for election in Hodge Hill?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1564416" y="2625059"/>
            <a:ext cx="2384644" cy="1662335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does individual liberty mean?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4409197" y="2668457"/>
            <a:ext cx="2498070" cy="1662335"/>
          </a:xfrm>
          <a:prstGeom prst="roundRect">
            <a:avLst/>
          </a:prstGeom>
          <a:noFill/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Tolerance, respect and diversity. How do these link?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7313823" y="2647130"/>
            <a:ext cx="2384644" cy="1662335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Summer holidays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288690" y="5150619"/>
            <a:ext cx="11172328" cy="5913763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1" rIns="91440" bIns="4572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Today we will look at:</a:t>
            </a:r>
          </a:p>
          <a:p>
            <a:pPr marL="0" marR="0" lvl="0" indent="0" algn="l" defTabSz="914411" rtl="0" eaLnBrk="1" fontAlgn="auto" latinLnBrk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914411" rtl="0" eaLnBrk="1" fontAlgn="auto" latinLnBrk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What is individual liberty?</a:t>
            </a:r>
          </a:p>
          <a:p>
            <a:pPr marL="0" marR="0" lvl="0" indent="0" algn="l" defTabSz="914411" rtl="0" eaLnBrk="1" fontAlgn="auto" latinLnBrk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914411" rtl="0" eaLnBrk="1" fontAlgn="auto" latinLnBrk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This includes:</a:t>
            </a:r>
          </a:p>
          <a:p>
            <a:pPr marL="228600" marR="0" lvl="0" indent="-228600" algn="l" defTabSz="914411" rtl="0" eaLnBrk="1" fontAlgn="auto" latinLnBrk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Definition of individual liberty</a:t>
            </a:r>
          </a:p>
          <a:p>
            <a:pPr marL="228600" marR="0" lvl="0" indent="-228600" algn="l" defTabSz="914411" rtl="0" eaLnBrk="1" fontAlgn="auto" latinLnBrk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b="1" noProof="0" dirty="0">
                <a:solidFill>
                  <a:prstClr val="black"/>
                </a:solidFill>
                <a:latin typeface="Comic Sans MS"/>
              </a:rPr>
              <a:t>What is an acceptable/unacceptable use of individual liberty?</a:t>
            </a:r>
          </a:p>
          <a:p>
            <a:pPr marL="228600" marR="0" lvl="0" indent="-228600" algn="l" defTabSz="914411" rtl="0" eaLnBrk="1" fontAlgn="auto" latinLnBrk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Examples of individual liberty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1996266" y="5105124"/>
            <a:ext cx="7708871" cy="5913763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1" rIns="91440" bIns="4572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Please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remember that during the lesson we should not be asking any pupil or teacher personal questions.</a:t>
            </a:r>
          </a:p>
          <a:p>
            <a:pPr marL="0" marR="0" lvl="0" indent="0" algn="l" defTabSz="914411" rtl="0" eaLnBrk="1" fontAlgn="auto" latinLnBrk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3600" b="1" baseline="0" dirty="0">
              <a:solidFill>
                <a:prstClr val="black"/>
              </a:solidFill>
              <a:latin typeface="Comic Sans MS"/>
            </a:endParaRPr>
          </a:p>
          <a:p>
            <a:pPr marL="0" marR="0" lvl="0" indent="0" algn="l" defTabSz="914411" rtl="0" eaLnBrk="1" fontAlgn="auto" latinLnBrk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Your teacher can ask you questions but this will be to check your knowledge in the lesson.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083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/>
          </a:bodyPr>
          <a:lstStyle/>
          <a:p>
            <a:r>
              <a:rPr lang="en-GB" sz="8000" dirty="0"/>
              <a:t>What is our starting point?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634304" y="3566443"/>
            <a:ext cx="19049352" cy="6714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your books complete the following sentence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At the beginning of the lesson I think individual liberty is…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/>
          </a:bodyPr>
          <a:lstStyle/>
          <a:p>
            <a:r>
              <a:rPr lang="en-GB" sz="8000" dirty="0"/>
              <a:t>What is individual liberty?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3"/>
            <a:ext cx="9294336" cy="7993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Individual liberty means that people can decide lots of things about their lives. People are free in what they do, where they go, what they eat or what they say.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2490" y="2486323"/>
            <a:ext cx="4702749" cy="3522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8332" y="4394754"/>
            <a:ext cx="4309788" cy="3228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9263" y="7320939"/>
            <a:ext cx="6524978" cy="32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/>
          </a:bodyPr>
          <a:lstStyle/>
          <a:p>
            <a:r>
              <a:rPr lang="en-GB" sz="8000" dirty="0"/>
              <a:t>What is individual liberty?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3"/>
            <a:ext cx="9294336" cy="7993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People have varying degrees of liberty and this often depends, amongst other things, the country that they live in and the system they have in place.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Sometimes governments impose many restrictions on the way people should conduct themselves. In these country’s, this means that individual liberty is restricted.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2490" y="2486323"/>
            <a:ext cx="4702749" cy="3522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8332" y="4394754"/>
            <a:ext cx="4309788" cy="3228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9263" y="7320939"/>
            <a:ext cx="6524978" cy="32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1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/>
          </a:bodyPr>
          <a:lstStyle/>
          <a:p>
            <a:r>
              <a:rPr lang="en-GB" sz="8000" dirty="0"/>
              <a:t>What is individual liberty?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3"/>
            <a:ext cx="9294336" cy="7993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the UK, the government has identified individual liberty as one of their core values.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means that everyone within the UK has full freedom of their individual liberty.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2490" y="2486323"/>
            <a:ext cx="4702749" cy="3522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8332" y="4394754"/>
            <a:ext cx="4309788" cy="3228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9263" y="7320939"/>
            <a:ext cx="6524978" cy="32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4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/>
          </a:bodyPr>
          <a:lstStyle/>
          <a:p>
            <a:r>
              <a:rPr lang="en-GB" sz="8000" dirty="0"/>
              <a:t>What is individual liberty?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3"/>
            <a:ext cx="9294336" cy="79939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Based on this, the following statement could be suggested…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“As I live in the UK I can do what I want, when I want”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Turn and Talk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With the person next to you discuss the statement above. You should either</a:t>
            </a:r>
          </a:p>
          <a:p>
            <a:pPr marL="0" indent="0">
              <a:buNone/>
            </a:pPr>
            <a:endParaRPr lang="en-US" dirty="0"/>
          </a:p>
          <a:p>
            <a:pPr marL="914400" indent="-914400">
              <a:buAutoNum type="arabicPeriod"/>
            </a:pPr>
            <a:r>
              <a:rPr lang="en-US" dirty="0"/>
              <a:t>Agree with the statement with your reasons why you think this.</a:t>
            </a:r>
          </a:p>
          <a:p>
            <a:pPr marL="914400" indent="-914400">
              <a:buAutoNum type="arabicPeriod"/>
            </a:pPr>
            <a:r>
              <a:rPr lang="en-US" dirty="0"/>
              <a:t>Disagree with the statement with your reasons why you think this.</a:t>
            </a:r>
          </a:p>
          <a:p>
            <a:pPr marL="914400" indent="-9144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 ready to share your reasons with the class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2490" y="2486323"/>
            <a:ext cx="4702749" cy="3522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8332" y="4394754"/>
            <a:ext cx="4309788" cy="3228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9263" y="7320939"/>
            <a:ext cx="6524978" cy="32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5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E6D389AE74CA48BAB789FD3B0EF217" ma:contentTypeVersion="16" ma:contentTypeDescription="Create a new document." ma:contentTypeScope="" ma:versionID="2b9209dc770627d82a86cd9544522ad1">
  <xsd:schema xmlns:xsd="http://www.w3.org/2001/XMLSchema" xmlns:xs="http://www.w3.org/2001/XMLSchema" xmlns:p="http://schemas.microsoft.com/office/2006/metadata/properties" xmlns:ns2="cf23988f-c488-42c3-82cd-5944801df941" xmlns:ns3="aa278816-03e4-4886-8c06-bbee340b154a" targetNamespace="http://schemas.microsoft.com/office/2006/metadata/properties" ma:root="true" ma:fieldsID="e07caf79529a4949acae1318ea4608a1" ns2:_="" ns3:_="">
    <xsd:import namespace="cf23988f-c488-42c3-82cd-5944801df941"/>
    <xsd:import namespace="aa278816-03e4-4886-8c06-bbee340b15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3988f-c488-42c3-82cd-5944801df9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51b7ed6-eb14-44a7-b4eb-66219415bb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78816-03e4-4886-8c06-bbee340b15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f768f7c-9ead-4887-a14a-401757815230}" ma:internalName="TaxCatchAll" ma:showField="CatchAllData" ma:web="aa278816-03e4-4886-8c06-bbee340b15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23988f-c488-42c3-82cd-5944801df941">
      <Terms xmlns="http://schemas.microsoft.com/office/infopath/2007/PartnerControls"/>
    </lcf76f155ced4ddcb4097134ff3c332f>
    <TaxCatchAll xmlns="aa278816-03e4-4886-8c06-bbee340b154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5426F0-862F-4E9B-A3B4-15963F4F7A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23988f-c488-42c3-82cd-5944801df941"/>
    <ds:schemaRef ds:uri="aa278816-03e4-4886-8c06-bbee340b15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2F18CE-0664-4747-9A36-DB6272ADADB8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cf23988f-c488-42c3-82cd-5944801df941"/>
    <ds:schemaRef ds:uri="http://purl.org/dc/terms/"/>
    <ds:schemaRef ds:uri="http://schemas.microsoft.com/office/2006/documentManagement/types"/>
    <ds:schemaRef ds:uri="http://schemas.microsoft.com/office/infopath/2007/PartnerControls"/>
    <ds:schemaRef ds:uri="aa278816-03e4-4886-8c06-bbee340b154a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2D7F81D-E11B-4FAC-BEDD-7BD5D47E03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- Pupils, Parents and Visitors</Template>
  <TotalTime>0</TotalTime>
  <Words>1522</Words>
  <Application>Microsoft Office PowerPoint</Application>
  <PresentationFormat>Custom</PresentationFormat>
  <Paragraphs>210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</vt:lpstr>
      <vt:lpstr>Calibri</vt:lpstr>
      <vt:lpstr>Calibri Light</vt:lpstr>
      <vt:lpstr>Comic Sans MS</vt:lpstr>
      <vt:lpstr>Franklin Gothic Book</vt:lpstr>
      <vt:lpstr>Lato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What is our starting point?</vt:lpstr>
      <vt:lpstr>What is individual liberty?</vt:lpstr>
      <vt:lpstr>What is individual liberty?</vt:lpstr>
      <vt:lpstr>What is individual liberty?</vt:lpstr>
      <vt:lpstr>What is individual liberty?</vt:lpstr>
      <vt:lpstr>What is individual liberty?</vt:lpstr>
      <vt:lpstr>Individual liberty - example</vt:lpstr>
      <vt:lpstr>Individual liberty - example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Individual liberty scenarios</vt:lpstr>
      <vt:lpstr>Individual liberty – worksheet review</vt:lpstr>
      <vt:lpstr>Individual liberty – worksheet review</vt:lpstr>
      <vt:lpstr>Individual liberty – worksheet review</vt:lpstr>
      <vt:lpstr>Individual liberty – worksheet review</vt:lpstr>
      <vt:lpstr>Individual liberty – worksheet review</vt:lpstr>
      <vt:lpstr>Individual liberty – worksheet review</vt:lpstr>
      <vt:lpstr>Individual liberty – fill in the blanks</vt:lpstr>
      <vt:lpstr>Reflection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57</cp:revision>
  <dcterms:created xsi:type="dcterms:W3CDTF">2024-04-14T12:24:22Z</dcterms:created>
  <dcterms:modified xsi:type="dcterms:W3CDTF">2024-07-05T07:43:30Z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0x010100FFE6D389AE74CA48BAB789FD3B0EF217</vt:lpwstr>
  </property>
  <property fmtid="{D5CDD505-2E9C-101B-9397-08002B2CF9AE}" pid="3" name="_MarkAsFinal">
    <vt:bool>true</vt:bool>
  </property>
</Properties>
</file>