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33"/>
  </p:notesMasterIdLst>
  <p:sldIdLst>
    <p:sldId id="266" r:id="rId11"/>
    <p:sldId id="374" r:id="rId12"/>
    <p:sldId id="269" r:id="rId13"/>
    <p:sldId id="268" r:id="rId14"/>
    <p:sldId id="270" r:id="rId15"/>
    <p:sldId id="404" r:id="rId16"/>
    <p:sldId id="405" r:id="rId17"/>
    <p:sldId id="406" r:id="rId18"/>
    <p:sldId id="407" r:id="rId19"/>
    <p:sldId id="408" r:id="rId20"/>
    <p:sldId id="409" r:id="rId21"/>
    <p:sldId id="278" r:id="rId22"/>
    <p:sldId id="279" r:id="rId23"/>
    <p:sldId id="331" r:id="rId24"/>
    <p:sldId id="366" r:id="rId25"/>
    <p:sldId id="381" r:id="rId26"/>
    <p:sldId id="410" r:id="rId27"/>
    <p:sldId id="411" r:id="rId28"/>
    <p:sldId id="412" r:id="rId29"/>
    <p:sldId id="316" r:id="rId30"/>
    <p:sldId id="299" r:id="rId31"/>
    <p:sldId id="413" r:id="rId32"/>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mqaxZvcsRwLeOlaQFR7uw==" hashData="INcLuL5jI6jUkWBVGVXv9WTFAQVRrLshnLI4/PVkr+P3FfDKR4+46Cqy5eHmyMUyO3xv+LoMBd7KSwjPc4HZV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4" d="100"/>
          <a:sy n="54" d="100"/>
        </p:scale>
        <p:origin x="138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6/12/2024</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https://www.youtube.com/watch?v=fpyc_I4q6DA</a:t>
            </a:r>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10</a:t>
            </a:fld>
            <a:endParaRPr lang="en-US"/>
          </a:p>
        </p:txBody>
      </p:sp>
    </p:spTree>
    <p:extLst>
      <p:ext uri="{BB962C8B-B14F-4D97-AF65-F5344CB8AC3E}">
        <p14:creationId xmlns:p14="http://schemas.microsoft.com/office/powerpoint/2010/main" val="427705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4EEB56-BCA5-684F-88D0-DE52578AC918}" type="slidenum">
              <a:rPr lang="en-US" smtClean="0"/>
              <a:t>22</a:t>
            </a:fld>
            <a:endParaRPr lang="en-US"/>
          </a:p>
        </p:txBody>
      </p:sp>
    </p:spTree>
    <p:extLst>
      <p:ext uri="{BB962C8B-B14F-4D97-AF65-F5344CB8AC3E}">
        <p14:creationId xmlns:p14="http://schemas.microsoft.com/office/powerpoint/2010/main" val="315017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6/12/2024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12/06/2024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12/06/2024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fpyc_I4q6DA?si=MAwSSEWMeXpFW-0D" TargetMode="Externa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else does a MP do?</a:t>
            </a:r>
          </a:p>
        </p:txBody>
      </p:sp>
      <p:sp>
        <p:nvSpPr>
          <p:cNvPr id="7" name="Content Placeholder 2"/>
          <p:cNvSpPr>
            <a:spLocks noGrp="1"/>
          </p:cNvSpPr>
          <p:nvPr>
            <p:ph idx="1"/>
          </p:nvPr>
        </p:nvSpPr>
        <p:spPr>
          <a:xfrm>
            <a:off x="14372530" y="2465464"/>
            <a:ext cx="5405904" cy="8424936"/>
          </a:xfrm>
        </p:spPr>
        <p:txBody>
          <a:bodyPr>
            <a:normAutofit fontScale="92500" lnSpcReduction="10000"/>
          </a:bodyPr>
          <a:lstStyle/>
          <a:p>
            <a:pPr marL="0" indent="0">
              <a:buNone/>
            </a:pPr>
            <a:r>
              <a:rPr lang="en-US" dirty="0"/>
              <a:t>While watching the video answer the following questions in your book.</a:t>
            </a:r>
          </a:p>
          <a:p>
            <a:pPr marL="0" indent="0">
              <a:buNone/>
            </a:pPr>
            <a:endParaRPr lang="en-US" dirty="0"/>
          </a:p>
          <a:p>
            <a:pPr marL="914400" indent="-914400">
              <a:buAutoNum type="arabicPeriod"/>
            </a:pPr>
            <a:r>
              <a:rPr lang="en-US" dirty="0"/>
              <a:t>What other roles does a MP have that we have not already discussed?</a:t>
            </a:r>
          </a:p>
          <a:p>
            <a:pPr marL="914400" indent="-914400">
              <a:buAutoNum type="arabicPeriod"/>
            </a:pPr>
            <a:endParaRPr lang="en-US" dirty="0"/>
          </a:p>
          <a:p>
            <a:pPr marL="914400" indent="-914400">
              <a:buAutoNum type="arabicPeriod"/>
            </a:pPr>
            <a:r>
              <a:rPr lang="en-US" dirty="0"/>
              <a:t>Where does the MP complete these roles? </a:t>
            </a:r>
          </a:p>
          <a:p>
            <a:pPr marL="0" indent="0">
              <a:buNone/>
            </a:pPr>
            <a:endParaRPr lang="en-US" dirty="0"/>
          </a:p>
        </p:txBody>
      </p:sp>
      <p:pic>
        <p:nvPicPr>
          <p:cNvPr id="2" name="fpyc_I4q6DA"/>
          <p:cNvPicPr>
            <a:picLocks noRot="1" noChangeAspect="1"/>
          </p:cNvPicPr>
          <p:nvPr>
            <a:videoFile r:link="rId1"/>
          </p:nvPr>
        </p:nvPicPr>
        <p:blipFill>
          <a:blip r:embed="rId6"/>
          <a:stretch>
            <a:fillRect/>
          </a:stretch>
        </p:blipFill>
        <p:spPr>
          <a:xfrm>
            <a:off x="114946" y="2465464"/>
            <a:ext cx="14089879" cy="7925557"/>
          </a:xfrm>
          <a:prstGeom prst="rect">
            <a:avLst/>
          </a:prstGeom>
        </p:spPr>
      </p:pic>
    </p:spTree>
    <p:extLst>
      <p:ext uri="{BB962C8B-B14F-4D97-AF65-F5344CB8AC3E}">
        <p14:creationId xmlns:p14="http://schemas.microsoft.com/office/powerpoint/2010/main" val="233712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else does a MP do?</a:t>
            </a:r>
          </a:p>
        </p:txBody>
      </p:sp>
      <p:sp>
        <p:nvSpPr>
          <p:cNvPr id="7" name="Content Placeholder 2"/>
          <p:cNvSpPr>
            <a:spLocks noGrp="1"/>
          </p:cNvSpPr>
          <p:nvPr>
            <p:ph idx="1"/>
          </p:nvPr>
        </p:nvSpPr>
        <p:spPr>
          <a:xfrm>
            <a:off x="907034" y="2486323"/>
            <a:ext cx="9294336" cy="8424936"/>
          </a:xfrm>
        </p:spPr>
        <p:txBody>
          <a:bodyPr>
            <a:normAutofit fontScale="92500" lnSpcReduction="10000"/>
          </a:bodyPr>
          <a:lstStyle/>
          <a:p>
            <a:pPr marL="0" indent="0">
              <a:buNone/>
            </a:pPr>
            <a:r>
              <a:rPr lang="en-US" dirty="0"/>
              <a:t>There were 2 main additional roles a MP has to undertake</a:t>
            </a:r>
          </a:p>
          <a:p>
            <a:pPr marL="0" indent="0">
              <a:buNone/>
            </a:pPr>
            <a:endParaRPr lang="en-US" dirty="0"/>
          </a:p>
          <a:p>
            <a:pPr marL="914400" indent="-914400">
              <a:buAutoNum type="arabicPeriod"/>
            </a:pPr>
            <a:r>
              <a:rPr lang="en-US" b="1" dirty="0"/>
              <a:t>Media Appearances</a:t>
            </a:r>
            <a:r>
              <a:rPr lang="en-US" dirty="0"/>
              <a:t> – This can happen in both the MP’s constituency and also in London at the House of Commons</a:t>
            </a:r>
          </a:p>
          <a:p>
            <a:pPr marL="914400" indent="-914400">
              <a:buAutoNum type="arabicPeriod"/>
            </a:pPr>
            <a:endParaRPr lang="en-US" dirty="0"/>
          </a:p>
          <a:p>
            <a:pPr marL="914400" indent="-914400">
              <a:buAutoNum type="arabicPeriod"/>
            </a:pPr>
            <a:r>
              <a:rPr lang="en-US" b="1" dirty="0"/>
              <a:t>Meet lobbyists</a:t>
            </a:r>
            <a:r>
              <a:rPr lang="en-US" dirty="0"/>
              <a:t> – This is someone or a group of people who are trying to the Government to take political action on an issue. This means that it can happen in </a:t>
            </a:r>
            <a:r>
              <a:rPr lang="en-US" b="1" dirty="0"/>
              <a:t>both</a:t>
            </a:r>
            <a:r>
              <a:rPr lang="en-US" dirty="0"/>
              <a:t> the MP’s constituency or in London</a:t>
            </a:r>
            <a:endParaRPr lang="en-US" b="1" dirty="0"/>
          </a:p>
          <a:p>
            <a:pPr marL="0" indent="0">
              <a:buNone/>
            </a:pPr>
            <a:endParaRPr lang="en-US" dirty="0"/>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5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endParaRPr lang="en-US" dirty="0"/>
          </a:p>
          <a:p>
            <a:pPr marL="0" lvl="0" indent="0">
              <a:buNone/>
            </a:pPr>
            <a:r>
              <a:rPr lang="en-US" sz="4800" dirty="0">
                <a:solidFill>
                  <a:prstClr val="black"/>
                </a:solidFill>
                <a:latin typeface="Calibri" panose="020F0502020204030204" pitchFamily="34" charset="0"/>
                <a:cs typeface="Calibri" panose="020F0502020204030204" pitchFamily="34" charset="0"/>
              </a:rPr>
              <a:t>What does MP stand for?</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Member of Parliament</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When elected as a MP, they represent their local…</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Community</a:t>
            </a:r>
          </a:p>
          <a:p>
            <a:pPr marL="914400" lvl="0" indent="-914400">
              <a:buAutoNum type="alphaUcPeriod"/>
            </a:pPr>
            <a:endParaRPr lang="en-US" sz="4800" dirty="0">
              <a:solidFill>
                <a:srgbClr val="FF0000"/>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Constituency</a:t>
            </a:r>
          </a:p>
          <a:p>
            <a:pPr marL="914400" lvl="0" indent="-914400">
              <a:buAutoNum type="alphaUcPeriod"/>
            </a:pPr>
            <a:endParaRPr lang="en-US" sz="4800" dirty="0">
              <a:solidFill>
                <a:srgbClr val="FF0000"/>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School</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498" y="698177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endParaRPr lang="en-US" dirty="0"/>
          </a:p>
          <a:p>
            <a:pPr marL="0" indent="0">
              <a:buNone/>
            </a:pPr>
            <a:r>
              <a:rPr lang="en-US" dirty="0"/>
              <a:t>A MP splits their time between their local constituency and…</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A – House of Commons in London</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B – Manchester</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 – wherever they wish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3978" y="529463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a:bodyPr>
          <a:lstStyle/>
          <a:p>
            <a:pPr marL="0" indent="0">
              <a:buNone/>
            </a:pPr>
            <a:r>
              <a:rPr lang="en-US" dirty="0"/>
              <a:t>Name one role of a MP</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914400" indent="-914400">
              <a:buAutoNum type="arabicPeriod"/>
            </a:pPr>
            <a:r>
              <a:rPr lang="en-US" sz="4800" dirty="0">
                <a:solidFill>
                  <a:srgbClr val="FF0000"/>
                </a:solidFill>
              </a:rPr>
              <a:t>Represent their constituents (people from their local area)</a:t>
            </a:r>
          </a:p>
          <a:p>
            <a:pPr marL="914400" indent="-914400">
              <a:buAutoNum type="arabicPeriod"/>
            </a:pPr>
            <a:r>
              <a:rPr lang="en-US" sz="4800" dirty="0">
                <a:solidFill>
                  <a:srgbClr val="FF0000"/>
                </a:solidFill>
              </a:rPr>
              <a:t>Support the work of a Government department (Education, Health, </a:t>
            </a:r>
            <a:r>
              <a:rPr lang="en-US" sz="4800" dirty="0" err="1">
                <a:solidFill>
                  <a:srgbClr val="FF0000"/>
                </a:solidFill>
              </a:rPr>
              <a:t>Defence</a:t>
            </a:r>
            <a:r>
              <a:rPr lang="en-US" sz="4800" dirty="0">
                <a:solidFill>
                  <a:srgbClr val="FF0000"/>
                </a:solidFill>
              </a:rPr>
              <a:t>)</a:t>
            </a:r>
          </a:p>
          <a:p>
            <a:pPr marL="914400" indent="-914400">
              <a:buAutoNum type="arabicPeriod"/>
            </a:pPr>
            <a:r>
              <a:rPr lang="en-US" sz="4800" dirty="0">
                <a:solidFill>
                  <a:srgbClr val="FF0000"/>
                </a:solidFill>
              </a:rPr>
              <a:t>Meet constituents to discuss issues they are facing</a:t>
            </a:r>
          </a:p>
          <a:p>
            <a:pPr marL="914400" indent="-914400">
              <a:buAutoNum type="arabicPeriod"/>
            </a:pPr>
            <a:r>
              <a:rPr lang="en-US" sz="4800" dirty="0">
                <a:solidFill>
                  <a:srgbClr val="FF0000"/>
                </a:solidFill>
              </a:rPr>
              <a:t>Campaign during elections for their party</a:t>
            </a:r>
          </a:p>
          <a:p>
            <a:pPr marL="914400" indent="-914400">
              <a:buAutoNum type="arabicPeriod"/>
            </a:pPr>
            <a:r>
              <a:rPr lang="en-US" sz="4800" dirty="0">
                <a:solidFill>
                  <a:srgbClr val="FF0000"/>
                </a:solidFill>
              </a:rPr>
              <a:t>Support the law making process</a:t>
            </a:r>
          </a:p>
          <a:p>
            <a:pPr marL="914400" indent="-914400">
              <a:buAutoNum type="arabicPeriod"/>
            </a:pPr>
            <a:r>
              <a:rPr lang="en-US" sz="4800" dirty="0">
                <a:solidFill>
                  <a:srgbClr val="FF0000"/>
                </a:solidFill>
              </a:rPr>
              <a:t>Ask questions of the Prime Minister in the House of Commons</a:t>
            </a:r>
          </a:p>
          <a:p>
            <a:pPr marL="914400" indent="-914400">
              <a:buAutoNum type="arabicPeriod"/>
            </a:pPr>
            <a:r>
              <a:rPr lang="en-US" sz="4800" dirty="0">
                <a:solidFill>
                  <a:srgbClr val="FF0000"/>
                </a:solidFill>
              </a:rPr>
              <a:t>Visit places of interest in their constituency (schools, hospitals, businesses)</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718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MP Surgery?</a:t>
            </a:r>
          </a:p>
        </p:txBody>
      </p:sp>
      <p:sp>
        <p:nvSpPr>
          <p:cNvPr id="7" name="Content Placeholder 2"/>
          <p:cNvSpPr>
            <a:spLocks noGrp="1"/>
          </p:cNvSpPr>
          <p:nvPr>
            <p:ph idx="1"/>
          </p:nvPr>
        </p:nvSpPr>
        <p:spPr>
          <a:xfrm>
            <a:off x="907034" y="2486323"/>
            <a:ext cx="9294336" cy="8424936"/>
          </a:xfrm>
        </p:spPr>
        <p:txBody>
          <a:bodyPr>
            <a:normAutofit fontScale="92500" lnSpcReduction="10000"/>
          </a:bodyPr>
          <a:lstStyle/>
          <a:p>
            <a:pPr marL="0" indent="0">
              <a:buNone/>
            </a:pPr>
            <a:r>
              <a:rPr lang="en-US" dirty="0"/>
              <a:t>One of the main roles of a MP is to represent their constituency so it is important that MP’s create opportunities to meet local people.</a:t>
            </a:r>
          </a:p>
          <a:p>
            <a:pPr marL="0" indent="0">
              <a:buNone/>
            </a:pPr>
            <a:endParaRPr lang="en-US" b="1" dirty="0"/>
          </a:p>
          <a:p>
            <a:pPr marL="0" indent="0">
              <a:buNone/>
            </a:pPr>
            <a:r>
              <a:rPr lang="en-US" dirty="0"/>
              <a:t>Meeting local people in this manner is called a </a:t>
            </a:r>
            <a:r>
              <a:rPr lang="en-US" b="1" dirty="0"/>
              <a:t>MP Surgery</a:t>
            </a:r>
            <a:r>
              <a:rPr lang="en-US" dirty="0"/>
              <a:t>.</a:t>
            </a:r>
          </a:p>
          <a:p>
            <a:pPr marL="0" indent="0">
              <a:buNone/>
            </a:pPr>
            <a:endParaRPr lang="en-US" dirty="0"/>
          </a:p>
          <a:p>
            <a:pPr marL="0" indent="0">
              <a:buNone/>
            </a:pPr>
            <a:r>
              <a:rPr lang="en-US" dirty="0"/>
              <a:t>This is where people can meet their MP to discuss matters of concern. This may result in the MP taking the concern to Parliament (in the House of Commons) to try to instigate action to resolve the matter.</a:t>
            </a:r>
          </a:p>
          <a:p>
            <a:pPr marL="0" indent="0">
              <a:buNone/>
            </a:pPr>
            <a:endParaRPr lang="en-US" dirty="0"/>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9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MP Surgery?</a:t>
            </a:r>
          </a:p>
        </p:txBody>
      </p:sp>
      <p:sp>
        <p:nvSpPr>
          <p:cNvPr id="7" name="Content Placeholder 2"/>
          <p:cNvSpPr>
            <a:spLocks noGrp="1"/>
          </p:cNvSpPr>
          <p:nvPr>
            <p:ph idx="1"/>
          </p:nvPr>
        </p:nvSpPr>
        <p:spPr>
          <a:xfrm>
            <a:off x="907034" y="2486323"/>
            <a:ext cx="9294336" cy="8424936"/>
          </a:xfrm>
        </p:spPr>
        <p:txBody>
          <a:bodyPr>
            <a:normAutofit lnSpcReduction="10000"/>
          </a:bodyPr>
          <a:lstStyle/>
          <a:p>
            <a:pPr marL="0" indent="0">
              <a:buNone/>
            </a:pPr>
            <a:r>
              <a:rPr lang="en-US" dirty="0"/>
              <a:t>The concerns discussed can be about anything that impacts an individual in that constituency.</a:t>
            </a:r>
          </a:p>
          <a:p>
            <a:pPr marL="0" indent="0">
              <a:buNone/>
            </a:pPr>
            <a:endParaRPr lang="en-US" dirty="0"/>
          </a:p>
          <a:p>
            <a:pPr marL="0" indent="0">
              <a:buNone/>
            </a:pPr>
            <a:r>
              <a:rPr lang="en-US" dirty="0"/>
              <a:t>Examples of concerns discussed in MP Surgeries are:</a:t>
            </a:r>
          </a:p>
          <a:p>
            <a:pPr lvl="1"/>
            <a:r>
              <a:rPr lang="en-US" dirty="0"/>
              <a:t>Housing problems (not enough houses, problems with landlords </a:t>
            </a:r>
            <a:r>
              <a:rPr lang="en-US" dirty="0" err="1"/>
              <a:t>etc</a:t>
            </a:r>
            <a:r>
              <a:rPr lang="en-US" dirty="0"/>
              <a:t>)</a:t>
            </a:r>
          </a:p>
          <a:p>
            <a:pPr lvl="1"/>
            <a:r>
              <a:rPr lang="en-US" dirty="0"/>
              <a:t>Lack of facilities or run down facilities for the public to use</a:t>
            </a:r>
          </a:p>
          <a:p>
            <a:pPr lvl="1"/>
            <a:r>
              <a:rPr lang="en-US" dirty="0"/>
              <a:t>The amount of the litter in the area</a:t>
            </a:r>
          </a:p>
          <a:p>
            <a:pPr lvl="1"/>
            <a:r>
              <a:rPr lang="en-US" dirty="0"/>
              <a:t>Illegal fly tipping</a:t>
            </a:r>
          </a:p>
          <a:p>
            <a:pPr lvl="1"/>
            <a:r>
              <a:rPr lang="en-US" dirty="0"/>
              <a:t>Potholes in the road</a:t>
            </a:r>
          </a:p>
          <a:p>
            <a:pPr lvl="1"/>
            <a:r>
              <a:rPr lang="en-US" dirty="0"/>
              <a:t>The cost of living crisis</a:t>
            </a:r>
          </a:p>
          <a:p>
            <a:pPr marL="0" indent="0">
              <a:buNone/>
            </a:pPr>
            <a:endParaRPr lang="en-US" dirty="0"/>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Task</a:t>
            </a:r>
          </a:p>
        </p:txBody>
      </p:sp>
      <p:sp>
        <p:nvSpPr>
          <p:cNvPr id="7" name="Content Placeholder 2"/>
          <p:cNvSpPr>
            <a:spLocks noGrp="1"/>
          </p:cNvSpPr>
          <p:nvPr>
            <p:ph idx="1"/>
          </p:nvPr>
        </p:nvSpPr>
        <p:spPr>
          <a:xfrm>
            <a:off x="907034" y="2295917"/>
            <a:ext cx="9294336" cy="9014356"/>
          </a:xfrm>
        </p:spPr>
        <p:txBody>
          <a:bodyPr>
            <a:normAutofit fontScale="85000" lnSpcReduction="20000"/>
          </a:bodyPr>
          <a:lstStyle/>
          <a:p>
            <a:pPr marL="0" indent="0">
              <a:buNone/>
            </a:pPr>
            <a:r>
              <a:rPr lang="en-US" dirty="0"/>
              <a:t>Similar to last week, if we use Hodge Hill College as a constituency, </a:t>
            </a:r>
            <a:r>
              <a:rPr lang="en-US" dirty="0" err="1"/>
              <a:t>Mrs</a:t>
            </a:r>
            <a:r>
              <a:rPr lang="en-US" dirty="0"/>
              <a:t> Herrmann would be our MP since she is the Head Teacher.</a:t>
            </a:r>
          </a:p>
          <a:p>
            <a:pPr marL="0" indent="0">
              <a:buNone/>
            </a:pPr>
            <a:endParaRPr lang="en-US" dirty="0"/>
          </a:p>
          <a:p>
            <a:pPr marL="0" indent="0">
              <a:buNone/>
            </a:pPr>
            <a:r>
              <a:rPr lang="en-US" dirty="0"/>
              <a:t>If </a:t>
            </a:r>
            <a:r>
              <a:rPr lang="en-US" dirty="0" err="1"/>
              <a:t>Mrs</a:t>
            </a:r>
            <a:r>
              <a:rPr lang="en-US" dirty="0"/>
              <a:t> Herrmann ran a “Pupil Surgery” to hear about your concerns what would you say?</a:t>
            </a:r>
          </a:p>
          <a:p>
            <a:pPr marL="0" indent="0">
              <a:buNone/>
            </a:pPr>
            <a:endParaRPr lang="en-US" dirty="0"/>
          </a:p>
          <a:p>
            <a:pPr marL="0" indent="0">
              <a:buNone/>
            </a:pPr>
            <a:r>
              <a:rPr lang="en-US" dirty="0"/>
              <a:t>In your books write down your concern. You should include the following in your concern:</a:t>
            </a:r>
          </a:p>
          <a:p>
            <a:pPr lvl="1"/>
            <a:r>
              <a:rPr lang="en-US" dirty="0"/>
              <a:t>A description of your concern</a:t>
            </a:r>
          </a:p>
          <a:p>
            <a:pPr lvl="1"/>
            <a:r>
              <a:rPr lang="en-US" dirty="0"/>
              <a:t>Why this is a concern</a:t>
            </a:r>
          </a:p>
          <a:p>
            <a:pPr lvl="1"/>
            <a:r>
              <a:rPr lang="en-US" dirty="0"/>
              <a:t>What would you like </a:t>
            </a:r>
            <a:r>
              <a:rPr lang="en-US" dirty="0" err="1"/>
              <a:t>Mrs</a:t>
            </a:r>
            <a:r>
              <a:rPr lang="en-US" dirty="0"/>
              <a:t> Herrmann to do about it</a:t>
            </a:r>
          </a:p>
          <a:p>
            <a:pPr marL="0" indent="0">
              <a:buNone/>
            </a:pPr>
            <a:endParaRPr lang="en-US" dirty="0"/>
          </a:p>
          <a:p>
            <a:pPr marL="0" indent="0">
              <a:buNone/>
            </a:pPr>
            <a:r>
              <a:rPr lang="en-US" dirty="0"/>
              <a:t>Be ready to share your concerns with the class </a:t>
            </a:r>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12 June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is a MP?</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6170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following tasks:</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What are the two main political parties in the UK?</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What is the main of another political party?</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What is being described – “</a:t>
            </a:r>
            <a:r>
              <a:rPr lang="en-US" sz="4000" dirty="0"/>
              <a:t>sets out what the political party wants to achieve if they are able to form the UK Government”</a:t>
            </a: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43426" y="6777767"/>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Conservatives, </a:t>
            </a:r>
            <a:r>
              <a:rPr lang="en-US" sz="3958" b="1" kern="0" dirty="0" err="1">
                <a:solidFill>
                  <a:prstClr val="white"/>
                </a:solidFill>
                <a:latin typeface="Calibri" panose="020F0502020204030204"/>
              </a:rPr>
              <a:t>Labour</a:t>
            </a:r>
            <a:endParaRPr lang="en-GB" sz="3958" b="1" kern="0" dirty="0">
              <a:solidFill>
                <a:prstClr val="white"/>
              </a:solidFill>
              <a:latin typeface="Calibri" panose="020F0502020204030204"/>
            </a:endParaRPr>
          </a:p>
        </p:txBody>
      </p:sp>
      <p:sp>
        <p:nvSpPr>
          <p:cNvPr id="35" name="Rectangle 34"/>
          <p:cNvSpPr/>
          <p:nvPr/>
        </p:nvSpPr>
        <p:spPr>
          <a:xfrm>
            <a:off x="1043426" y="8089404"/>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Liberal Democrats, Green Party, Sinn Fein, DUP, Scottish Nationalist Party, Plaid </a:t>
            </a:r>
            <a:r>
              <a:rPr lang="en-US" sz="3958" b="1" kern="0" dirty="0" err="1">
                <a:solidFill>
                  <a:prstClr val="white"/>
                </a:solidFill>
                <a:latin typeface="Calibri" panose="020F0502020204030204"/>
              </a:rPr>
              <a:t>Cymru</a:t>
            </a:r>
            <a:r>
              <a:rPr lang="en-US" sz="3958" b="1" kern="0" dirty="0">
                <a:solidFill>
                  <a:prstClr val="white"/>
                </a:solidFill>
                <a:latin typeface="Calibri" panose="020F0502020204030204"/>
              </a:rPr>
              <a:t>, Reform UK</a:t>
            </a:r>
            <a:endParaRPr lang="en-GB" sz="3958" b="1" kern="0" dirty="0">
              <a:solidFill>
                <a:prstClr val="white"/>
              </a:solidFill>
              <a:latin typeface="Calibri" panose="020F0502020204030204"/>
            </a:endParaRPr>
          </a:p>
        </p:txBody>
      </p:sp>
      <p:sp>
        <p:nvSpPr>
          <p:cNvPr id="36" name="Rectangle 35"/>
          <p:cNvSpPr/>
          <p:nvPr/>
        </p:nvSpPr>
        <p:spPr>
          <a:xfrm>
            <a:off x="1043364" y="9435826"/>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Manifesto</a:t>
            </a:r>
            <a:endParaRPr lang="en-GB" sz="3958" b="1" kern="0" dirty="0">
              <a:solidFill>
                <a:prstClr val="white"/>
              </a:solidFill>
              <a:latin typeface="Calibri" panose="020F0502020204030204"/>
            </a:endParaRPr>
          </a:p>
        </p:txBody>
      </p:sp>
    </p:spTree>
    <p:extLst>
      <p:ext uri="{BB962C8B-B14F-4D97-AF65-F5344CB8AC3E}">
        <p14:creationId xmlns:p14="http://schemas.microsoft.com/office/powerpoint/2010/main" val="14084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A MP stands for…</a:t>
            </a:r>
          </a:p>
          <a:p>
            <a:pPr marL="0" indent="0">
              <a:buNone/>
            </a:pPr>
            <a:endParaRPr lang="en-US" dirty="0"/>
          </a:p>
          <a:p>
            <a:pPr marL="0" indent="0">
              <a:buNone/>
            </a:pPr>
            <a:r>
              <a:rPr lang="en-US" dirty="0"/>
              <a:t>One role of a MP is…</a:t>
            </a:r>
          </a:p>
          <a:p>
            <a:pPr marL="0" indent="0">
              <a:buNone/>
            </a:pPr>
            <a:endParaRPr lang="en-US" dirty="0"/>
          </a:p>
          <a:p>
            <a:pPr marL="0" indent="0">
              <a:buNone/>
            </a:pPr>
            <a:r>
              <a:rPr lang="en-US" dirty="0"/>
              <a:t>The point of a MP surgery is…</a:t>
            </a:r>
          </a:p>
        </p:txBody>
      </p:sp>
    </p:spTree>
    <p:extLst>
      <p:ext uri="{BB962C8B-B14F-4D97-AF65-F5344CB8AC3E}">
        <p14:creationId xmlns:p14="http://schemas.microsoft.com/office/powerpoint/2010/main" val="190236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8962" y="0"/>
            <a:ext cx="8640960" cy="11364740"/>
          </a:xfrm>
          <a:prstGeom prst="rect">
            <a:avLst/>
          </a:prstGeom>
        </p:spPr>
      </p:pic>
      <p:pic>
        <p:nvPicPr>
          <p:cNvPr id="10" name="Picture 9"/>
          <p:cNvPicPr>
            <a:picLocks noChangeAspect="1"/>
          </p:cNvPicPr>
          <p:nvPr/>
        </p:nvPicPr>
        <p:blipFill>
          <a:blip r:embed="rId3"/>
          <a:stretch>
            <a:fillRect/>
          </a:stretch>
        </p:blipFill>
        <p:spPr>
          <a:xfrm>
            <a:off x="10340082" y="0"/>
            <a:ext cx="8640960" cy="11364740"/>
          </a:xfrm>
          <a:prstGeom prst="rect">
            <a:avLst/>
          </a:prstGeom>
        </p:spPr>
      </p:pic>
    </p:spTree>
    <p:extLst>
      <p:ext uri="{BB962C8B-B14F-4D97-AF65-F5344CB8AC3E}">
        <p14:creationId xmlns:p14="http://schemas.microsoft.com/office/powerpoint/2010/main" val="66431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MP?</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laws and how are they made?</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does individual liberty mean?</a:t>
            </a:r>
          </a:p>
        </p:txBody>
      </p:sp>
      <p:sp>
        <p:nvSpPr>
          <p:cNvPr id="32" name="Rounded Rectangle 31"/>
          <p:cNvSpPr/>
          <p:nvPr/>
        </p:nvSpPr>
        <p:spPr>
          <a:xfrm>
            <a:off x="14409197" y="2668457"/>
            <a:ext cx="2498070"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Tolerance, respect and diversity. How do these link?</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Summer holidays</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What is a MP?</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What does MP stand for?</a:t>
            </a:r>
          </a:p>
          <a:p>
            <a:pPr defTabSz="914411">
              <a:lnSpc>
                <a:spcPct val="110000"/>
              </a:lnSpc>
              <a:spcBef>
                <a:spcPts val="1001"/>
              </a:spcBef>
              <a:buFontTx/>
              <a:buChar char="-"/>
              <a:defRPr/>
            </a:pPr>
            <a:r>
              <a:rPr lang="en-US" sz="3200" b="1" dirty="0">
                <a:solidFill>
                  <a:prstClr val="black"/>
                </a:solidFill>
                <a:latin typeface="Comic Sans MS"/>
              </a:rPr>
              <a:t>What roles do MP’s have?</a:t>
            </a:r>
          </a:p>
          <a:p>
            <a:pPr defTabSz="914411">
              <a:lnSpc>
                <a:spcPct val="110000"/>
              </a:lnSpc>
              <a:spcBef>
                <a:spcPts val="1001"/>
              </a:spcBef>
              <a:buFontTx/>
              <a:buChar char="-"/>
              <a:defRPr/>
            </a:pPr>
            <a:r>
              <a:rPr lang="en-US" sz="3200" b="1" dirty="0">
                <a:solidFill>
                  <a:prstClr val="black"/>
                </a:solidFill>
                <a:latin typeface="Comic Sans MS"/>
              </a:rPr>
              <a:t>What would you ask a MP if they were in charge of Hodge Hill College</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your teacher cannot answer any questions about the political party they support or who they will be voting for in the General Election.</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Context to the lesson</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Last week we learnt about the different political parties in the UK.</a:t>
            </a:r>
          </a:p>
          <a:p>
            <a:pPr marL="0" indent="0">
              <a:buNone/>
            </a:pPr>
            <a:endParaRPr lang="en-US" dirty="0"/>
          </a:p>
          <a:p>
            <a:pPr marL="0" indent="0">
              <a:buNone/>
            </a:pPr>
            <a:r>
              <a:rPr lang="en-US" dirty="0"/>
              <a:t>Each political party wants their candidate in each constituency (area) to win. This means that the winner becomes the MP for that constituency.</a:t>
            </a:r>
          </a:p>
          <a:p>
            <a:pPr marL="0" indent="0">
              <a:buNone/>
            </a:pPr>
            <a:endParaRPr lang="en-US" dirty="0"/>
          </a:p>
          <a:p>
            <a:pPr marL="0" indent="0">
              <a:buNone/>
            </a:pPr>
            <a:r>
              <a:rPr lang="en-US" dirty="0"/>
              <a:t>The political party with the most MP’s form the Government and the leader of the political party becomes Prime Minister.</a:t>
            </a:r>
          </a:p>
          <a:p>
            <a:pPr marL="0" indent="0">
              <a:buNone/>
            </a:pPr>
            <a:endParaRPr lang="en-US" dirty="0"/>
          </a:p>
          <a:p>
            <a:pPr marL="0" indent="0">
              <a:buNone/>
            </a:pPr>
            <a:r>
              <a:rPr lang="en-US" dirty="0"/>
              <a:t>But what is a MP and what do they do?</a:t>
            </a:r>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does MP stand for?</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MP stands for </a:t>
            </a:r>
            <a:r>
              <a:rPr lang="en-US" b="1" dirty="0"/>
              <a:t>“Member of Parliament”</a:t>
            </a:r>
          </a:p>
          <a:p>
            <a:pPr marL="0" indent="0">
              <a:buNone/>
            </a:pPr>
            <a:endParaRPr lang="en-US" b="1" dirty="0"/>
          </a:p>
          <a:p>
            <a:pPr marL="0" indent="0">
              <a:buNone/>
            </a:pPr>
            <a:r>
              <a:rPr lang="en-US" dirty="0"/>
              <a:t>There are 650 MP’s voted into Parliament. Each MP gets a “seat” in Parliament which is called the House of Commons which is the Houses of Parliament, Westminster, London</a:t>
            </a:r>
          </a:p>
          <a:p>
            <a:pPr marL="0" indent="0">
              <a:buNone/>
            </a:pPr>
            <a:endParaRPr lang="en-US" dirty="0"/>
          </a:p>
          <a:p>
            <a:pPr marL="0" indent="0">
              <a:buNone/>
            </a:pPr>
            <a:r>
              <a:rPr lang="en-US" dirty="0"/>
              <a:t>This is important to know as this means each political party is hoping to win at least </a:t>
            </a:r>
            <a:r>
              <a:rPr lang="en-US" b="1" dirty="0"/>
              <a:t>326</a:t>
            </a:r>
            <a:r>
              <a:rPr lang="en-US" dirty="0"/>
              <a:t> seats in Parliament.</a:t>
            </a:r>
          </a:p>
          <a:p>
            <a:pPr marL="0" indent="0">
              <a:buNone/>
            </a:pPr>
            <a:endParaRPr lang="en-US" dirty="0"/>
          </a:p>
          <a:p>
            <a:pPr marL="0" indent="0">
              <a:buNone/>
            </a:pPr>
            <a:r>
              <a:rPr lang="en-US" dirty="0"/>
              <a:t>This means that this political party can form the UK Government.</a:t>
            </a:r>
          </a:p>
          <a:p>
            <a:pPr marL="0" indent="0">
              <a:buNone/>
            </a:pPr>
            <a:endParaRPr lang="en-US" b="1" dirty="0"/>
          </a:p>
          <a:p>
            <a:pPr marL="0" indent="0">
              <a:buNone/>
            </a:pPr>
            <a:endParaRPr lang="en-US" dirty="0"/>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roles do MPs have?</a:t>
            </a:r>
          </a:p>
        </p:txBody>
      </p:sp>
      <p:sp>
        <p:nvSpPr>
          <p:cNvPr id="7" name="Content Placeholder 2"/>
          <p:cNvSpPr>
            <a:spLocks noGrp="1"/>
          </p:cNvSpPr>
          <p:nvPr>
            <p:ph idx="1"/>
          </p:nvPr>
        </p:nvSpPr>
        <p:spPr>
          <a:xfrm>
            <a:off x="907034" y="2486323"/>
            <a:ext cx="9294336" cy="8424936"/>
          </a:xfrm>
        </p:spPr>
        <p:txBody>
          <a:bodyPr>
            <a:normAutofit fontScale="85000" lnSpcReduction="20000"/>
          </a:bodyPr>
          <a:lstStyle/>
          <a:p>
            <a:pPr marL="0" indent="0">
              <a:buNone/>
            </a:pPr>
            <a:r>
              <a:rPr lang="en-US" dirty="0"/>
              <a:t>As a MP is elected by local people in a constituency, MP’s have the role of representing their consistency in the House of Commons.</a:t>
            </a:r>
          </a:p>
          <a:p>
            <a:pPr marL="0" indent="0">
              <a:buNone/>
            </a:pPr>
            <a:endParaRPr lang="en-US" dirty="0"/>
          </a:p>
          <a:p>
            <a:pPr marL="0" indent="0">
              <a:buNone/>
            </a:pPr>
            <a:r>
              <a:rPr lang="en-US" dirty="0"/>
              <a:t>A picture of the House is Commons is here. You may </a:t>
            </a:r>
            <a:r>
              <a:rPr lang="en-US" dirty="0" err="1"/>
              <a:t>recognise</a:t>
            </a:r>
            <a:r>
              <a:rPr lang="en-US" dirty="0"/>
              <a:t> this from the news</a:t>
            </a:r>
          </a:p>
          <a:p>
            <a:pPr marL="0" indent="0">
              <a:buNone/>
            </a:pPr>
            <a:endParaRPr lang="en-US" dirty="0"/>
          </a:p>
          <a:p>
            <a:pPr marL="0" indent="0">
              <a:buNone/>
            </a:pPr>
            <a:r>
              <a:rPr lang="en-US" dirty="0"/>
              <a:t>The House of Commons is an important place for MP’s as this is where they can debate different laws and policies that will impact their constituency.</a:t>
            </a:r>
          </a:p>
          <a:p>
            <a:pPr marL="0" indent="0">
              <a:buNone/>
            </a:pPr>
            <a:endParaRPr lang="en-US" dirty="0"/>
          </a:p>
          <a:p>
            <a:pPr marL="0" indent="0">
              <a:buNone/>
            </a:pPr>
            <a:r>
              <a:rPr lang="en-US" dirty="0"/>
              <a:t>Don’t forget that the House of Commons is in London. This means that MP’s have to split their time between going to London and being present in their local constituency</a:t>
            </a:r>
          </a:p>
          <a:p>
            <a:pPr marL="0" indent="0">
              <a:buNone/>
            </a:pPr>
            <a:endParaRPr lang="en-US" b="1" dirty="0"/>
          </a:p>
          <a:p>
            <a:pPr marL="0" indent="0">
              <a:buNone/>
            </a:pPr>
            <a:endParaRPr lang="en-US" dirty="0"/>
          </a:p>
        </p:txBody>
      </p:sp>
      <p:pic>
        <p:nvPicPr>
          <p:cNvPr id="3" name="Picture 2"/>
          <p:cNvPicPr>
            <a:picLocks noChangeAspect="1"/>
          </p:cNvPicPr>
          <p:nvPr/>
        </p:nvPicPr>
        <p:blipFill>
          <a:blip r:embed="rId4"/>
          <a:stretch>
            <a:fillRect/>
          </a:stretch>
        </p:blipFill>
        <p:spPr>
          <a:xfrm>
            <a:off x="13931600" y="2295917"/>
            <a:ext cx="4939105" cy="3286750"/>
          </a:xfrm>
          <a:prstGeom prst="rect">
            <a:avLst/>
          </a:prstGeom>
        </p:spPr>
      </p:pic>
      <p:pic>
        <p:nvPicPr>
          <p:cNvPr id="4" name="Picture 3"/>
          <p:cNvPicPr>
            <a:picLocks noChangeAspect="1"/>
          </p:cNvPicPr>
          <p:nvPr/>
        </p:nvPicPr>
        <p:blipFill>
          <a:blip r:embed="rId5"/>
          <a:stretch>
            <a:fillRect/>
          </a:stretch>
        </p:blipFill>
        <p:spPr>
          <a:xfrm>
            <a:off x="12572424" y="5078611"/>
            <a:ext cx="4629086" cy="2592288"/>
          </a:xfrm>
          <a:prstGeom prst="rect">
            <a:avLst/>
          </a:prstGeom>
        </p:spPr>
      </p:pic>
      <p:pic>
        <p:nvPicPr>
          <p:cNvPr id="1028"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4498" y="7670899"/>
            <a:ext cx="5119509" cy="28669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9137468" y="5504796"/>
            <a:ext cx="3362854" cy="293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4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roles do MPs have?</a:t>
            </a:r>
          </a:p>
        </p:txBody>
      </p:sp>
      <p:sp>
        <p:nvSpPr>
          <p:cNvPr id="7" name="Content Placeholder 2"/>
          <p:cNvSpPr>
            <a:spLocks noGrp="1"/>
          </p:cNvSpPr>
          <p:nvPr>
            <p:ph idx="1"/>
          </p:nvPr>
        </p:nvSpPr>
        <p:spPr>
          <a:xfrm>
            <a:off x="907034" y="2486323"/>
            <a:ext cx="9294336" cy="8568952"/>
          </a:xfrm>
        </p:spPr>
        <p:txBody>
          <a:bodyPr>
            <a:normAutofit fontScale="77500" lnSpcReduction="20000"/>
          </a:bodyPr>
          <a:lstStyle/>
          <a:p>
            <a:pPr marL="0" indent="0">
              <a:buNone/>
            </a:pPr>
            <a:r>
              <a:rPr lang="en-US" dirty="0"/>
              <a:t>You have been given a worksheet with a list of different roles that a MP will undertake.</a:t>
            </a:r>
          </a:p>
          <a:p>
            <a:pPr marL="0" indent="0">
              <a:buNone/>
            </a:pPr>
            <a:endParaRPr lang="en-US" dirty="0"/>
          </a:p>
          <a:p>
            <a:pPr marL="0" indent="0">
              <a:buNone/>
            </a:pPr>
            <a:r>
              <a:rPr lang="en-US" dirty="0"/>
              <a:t>These roles are:</a:t>
            </a:r>
          </a:p>
          <a:p>
            <a:pPr marL="914400" indent="-914400">
              <a:buAutoNum type="arabicPeriod"/>
            </a:pPr>
            <a:r>
              <a:rPr lang="en-US" dirty="0"/>
              <a:t>Represent their constituents (people from their local area)</a:t>
            </a:r>
          </a:p>
          <a:p>
            <a:pPr marL="914400" indent="-914400">
              <a:buAutoNum type="arabicPeriod"/>
            </a:pPr>
            <a:r>
              <a:rPr lang="en-US" dirty="0"/>
              <a:t>Support the work of a Government department (Education, Health, </a:t>
            </a:r>
            <a:r>
              <a:rPr lang="en-US" dirty="0" err="1"/>
              <a:t>Defence</a:t>
            </a:r>
            <a:r>
              <a:rPr lang="en-US" dirty="0"/>
              <a:t>)</a:t>
            </a:r>
          </a:p>
          <a:p>
            <a:pPr marL="914400" indent="-914400">
              <a:buAutoNum type="arabicPeriod"/>
            </a:pPr>
            <a:r>
              <a:rPr lang="en-US" dirty="0"/>
              <a:t>Meet constituents to discuss issues they are facing</a:t>
            </a:r>
          </a:p>
          <a:p>
            <a:pPr marL="914400" indent="-914400">
              <a:buAutoNum type="arabicPeriod"/>
            </a:pPr>
            <a:r>
              <a:rPr lang="en-US" dirty="0"/>
              <a:t>Campaign during elections for their party</a:t>
            </a:r>
          </a:p>
          <a:p>
            <a:pPr marL="914400" indent="-914400">
              <a:buAutoNum type="arabicPeriod"/>
            </a:pPr>
            <a:r>
              <a:rPr lang="en-US" dirty="0"/>
              <a:t>Support the law making process</a:t>
            </a:r>
          </a:p>
          <a:p>
            <a:pPr marL="914400" indent="-914400">
              <a:buAutoNum type="arabicPeriod"/>
            </a:pPr>
            <a:r>
              <a:rPr lang="en-US" dirty="0"/>
              <a:t>Ask questions of the Prime Minister in the House of Commons</a:t>
            </a:r>
          </a:p>
          <a:p>
            <a:pPr marL="914400" indent="-914400">
              <a:buAutoNum type="arabicPeriod"/>
            </a:pPr>
            <a:r>
              <a:rPr lang="en-US" dirty="0"/>
              <a:t>Visit places of interest in their constituency (schools, hospitals, businesses)</a:t>
            </a:r>
          </a:p>
        </p:txBody>
      </p:sp>
      <p:sp>
        <p:nvSpPr>
          <p:cNvPr id="11" name="Content Placeholder 2"/>
          <p:cNvSpPr txBox="1">
            <a:spLocks/>
          </p:cNvSpPr>
          <p:nvPr/>
        </p:nvSpPr>
        <p:spPr>
          <a:xfrm>
            <a:off x="10412090" y="2486323"/>
            <a:ext cx="9294336" cy="856895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A MP will complete these roles either in their </a:t>
            </a:r>
            <a:r>
              <a:rPr lang="en-US" b="1" dirty="0"/>
              <a:t>constituency, House of Commons </a:t>
            </a:r>
            <a:r>
              <a:rPr lang="en-US" dirty="0"/>
              <a:t>or in </a:t>
            </a:r>
            <a:r>
              <a:rPr lang="en-US" b="1" dirty="0"/>
              <a:t>both </a:t>
            </a:r>
            <a:r>
              <a:rPr lang="en-US" dirty="0"/>
              <a:t>places.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Discuss with the person next to you where you think a MP will complete each role.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Complete your worksheet and be ready to share your answers with the class</a:t>
            </a:r>
          </a:p>
        </p:txBody>
      </p:sp>
    </p:spTree>
    <p:extLst>
      <p:ext uri="{BB962C8B-B14F-4D97-AF65-F5344CB8AC3E}">
        <p14:creationId xmlns:p14="http://schemas.microsoft.com/office/powerpoint/2010/main" val="195145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roles do MPs have?</a:t>
            </a:r>
          </a:p>
        </p:txBody>
      </p:sp>
      <p:sp>
        <p:nvSpPr>
          <p:cNvPr id="7" name="Content Placeholder 2"/>
          <p:cNvSpPr>
            <a:spLocks noGrp="1"/>
          </p:cNvSpPr>
          <p:nvPr>
            <p:ph idx="1"/>
          </p:nvPr>
        </p:nvSpPr>
        <p:spPr>
          <a:xfrm>
            <a:off x="907034" y="2486323"/>
            <a:ext cx="11233248" cy="8568952"/>
          </a:xfrm>
        </p:spPr>
        <p:txBody>
          <a:bodyPr>
            <a:normAutofit fontScale="92500"/>
          </a:bodyPr>
          <a:lstStyle/>
          <a:p>
            <a:pPr marL="914400" indent="-914400">
              <a:buFont typeface="+mj-lt"/>
              <a:buAutoNum type="arabicPeriod"/>
            </a:pPr>
            <a:r>
              <a:rPr lang="en-US" dirty="0"/>
              <a:t>Represent their constituents (people from their local area)</a:t>
            </a:r>
          </a:p>
          <a:p>
            <a:pPr marL="914400" indent="-914400">
              <a:buAutoNum type="arabicPeriod"/>
            </a:pPr>
            <a:r>
              <a:rPr lang="en-US" dirty="0"/>
              <a:t>Support the work of a Government department (Education, Health, </a:t>
            </a:r>
            <a:r>
              <a:rPr lang="en-US" dirty="0" err="1"/>
              <a:t>Defence</a:t>
            </a:r>
            <a:r>
              <a:rPr lang="en-US" dirty="0"/>
              <a:t>)</a:t>
            </a:r>
          </a:p>
          <a:p>
            <a:pPr marL="914400" indent="-914400">
              <a:buAutoNum type="arabicPeriod"/>
            </a:pPr>
            <a:r>
              <a:rPr lang="en-US" dirty="0"/>
              <a:t>Meet constituents to discuss issues they are facing</a:t>
            </a:r>
          </a:p>
          <a:p>
            <a:pPr marL="914400" indent="-914400">
              <a:buAutoNum type="arabicPeriod"/>
            </a:pPr>
            <a:r>
              <a:rPr lang="en-US" dirty="0"/>
              <a:t>Campaign during elections for their party</a:t>
            </a:r>
          </a:p>
          <a:p>
            <a:pPr marL="914400" indent="-914400">
              <a:buAutoNum type="arabicPeriod"/>
            </a:pPr>
            <a:r>
              <a:rPr lang="en-US" dirty="0"/>
              <a:t>Support the law making process</a:t>
            </a:r>
          </a:p>
          <a:p>
            <a:pPr marL="914400" indent="-914400">
              <a:buAutoNum type="arabicPeriod"/>
            </a:pPr>
            <a:r>
              <a:rPr lang="en-US" dirty="0"/>
              <a:t>Ask questions of the Prime Minister in the House of Commons</a:t>
            </a:r>
          </a:p>
          <a:p>
            <a:pPr marL="914400" indent="-914400">
              <a:buAutoNum type="arabicPeriod"/>
            </a:pPr>
            <a:r>
              <a:rPr lang="en-US" dirty="0"/>
              <a:t>Visit places of interest in their constituency (schools, hospitals, businesses)</a:t>
            </a:r>
          </a:p>
        </p:txBody>
      </p:sp>
      <p:sp>
        <p:nvSpPr>
          <p:cNvPr id="9" name="Content Placeholder 2"/>
          <p:cNvSpPr txBox="1">
            <a:spLocks/>
          </p:cNvSpPr>
          <p:nvPr/>
        </p:nvSpPr>
        <p:spPr>
          <a:xfrm>
            <a:off x="15308634" y="2486323"/>
            <a:ext cx="4397792" cy="856895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b="1" dirty="0"/>
              <a:t>CONSTITUENCY</a:t>
            </a: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HOUSE OF COMMONS</a:t>
            </a: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BOTH</a:t>
            </a:r>
          </a:p>
        </p:txBody>
      </p:sp>
      <p:cxnSp>
        <p:nvCxnSpPr>
          <p:cNvPr id="12" name="Straight Arrow Connector 11"/>
          <p:cNvCxnSpPr/>
          <p:nvPr/>
        </p:nvCxnSpPr>
        <p:spPr>
          <a:xfrm>
            <a:off x="11190023" y="2939325"/>
            <a:ext cx="4258400" cy="69638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914078" y="4346451"/>
            <a:ext cx="4534147" cy="55566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617255" y="2883118"/>
            <a:ext cx="3707951" cy="2633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050631" y="2883118"/>
            <a:ext cx="4274575" cy="4038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036462" y="6653673"/>
            <a:ext cx="6288744" cy="1241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1256493" y="6770799"/>
            <a:ext cx="4052141" cy="18016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1445159" y="2877017"/>
            <a:ext cx="3863475" cy="69339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2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F18CE-0664-4747-9A36-DB6272ADADB8}">
  <ds:schemaRefs>
    <ds:schemaRef ds:uri="aa278816-03e4-4886-8c06-bbee340b154a"/>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cf23988f-c488-42c3-82cd-5944801df941"/>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1361</Words>
  <Application>Microsoft Office PowerPoint</Application>
  <PresentationFormat>Custom</PresentationFormat>
  <Paragraphs>188</Paragraphs>
  <Slides>22</Slides>
  <Notes>2</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22</vt:i4>
      </vt:variant>
    </vt:vector>
  </HeadingPairs>
  <TitlesOfParts>
    <vt:vector size="35"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Context to the lesson</vt:lpstr>
      <vt:lpstr>What does MP stand for?</vt:lpstr>
      <vt:lpstr>What roles do MPs have?</vt:lpstr>
      <vt:lpstr>What roles do MPs have?</vt:lpstr>
      <vt:lpstr>What roles do MPs have?</vt:lpstr>
      <vt:lpstr>What else does a MP do?</vt:lpstr>
      <vt:lpstr>What else does a MP do?</vt:lpstr>
      <vt:lpstr>Hinge Questions – whiteboard activity</vt:lpstr>
      <vt:lpstr>Hinge Questions – whiteboard activity</vt:lpstr>
      <vt:lpstr>Hinge Questions – whiteboard activity</vt:lpstr>
      <vt:lpstr>Hinge Questions – whiteboard activity</vt:lpstr>
      <vt:lpstr>Hinge Questions – whiteboard activity</vt:lpstr>
      <vt:lpstr>What is a MP Surgery?</vt:lpstr>
      <vt:lpstr>What is a MP Surgery?</vt:lpstr>
      <vt:lpstr>Task</vt:lpstr>
      <vt:lpstr>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78</cp:revision>
  <cp:lastPrinted>2024-06-06T06:49:57Z</cp:lastPrinted>
  <dcterms:created xsi:type="dcterms:W3CDTF">2024-04-14T12:24:22Z</dcterms:created>
  <dcterms:modified xsi:type="dcterms:W3CDTF">2024-06-12T08:30:01Z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