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8"/>
  </p:notesMasterIdLst>
  <p:sldIdLst>
    <p:sldId id="285" r:id="rId5"/>
    <p:sldId id="278" r:id="rId6"/>
    <p:sldId id="257" r:id="rId7"/>
    <p:sldId id="258" r:id="rId8"/>
    <p:sldId id="276" r:id="rId9"/>
    <p:sldId id="279" r:id="rId10"/>
    <p:sldId id="280" r:id="rId11"/>
    <p:sldId id="281" r:id="rId12"/>
    <p:sldId id="282" r:id="rId13"/>
    <p:sldId id="271" r:id="rId14"/>
    <p:sldId id="283" r:id="rId15"/>
    <p:sldId id="284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FO1XH9jYv1yleYUDrxCIXw==" hashData="agHbhxZoER122AkrfScZk9JbU+43edx7lJISCqjTDyhr/mZ9l8tSRk3Hzhf39GqlkNHwWEDCELnooOhMViw8y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give time for the students to produce answers for themselves before showing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72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https://www.youtube.com/watch?v=qQjd_ypI9gI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94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561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44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8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92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0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50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1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7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56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2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82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03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28927982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Not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66D18-996A-0B47-AEC7-4F6DBEFDFC51}"/>
              </a:ext>
            </a:extLst>
          </p:cNvPr>
          <p:cNvSpPr txBox="1"/>
          <p:nvPr userDrawn="1"/>
        </p:nvSpPr>
        <p:spPr>
          <a:xfrm>
            <a:off x="254000" y="170287"/>
            <a:ext cx="2133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Notices</a:t>
            </a:r>
          </a:p>
        </p:txBody>
      </p:sp>
    </p:spTree>
    <p:extLst>
      <p:ext uri="{BB962C8B-B14F-4D97-AF65-F5344CB8AC3E}">
        <p14:creationId xmlns:p14="http://schemas.microsoft.com/office/powerpoint/2010/main" val="31819909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duction Slide">
    <p:bg>
      <p:bgPr>
        <a:gradFill>
          <a:gsLst>
            <a:gs pos="0">
              <a:srgbClr val="142A33"/>
            </a:gs>
            <a:gs pos="100000">
              <a:srgbClr val="A1A1A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F2D0FF-C91E-0662-D95B-3739CDBA7F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/>
        </p:blipFill>
        <p:spPr>
          <a:xfrm>
            <a:off x="-4568" y="107209"/>
            <a:ext cx="12192000" cy="6783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757D89-E675-74AB-2442-713E256C99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46DF7-E730-3808-DFE6-E8A7219A2D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F665-49CD-59A9-11DE-BB09A5CA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 descr="Background pattern">
            <a:extLst>
              <a:ext uri="{FF2B5EF4-FFF2-40B4-BE49-F238E27FC236}">
                <a16:creationId xmlns:a16="http://schemas.microsoft.com/office/drawing/2014/main" id="{C3958AE2-3799-2F27-3269-EF0C5C46C0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57" y="1412426"/>
            <a:ext cx="5445575" cy="544557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507A6-6F0B-A5D0-C545-B8EFB514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9F593-5F6F-8FC6-1767-422676EB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54C6E0-A10F-DABD-9464-B83AD04470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431FA24-8845-15E2-44E2-D772E2718F4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462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5559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This Week’s Tutor Times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935299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ays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4369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Today’s Tutor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111861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9A9D-3D5F-6DCB-A52B-94B75E98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8667"/>
            <a:ext cx="4673599" cy="1570144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C642E-FEA0-80DD-9825-BFD38B70F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429000"/>
            <a:ext cx="4673599" cy="266065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996C5-AABC-404E-42AB-27336008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73A23-4A9E-D57E-86F2-050896E9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1B47D6-C0F9-432A-0CF2-D50936D65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r="18115"/>
          <a:stretch/>
        </p:blipFill>
        <p:spPr>
          <a:xfrm>
            <a:off x="5734050" y="96656"/>
            <a:ext cx="6457950" cy="676134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7374E-1070-24D8-20B7-83AC738B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82237DE-5398-36FA-98F7-57CCB592B9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184" y="290288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10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345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40204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1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1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8" y="722977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372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250340C-2EF6-5D1E-7E68-772BB8A3FE8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900" y="887591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F126F01-5742-70B5-17B2-8ABE4CDA2B4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19466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EF9BD21-DC60-80CB-1732-0D764CDE350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96031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0631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503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4322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4679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00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644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414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7162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7749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4835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4989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14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7" r:id="rId12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0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7B8CB-808B-8208-67A5-0A2C69723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24B4E-1E40-BB29-4E36-F06414282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DE93-3FBD-D0EF-D560-88CA07546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9594B-B85A-CCC3-8C8E-B67B3A430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A1D8-95F1-3645-1F21-04416ADFD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11468-B171-6D12-A62A-F44F4407B73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120752E-E0EC-FE82-78F5-78E1B5B566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0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.xml"/><Relationship Id="rId1" Type="http://schemas.openxmlformats.org/officeDocument/2006/relationships/video" Target="https://www.youtube.com/embed/qQjd_ypI9gI?si=R-4oghr_qtWIyMHD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11757" y="241356"/>
            <a:ext cx="7771309" cy="238726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Remember to complete all homework tasks on SAM Learning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30442" y="1963437"/>
            <a:ext cx="6857038" cy="1655530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  <a:p>
            <a:r>
              <a:rPr lang="en-GB" sz="1800" dirty="0"/>
              <a:t>Homework Club every morning in West Canteen from 8am </a:t>
            </a:r>
          </a:p>
          <a:p>
            <a:endParaRPr lang="en-GB" sz="1800" dirty="0"/>
          </a:p>
          <a:p>
            <a:r>
              <a:rPr lang="en-GB" sz="1800" dirty="0"/>
              <a:t>Library is open before school and at break times</a:t>
            </a:r>
          </a:p>
          <a:p>
            <a:endParaRPr lang="en-GB" sz="1800" dirty="0"/>
          </a:p>
          <a:p>
            <a:r>
              <a:rPr lang="en-GB" sz="1800" dirty="0"/>
              <a:t>Students on the following slides have incomplete Homework Tasks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82" t="1680" r="4835"/>
          <a:stretch/>
        </p:blipFill>
        <p:spPr>
          <a:xfrm>
            <a:off x="8409440" y="172691"/>
            <a:ext cx="2213092" cy="13547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769" t="41600" r="41731" b="55600"/>
          <a:stretch/>
        </p:blipFill>
        <p:spPr>
          <a:xfrm>
            <a:off x="1756109" y="4975582"/>
            <a:ext cx="10269527" cy="5134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37580" y="1748368"/>
            <a:ext cx="2925397" cy="2145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68" b="1" dirty="0">
                <a:solidFill>
                  <a:srgbClr val="FF0000"/>
                </a:solidFill>
              </a:rPr>
              <a:t>Make sure you are completing the SET TASKS! These are the tasks your teachers have set.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318640" y="3360064"/>
            <a:ext cx="1336170" cy="16155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28" y="5921300"/>
            <a:ext cx="12268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Following students have not competed their </a:t>
            </a:r>
            <a:r>
              <a:rPr lang="en-GB" b="1" dirty="0" smtClean="0"/>
              <a:t>Homework. </a:t>
            </a:r>
            <a:r>
              <a:rPr lang="en-GB" b="1" dirty="0"/>
              <a:t>This needs to be completed as soon as possible. Students will be put into a detention if they continue to not complete homework and phone calls will be made to parents. </a:t>
            </a:r>
          </a:p>
        </p:txBody>
      </p:sp>
    </p:spTree>
    <p:extLst>
      <p:ext uri="{BB962C8B-B14F-4D97-AF65-F5344CB8AC3E}">
        <p14:creationId xmlns:p14="http://schemas.microsoft.com/office/powerpoint/2010/main" val="86601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96753" y="1211026"/>
            <a:ext cx="2904583" cy="578730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638" dirty="0" smtClean="0"/>
              <a:t>Questions</a:t>
            </a:r>
          </a:p>
          <a:p>
            <a:pPr marL="0" indent="0" algn="ctr">
              <a:buNone/>
            </a:pPr>
            <a:endParaRPr lang="en-US" sz="3638" dirty="0"/>
          </a:p>
          <a:p>
            <a:pPr marL="742950" indent="-742950" algn="ctr">
              <a:buAutoNum type="arabicPeriod"/>
            </a:pPr>
            <a:r>
              <a:rPr lang="en-US" sz="3638" dirty="0" smtClean="0"/>
              <a:t>How much water should a person drink to stay hydrated?</a:t>
            </a:r>
          </a:p>
          <a:p>
            <a:pPr marL="742950" indent="-742950" algn="ctr">
              <a:buAutoNum type="arabicPeriod"/>
            </a:pPr>
            <a:r>
              <a:rPr lang="en-US" sz="3638" dirty="0" smtClean="0"/>
              <a:t>Should a person only drink water when they are thirsty?</a:t>
            </a:r>
          </a:p>
          <a:p>
            <a:pPr marL="742950" indent="-742950" algn="ctr">
              <a:buAutoNum type="arabicPeriod"/>
            </a:pPr>
            <a:r>
              <a:rPr lang="en-US" sz="3638" dirty="0" smtClean="0"/>
              <a:t>What is the most reliable way to judge if a person is hydrated?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Importance of hydration</a:t>
            </a:r>
            <a:endParaRPr sz="2426" spc="27" dirty="0"/>
          </a:p>
        </p:txBody>
      </p:sp>
      <p:pic>
        <p:nvPicPr>
          <p:cNvPr id="3" name="qQjd_ypI9gI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8328" y="1243615"/>
            <a:ext cx="9360037" cy="526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Answers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993" y="1335331"/>
            <a:ext cx="2619375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0090" y="3034174"/>
            <a:ext cx="2876550" cy="1590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0992" y="4627811"/>
            <a:ext cx="2619375" cy="17430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07074" y="1165449"/>
            <a:ext cx="6610597" cy="578730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638" dirty="0" smtClean="0"/>
              <a:t>Questions</a:t>
            </a:r>
          </a:p>
          <a:p>
            <a:pPr marL="0" indent="0" algn="ctr">
              <a:buNone/>
            </a:pPr>
            <a:endParaRPr lang="en-US" sz="3638" dirty="0"/>
          </a:p>
          <a:p>
            <a:pPr marL="0" indent="0" algn="ctr">
              <a:buNone/>
            </a:pPr>
            <a:r>
              <a:rPr lang="en-US" sz="3638" dirty="0" smtClean="0"/>
              <a:t>How much water should a person drink to stay hydrated?</a:t>
            </a:r>
          </a:p>
          <a:p>
            <a:pPr marL="0" indent="0" algn="ctr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8 glasses per day</a:t>
            </a:r>
          </a:p>
          <a:p>
            <a:pPr marL="0" indent="0" algn="ctr">
              <a:buNone/>
            </a:pPr>
            <a:endParaRPr lang="en-US" sz="3638" dirty="0" smtClean="0"/>
          </a:p>
          <a:p>
            <a:pPr marL="0" indent="0" algn="ctr">
              <a:buNone/>
            </a:pPr>
            <a:r>
              <a:rPr lang="en-US" sz="3638" dirty="0" smtClean="0"/>
              <a:t>Should a person only drink water when they are thirsty?</a:t>
            </a:r>
          </a:p>
          <a:p>
            <a:pPr marL="0" indent="0" algn="ctr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No – drinking when thirsty means they are already dehydrated</a:t>
            </a:r>
          </a:p>
          <a:p>
            <a:pPr marL="0" indent="0" algn="ctr">
              <a:buNone/>
            </a:pPr>
            <a:endParaRPr lang="en-US" sz="3638" dirty="0" smtClean="0"/>
          </a:p>
          <a:p>
            <a:pPr marL="0" indent="0" algn="ctr">
              <a:buNone/>
            </a:pPr>
            <a:r>
              <a:rPr lang="en-US" sz="3638" dirty="0" smtClean="0"/>
              <a:t>What is the most reliable way to judge if a person is hydrated?</a:t>
            </a:r>
          </a:p>
          <a:p>
            <a:pPr marL="0" indent="0" algn="ctr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The </a:t>
            </a:r>
            <a:r>
              <a:rPr lang="en-US" sz="3638" dirty="0" err="1" smtClean="0">
                <a:solidFill>
                  <a:srgbClr val="FF0000"/>
                </a:solidFill>
              </a:rPr>
              <a:t>colour</a:t>
            </a:r>
            <a:r>
              <a:rPr lang="en-US" sz="3638" dirty="0" smtClean="0">
                <a:solidFill>
                  <a:srgbClr val="FF0000"/>
                </a:solidFill>
              </a:rPr>
              <a:t> of their pee</a:t>
            </a:r>
            <a:endParaRPr lang="en-US" sz="3638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7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Best time to drink water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993" y="1335331"/>
            <a:ext cx="2619375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0090" y="3034174"/>
            <a:ext cx="2876550" cy="1590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0992" y="4627811"/>
            <a:ext cx="2619375" cy="17430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07074" y="1165449"/>
            <a:ext cx="6610597" cy="57873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38" dirty="0" smtClean="0">
                <a:solidFill>
                  <a:schemeClr val="bg2">
                    <a:lumMod val="10000"/>
                  </a:schemeClr>
                </a:solidFill>
              </a:rPr>
              <a:t>Although people should be drinking regularly throughout the day there are certain times when drinking water is important.</a:t>
            </a:r>
          </a:p>
          <a:p>
            <a:pPr marL="0" indent="0">
              <a:buNone/>
            </a:pPr>
            <a:endParaRPr lang="en-US" sz="3638" dirty="0">
              <a:solidFill>
                <a:schemeClr val="bg2">
                  <a:lumMod val="10000"/>
                </a:schemeClr>
              </a:solidFill>
            </a:endParaRPr>
          </a:p>
          <a:p>
            <a:pPr marL="742950" indent="-742950">
              <a:buAutoNum type="arabicPeriod"/>
            </a:pPr>
            <a:r>
              <a:rPr lang="en-US" sz="3638" b="1" dirty="0" smtClean="0">
                <a:solidFill>
                  <a:schemeClr val="bg2">
                    <a:lumMod val="10000"/>
                  </a:schemeClr>
                </a:solidFill>
              </a:rPr>
              <a:t>Mornings </a:t>
            </a:r>
            <a:r>
              <a:rPr lang="en-US" sz="3638" dirty="0" smtClean="0">
                <a:solidFill>
                  <a:schemeClr val="bg2">
                    <a:lumMod val="10000"/>
                  </a:schemeClr>
                </a:solidFill>
              </a:rPr>
              <a:t>– start they day with a glass of water to wake the body up</a:t>
            </a:r>
          </a:p>
          <a:p>
            <a:pPr marL="742950" indent="-742950">
              <a:buAutoNum type="arabicPeriod"/>
            </a:pPr>
            <a:r>
              <a:rPr lang="en-US" sz="3638" b="1" dirty="0" smtClean="0">
                <a:solidFill>
                  <a:schemeClr val="bg2">
                    <a:lumMod val="10000"/>
                  </a:schemeClr>
                </a:solidFill>
              </a:rPr>
              <a:t>Before &amp; after sports/exercising </a:t>
            </a:r>
            <a:r>
              <a:rPr lang="en-US" sz="3638" dirty="0" smtClean="0">
                <a:solidFill>
                  <a:schemeClr val="bg2">
                    <a:lumMod val="10000"/>
                  </a:schemeClr>
                </a:solidFill>
              </a:rPr>
              <a:t>– drink before and after sports/exercising to stay </a:t>
            </a:r>
            <a:r>
              <a:rPr lang="en-US" sz="3638" dirty="0" err="1" smtClean="0">
                <a:solidFill>
                  <a:schemeClr val="bg2">
                    <a:lumMod val="10000"/>
                  </a:schemeClr>
                </a:solidFill>
              </a:rPr>
              <a:t>energised</a:t>
            </a:r>
            <a:r>
              <a:rPr lang="en-US" sz="3638" dirty="0" smtClean="0">
                <a:solidFill>
                  <a:schemeClr val="bg2">
                    <a:lumMod val="10000"/>
                  </a:schemeClr>
                </a:solidFill>
              </a:rPr>
              <a:t>. Playing sport or exercising while dehydrated will mean that a person will tire quicker</a:t>
            </a:r>
          </a:p>
          <a:p>
            <a:pPr marL="742950" indent="-742950">
              <a:buAutoNum type="arabicPeriod"/>
            </a:pPr>
            <a:r>
              <a:rPr lang="en-US" sz="3638" b="1" dirty="0" smtClean="0">
                <a:solidFill>
                  <a:schemeClr val="bg2">
                    <a:lumMod val="10000"/>
                  </a:schemeClr>
                </a:solidFill>
              </a:rPr>
              <a:t>With meals </a:t>
            </a:r>
            <a:r>
              <a:rPr lang="en-US" sz="3638" dirty="0" smtClean="0">
                <a:solidFill>
                  <a:schemeClr val="bg2">
                    <a:lumMod val="10000"/>
                  </a:schemeClr>
                </a:solidFill>
              </a:rPr>
              <a:t>– drinking water while eating lunch and dinner helps the body to digest the food being eaten</a:t>
            </a:r>
          </a:p>
          <a:p>
            <a:pPr marL="742950" indent="-742950">
              <a:buAutoNum type="arabicPeriod"/>
            </a:pPr>
            <a:r>
              <a:rPr lang="en-US" sz="3638" b="1" dirty="0" smtClean="0">
                <a:solidFill>
                  <a:schemeClr val="bg2">
                    <a:lumMod val="10000"/>
                  </a:schemeClr>
                </a:solidFill>
              </a:rPr>
              <a:t>During the school day </a:t>
            </a:r>
            <a:r>
              <a:rPr lang="en-US" sz="3638" dirty="0" smtClean="0">
                <a:solidFill>
                  <a:schemeClr val="bg2">
                    <a:lumMod val="10000"/>
                  </a:schemeClr>
                </a:solidFill>
              </a:rPr>
              <a:t>– regular sips of water throughout the day keeps the brain sharp and alert during lessons</a:t>
            </a:r>
            <a:endParaRPr lang="en-US" sz="3638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8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Using your </a:t>
            </a:r>
            <a:r>
              <a:rPr lang="en-US" sz="3638" dirty="0" err="1" smtClean="0"/>
              <a:t>oracy</a:t>
            </a:r>
            <a:r>
              <a:rPr lang="en-US" sz="3638" dirty="0" smtClean="0"/>
              <a:t> </a:t>
            </a:r>
            <a:r>
              <a:rPr lang="en-US" sz="3638" dirty="0" err="1" smtClean="0"/>
              <a:t>helpsheet</a:t>
            </a:r>
            <a:r>
              <a:rPr lang="en-US" sz="3638" dirty="0" smtClean="0"/>
              <a:t>, discuss with the person next to you: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“How much water do you drink a day? Do you think you drink enough?”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Remember we are sharing our ideas to the class and following all the advice on the </a:t>
            </a:r>
            <a:r>
              <a:rPr lang="en-US" sz="3638" dirty="0" err="1" smtClean="0"/>
              <a:t>oracy</a:t>
            </a:r>
            <a:r>
              <a:rPr lang="en-US" sz="3638" dirty="0" smtClean="0"/>
              <a:t> </a:t>
            </a:r>
            <a:r>
              <a:rPr lang="en-US" sz="3638" dirty="0" err="1" smtClean="0"/>
              <a:t>helpsheet</a:t>
            </a:r>
            <a:r>
              <a:rPr lang="en-US" sz="3638" dirty="0" smtClean="0"/>
              <a:t>.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Do you drink enough water?</a:t>
            </a:r>
            <a:endParaRPr sz="2426" spc="27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9977" y="1261997"/>
            <a:ext cx="3688400" cy="52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73C55-CE5D-D7C3-166E-EB96ECDFD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dirty="0" smtClean="0"/>
              <a:t>“</a:t>
            </a:r>
            <a:r>
              <a:rPr lang="en-GB" dirty="0"/>
              <a:t>Proper nutrition and hydration are the keys to unlocking your body's full potential. Fuel it well, and it will take care of you</a:t>
            </a:r>
            <a:r>
              <a:rPr lang="en-GB" dirty="0" smtClean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4A812-82AB-4A80-BA4B-1893978C8BF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72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45304"/>
            <a:ext cx="12184905" cy="156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1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7246">
              <a:defRPr/>
            </a:pP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Future: 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Making new friends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Road Safety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What is resilience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Healthy food choices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Importance of sleep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Importance of physical activity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Healthy food choices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is water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Why is it good for you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How much water should you drink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2183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41650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Water is a simple, clear liquid that our bodies cannot live without.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is because 60% of the body are made out of water.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Included in this is the brain. The brain is around 75% water.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water?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993" y="1335331"/>
            <a:ext cx="2619375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0090" y="3034174"/>
            <a:ext cx="2876550" cy="1590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0992" y="462781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1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Is the below statement True or False?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“Not drinking enough water makes you tired”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True – water gives the body power so without it a person will feel tired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do you know quiz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993" y="1335331"/>
            <a:ext cx="2619375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0090" y="3034174"/>
            <a:ext cx="2876550" cy="1590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0992" y="462781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2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Is the below statement True or False?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“Water keeps the brain working well”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True – as the brain is approximately 75% water, staying hydrated means the brain works better. This allows for people to pay attention in lessons better and remember things.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do you know quiz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993" y="1335331"/>
            <a:ext cx="2619375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0090" y="3034174"/>
            <a:ext cx="2876550" cy="1590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0992" y="462781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Is the below statement True or False?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“Water helps the body cool down”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True – if a person is playing sport or exercising, water can help them cool down. The purpose of sweat (which is water from the body) is to help cool the body down.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do you know quiz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993" y="1335331"/>
            <a:ext cx="2619375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0090" y="3034174"/>
            <a:ext cx="2876550" cy="1590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0992" y="462781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3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Is the below statement True or False?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“drinking too much water makes your face spotty”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False – water keeps the skin looking healthy and feeling fresh. It also stops skin becoming dry and itchy.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do you know quiz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993" y="1335331"/>
            <a:ext cx="2619375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0090" y="3034174"/>
            <a:ext cx="2876550" cy="1590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0992" y="462781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7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tor Time.potx" id="{D0E4B2E4-0A56-44A3-B1D8-ACD0E35330A3}" vid="{69DCC5B8-093F-4BC5-A2EA-400F559CCFD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728</Words>
  <Application>Microsoft Office PowerPoint</Application>
  <PresentationFormat>Widescreen</PresentationFormat>
  <Paragraphs>93</Paragraphs>
  <Slides>13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Comic Sans MS</vt:lpstr>
      <vt:lpstr>Lato</vt:lpstr>
      <vt:lpstr>Segoe UI</vt:lpstr>
      <vt:lpstr>Verdana</vt:lpstr>
      <vt:lpstr>3_Office Theme</vt:lpstr>
      <vt:lpstr>2_Office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What is water?</vt:lpstr>
      <vt:lpstr>What do you know quiz</vt:lpstr>
      <vt:lpstr>What do you know quiz</vt:lpstr>
      <vt:lpstr>What do you know quiz</vt:lpstr>
      <vt:lpstr>What do you know quiz</vt:lpstr>
      <vt:lpstr>Importance of hydration</vt:lpstr>
      <vt:lpstr>Answers</vt:lpstr>
      <vt:lpstr>Best time to drink water</vt:lpstr>
      <vt:lpstr>Do you drink enough water?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20</cp:revision>
  <dcterms:created xsi:type="dcterms:W3CDTF">2024-08-15T13:31:51Z</dcterms:created>
  <dcterms:modified xsi:type="dcterms:W3CDTF">2024-10-11T14:29:26Z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