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293" r:id="rId5"/>
    <p:sldId id="278" r:id="rId6"/>
    <p:sldId id="258" r:id="rId7"/>
    <p:sldId id="316" r:id="rId8"/>
    <p:sldId id="317" r:id="rId9"/>
    <p:sldId id="318" r:id="rId10"/>
    <p:sldId id="276" r:id="rId11"/>
    <p:sldId id="319" r:id="rId12"/>
    <p:sldId id="320" r:id="rId13"/>
    <p:sldId id="321" r:id="rId14"/>
    <p:sldId id="322" r:id="rId15"/>
    <p:sldId id="323" r:id="rId16"/>
    <p:sldId id="324" r:id="rId17"/>
    <p:sldId id="325" r:id="rId18"/>
    <p:sldId id="32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fb71zt6hdHIOES6aDUA/g==" hashData="fdnru1A66oYXD9d2RWCp0yGc3cbaYJkPlc6EHt7eBVUrOaBk8gJP7SyIKxQ7JjhXtSikGAO/I1N5wZdyUBTY7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4.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563"/>
          </a:xfrm>
        </p:spPr>
        <p:txBody>
          <a:bodyPr>
            <a:normAutofit/>
          </a:bodyPr>
          <a:lstStyle/>
          <a:p>
            <a:pPr marL="0" indent="0">
              <a:buNone/>
            </a:pPr>
            <a:r>
              <a:rPr lang="en-US" sz="4000" dirty="0" smtClean="0"/>
              <a:t>In the UK there are currently around 350 registered political parties. However there are 2 main political parties: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Political parties in the UK</a:t>
            </a:r>
            <a:endParaRPr sz="2426" spc="27" dirty="0"/>
          </a:p>
        </p:txBody>
      </p:sp>
      <p:pic>
        <p:nvPicPr>
          <p:cNvPr id="9" name="Picture 8"/>
          <p:cNvPicPr>
            <a:picLocks noChangeAspect="1"/>
          </p:cNvPicPr>
          <p:nvPr/>
        </p:nvPicPr>
        <p:blipFill>
          <a:blip r:embed="rId4"/>
          <a:stretch>
            <a:fillRect/>
          </a:stretch>
        </p:blipFill>
        <p:spPr>
          <a:xfrm>
            <a:off x="689694" y="3487600"/>
            <a:ext cx="4499484" cy="2519711"/>
          </a:xfrm>
          <a:prstGeom prst="rect">
            <a:avLst/>
          </a:prstGeom>
        </p:spPr>
      </p:pic>
      <p:sp>
        <p:nvSpPr>
          <p:cNvPr id="13" name="Content Placeholder 2"/>
          <p:cNvSpPr txBox="1">
            <a:spLocks/>
          </p:cNvSpPr>
          <p:nvPr/>
        </p:nvSpPr>
        <p:spPr>
          <a:xfrm>
            <a:off x="6212820" y="2926991"/>
            <a:ext cx="5088559" cy="3931009"/>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smtClean="0"/>
              <a:t>The </a:t>
            </a:r>
            <a:r>
              <a:rPr lang="en-US" dirty="0" err="1" smtClean="0"/>
              <a:t>Labour</a:t>
            </a:r>
            <a:r>
              <a:rPr lang="en-US" dirty="0" smtClean="0"/>
              <a:t> Party</a:t>
            </a:r>
            <a:r>
              <a:rPr lang="en-US" dirty="0"/>
              <a:t> </a:t>
            </a:r>
            <a:r>
              <a:rPr lang="en-US" dirty="0" smtClean="0"/>
              <a:t>is currently the political party in charge of the UK Government as they have the majority of MP’s in Government</a:t>
            </a:r>
          </a:p>
        </p:txBody>
      </p:sp>
    </p:spTree>
    <p:extLst>
      <p:ext uri="{BB962C8B-B14F-4D97-AF65-F5344CB8AC3E}">
        <p14:creationId xmlns:p14="http://schemas.microsoft.com/office/powerpoint/2010/main" val="411390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563"/>
          </a:xfrm>
        </p:spPr>
        <p:txBody>
          <a:bodyPr>
            <a:normAutofit/>
          </a:bodyPr>
          <a:lstStyle/>
          <a:p>
            <a:pPr marL="0" indent="0">
              <a:buNone/>
            </a:pPr>
            <a:r>
              <a:rPr lang="en-US" sz="4000" dirty="0" smtClean="0"/>
              <a:t>In the UK there are currently around 350 registered political parties. However there are 2 main political parties: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Political parties in the UK</a:t>
            </a:r>
            <a:endParaRPr sz="2426" spc="27" dirty="0"/>
          </a:p>
        </p:txBody>
      </p:sp>
      <p:sp>
        <p:nvSpPr>
          <p:cNvPr id="13" name="Content Placeholder 2"/>
          <p:cNvSpPr txBox="1">
            <a:spLocks/>
          </p:cNvSpPr>
          <p:nvPr/>
        </p:nvSpPr>
        <p:spPr>
          <a:xfrm>
            <a:off x="6212820" y="2926991"/>
            <a:ext cx="5088559" cy="3931009"/>
          </a:xfrm>
          <a:prstGeom prst="rect">
            <a:avLst/>
          </a:prstGeom>
        </p:spPr>
        <p:txBody>
          <a:bodyPr vert="horz" lIns="91440" tIns="45720" rIns="91440" bIns="45720"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smtClean="0"/>
              <a:t>The Conservative Party – They are currently the 2</a:t>
            </a:r>
            <a:r>
              <a:rPr lang="en-US" baseline="30000" dirty="0" smtClean="0"/>
              <a:t>nd</a:t>
            </a:r>
            <a:r>
              <a:rPr lang="en-US" dirty="0" smtClean="0"/>
              <a:t> biggest political party. This means they are known as the “opposition” in the UK Government</a:t>
            </a:r>
          </a:p>
        </p:txBody>
      </p:sp>
      <p:pic>
        <p:nvPicPr>
          <p:cNvPr id="11" name="Picture 10"/>
          <p:cNvPicPr>
            <a:picLocks noChangeAspect="1"/>
          </p:cNvPicPr>
          <p:nvPr/>
        </p:nvPicPr>
        <p:blipFill>
          <a:blip r:embed="rId4"/>
          <a:stretch>
            <a:fillRect/>
          </a:stretch>
        </p:blipFill>
        <p:spPr>
          <a:xfrm>
            <a:off x="689694" y="3354172"/>
            <a:ext cx="4493677" cy="2516459"/>
          </a:xfrm>
          <a:prstGeom prst="rect">
            <a:avLst/>
          </a:prstGeom>
        </p:spPr>
      </p:pic>
    </p:spTree>
    <p:extLst>
      <p:ext uri="{BB962C8B-B14F-4D97-AF65-F5344CB8AC3E}">
        <p14:creationId xmlns:p14="http://schemas.microsoft.com/office/powerpoint/2010/main" val="185594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44024" y="4479080"/>
            <a:ext cx="3728986" cy="2088232"/>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8"/>
            <a:ext cx="11084458" cy="762745"/>
          </a:xfrm>
        </p:spPr>
        <p:txBody>
          <a:bodyPr>
            <a:normAutofit/>
          </a:bodyPr>
          <a:lstStyle/>
          <a:p>
            <a:pPr marL="0" indent="0">
              <a:buNone/>
            </a:pPr>
            <a:r>
              <a:rPr lang="en-US" sz="4000" dirty="0" smtClean="0"/>
              <a:t>Other political parties in the UK include: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Other Political parties in the UK</a:t>
            </a:r>
            <a:endParaRPr sz="2426" spc="27" dirty="0"/>
          </a:p>
        </p:txBody>
      </p:sp>
      <p:pic>
        <p:nvPicPr>
          <p:cNvPr id="2" name="Picture 1"/>
          <p:cNvPicPr>
            <a:picLocks noChangeAspect="1"/>
          </p:cNvPicPr>
          <p:nvPr/>
        </p:nvPicPr>
        <p:blipFill>
          <a:blip r:embed="rId5"/>
          <a:stretch>
            <a:fillRect/>
          </a:stretch>
        </p:blipFill>
        <p:spPr>
          <a:xfrm>
            <a:off x="10095214" y="2335955"/>
            <a:ext cx="2143125" cy="2143125"/>
          </a:xfrm>
          <a:prstGeom prst="rect">
            <a:avLst/>
          </a:prstGeom>
        </p:spPr>
      </p:pic>
      <p:pic>
        <p:nvPicPr>
          <p:cNvPr id="12" name="Picture 11"/>
          <p:cNvPicPr>
            <a:picLocks noChangeAspect="1"/>
          </p:cNvPicPr>
          <p:nvPr/>
        </p:nvPicPr>
        <p:blipFill>
          <a:blip r:embed="rId6"/>
          <a:stretch>
            <a:fillRect/>
          </a:stretch>
        </p:blipFill>
        <p:spPr>
          <a:xfrm>
            <a:off x="609439" y="2124350"/>
            <a:ext cx="2998156" cy="1447800"/>
          </a:xfrm>
          <a:prstGeom prst="rect">
            <a:avLst/>
          </a:prstGeom>
        </p:spPr>
      </p:pic>
      <p:pic>
        <p:nvPicPr>
          <p:cNvPr id="14" name="Picture 13"/>
          <p:cNvPicPr>
            <a:picLocks noChangeAspect="1"/>
          </p:cNvPicPr>
          <p:nvPr/>
        </p:nvPicPr>
        <p:blipFill>
          <a:blip r:embed="rId7"/>
          <a:stretch>
            <a:fillRect/>
          </a:stretch>
        </p:blipFill>
        <p:spPr>
          <a:xfrm>
            <a:off x="3639087" y="2124350"/>
            <a:ext cx="2549403" cy="2737377"/>
          </a:xfrm>
          <a:prstGeom prst="rect">
            <a:avLst/>
          </a:prstGeom>
        </p:spPr>
      </p:pic>
      <p:pic>
        <p:nvPicPr>
          <p:cNvPr id="15" name="Picture 14"/>
          <p:cNvPicPr>
            <a:picLocks noChangeAspect="1"/>
          </p:cNvPicPr>
          <p:nvPr/>
        </p:nvPicPr>
        <p:blipFill>
          <a:blip r:embed="rId8"/>
          <a:stretch>
            <a:fillRect/>
          </a:stretch>
        </p:blipFill>
        <p:spPr>
          <a:xfrm>
            <a:off x="6350798" y="2200838"/>
            <a:ext cx="3744416" cy="2830082"/>
          </a:xfrm>
          <a:prstGeom prst="rect">
            <a:avLst/>
          </a:prstGeom>
        </p:spPr>
      </p:pic>
      <p:pic>
        <p:nvPicPr>
          <p:cNvPr id="17" name="Picture 16"/>
          <p:cNvPicPr>
            <a:picLocks noChangeAspect="1"/>
          </p:cNvPicPr>
          <p:nvPr/>
        </p:nvPicPr>
        <p:blipFill>
          <a:blip r:embed="rId9"/>
          <a:stretch>
            <a:fillRect/>
          </a:stretch>
        </p:blipFill>
        <p:spPr>
          <a:xfrm>
            <a:off x="3620314" y="4750157"/>
            <a:ext cx="3666265" cy="1495425"/>
          </a:xfrm>
          <a:prstGeom prst="rect">
            <a:avLst/>
          </a:prstGeom>
        </p:spPr>
      </p:pic>
      <p:sp>
        <p:nvSpPr>
          <p:cNvPr id="18" name="Content Placeholder 2"/>
          <p:cNvSpPr txBox="1">
            <a:spLocks/>
          </p:cNvSpPr>
          <p:nvPr/>
        </p:nvSpPr>
        <p:spPr>
          <a:xfrm>
            <a:off x="3639088" y="6355393"/>
            <a:ext cx="4002684" cy="121575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Democratic Unionist Party</a:t>
            </a:r>
          </a:p>
        </p:txBody>
      </p:sp>
      <p:pic>
        <p:nvPicPr>
          <p:cNvPr id="19" name="Picture 18"/>
          <p:cNvPicPr>
            <a:picLocks noChangeAspect="1"/>
          </p:cNvPicPr>
          <p:nvPr/>
        </p:nvPicPr>
        <p:blipFill>
          <a:blip r:embed="rId10"/>
          <a:stretch>
            <a:fillRect/>
          </a:stretch>
        </p:blipFill>
        <p:spPr>
          <a:xfrm>
            <a:off x="7813734" y="5166037"/>
            <a:ext cx="3941315" cy="1444795"/>
          </a:xfrm>
          <a:prstGeom prst="rect">
            <a:avLst/>
          </a:prstGeom>
        </p:spPr>
      </p:pic>
    </p:spTree>
    <p:extLst>
      <p:ext uri="{BB962C8B-B14F-4D97-AF65-F5344CB8AC3E}">
        <p14:creationId xmlns:p14="http://schemas.microsoft.com/office/powerpoint/2010/main" val="246853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8"/>
            <a:ext cx="11084458" cy="5138802"/>
          </a:xfrm>
        </p:spPr>
        <p:txBody>
          <a:bodyPr>
            <a:normAutofit fontScale="92500" lnSpcReduction="10000"/>
          </a:bodyPr>
          <a:lstStyle/>
          <a:p>
            <a:pPr marL="0" indent="0">
              <a:buNone/>
            </a:pPr>
            <a:r>
              <a:rPr lang="en-US" sz="4000" dirty="0"/>
              <a:t>It is important to remember that the UK is made up of 4 countries:</a:t>
            </a:r>
          </a:p>
          <a:p>
            <a:pPr marL="0" indent="0">
              <a:buNone/>
            </a:pPr>
            <a:r>
              <a:rPr lang="en-US" sz="4000" dirty="0"/>
              <a:t>	1. England</a:t>
            </a:r>
          </a:p>
          <a:p>
            <a:pPr marL="0" indent="0">
              <a:buNone/>
            </a:pPr>
            <a:r>
              <a:rPr lang="en-US" sz="4000" dirty="0"/>
              <a:t>	2. Scotland</a:t>
            </a:r>
          </a:p>
          <a:p>
            <a:pPr marL="0" indent="0">
              <a:buNone/>
            </a:pPr>
            <a:r>
              <a:rPr lang="en-US" sz="4000" dirty="0"/>
              <a:t>	3. Wales</a:t>
            </a:r>
          </a:p>
          <a:p>
            <a:pPr marL="0" indent="0">
              <a:buNone/>
            </a:pPr>
            <a:r>
              <a:rPr lang="en-US" sz="4000" dirty="0"/>
              <a:t>	4. Northern Ireland</a:t>
            </a:r>
          </a:p>
          <a:p>
            <a:pPr marL="0" indent="0">
              <a:buNone/>
            </a:pPr>
            <a:endParaRPr lang="en-US" sz="4000" dirty="0"/>
          </a:p>
          <a:p>
            <a:pPr marL="0" indent="0">
              <a:buNone/>
            </a:pPr>
            <a:r>
              <a:rPr lang="en-US" sz="4000" dirty="0"/>
              <a:t>Some of the political parties are found in all 4 parts of the UK, others are only focused on one part of the UK</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Other Political parties in the UK</a:t>
            </a:r>
            <a:endParaRPr sz="2426" spc="27" dirty="0"/>
          </a:p>
        </p:txBody>
      </p:sp>
    </p:spTree>
    <p:extLst>
      <p:ext uri="{BB962C8B-B14F-4D97-AF65-F5344CB8AC3E}">
        <p14:creationId xmlns:p14="http://schemas.microsoft.com/office/powerpoint/2010/main" val="297887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Other political parties in the UK</a:t>
            </a:r>
          </a:p>
        </p:txBody>
      </p:sp>
      <p:sp>
        <p:nvSpPr>
          <p:cNvPr id="7" name="Content Placeholder 2"/>
          <p:cNvSpPr>
            <a:spLocks noGrp="1"/>
          </p:cNvSpPr>
          <p:nvPr>
            <p:ph idx="1"/>
          </p:nvPr>
        </p:nvSpPr>
        <p:spPr>
          <a:xfrm>
            <a:off x="550454" y="1507708"/>
            <a:ext cx="11204595" cy="4847552"/>
          </a:xfrm>
        </p:spPr>
        <p:txBody>
          <a:bodyPr>
            <a:normAutofit/>
          </a:bodyPr>
          <a:lstStyle/>
          <a:p>
            <a:pPr marL="0" indent="0">
              <a:buNone/>
            </a:pPr>
            <a:r>
              <a:rPr lang="en-US" dirty="0" smtClean="0"/>
              <a:t>With the person next to you decide where the political parties are located in the UK. There is more than 1 answer for some political parties</a:t>
            </a:r>
            <a:endParaRPr lang="en-US" dirty="0"/>
          </a:p>
        </p:txBody>
      </p:sp>
      <p:pic>
        <p:nvPicPr>
          <p:cNvPr id="9" name="Picture 8"/>
          <p:cNvPicPr>
            <a:picLocks noChangeAspect="1"/>
          </p:cNvPicPr>
          <p:nvPr/>
        </p:nvPicPr>
        <p:blipFill>
          <a:blip r:embed="rId4"/>
          <a:stretch>
            <a:fillRect/>
          </a:stretch>
        </p:blipFill>
        <p:spPr>
          <a:xfrm>
            <a:off x="4673211" y="2468354"/>
            <a:ext cx="1871388" cy="1047977"/>
          </a:xfrm>
          <a:prstGeom prst="rect">
            <a:avLst/>
          </a:prstGeom>
        </p:spPr>
      </p:pic>
      <p:pic>
        <p:nvPicPr>
          <p:cNvPr id="11" name="Picture 10"/>
          <p:cNvPicPr>
            <a:picLocks noChangeAspect="1"/>
          </p:cNvPicPr>
          <p:nvPr/>
        </p:nvPicPr>
        <p:blipFill>
          <a:blip r:embed="rId5"/>
          <a:stretch>
            <a:fillRect/>
          </a:stretch>
        </p:blipFill>
        <p:spPr>
          <a:xfrm>
            <a:off x="7502405" y="2449537"/>
            <a:ext cx="1792798" cy="1003967"/>
          </a:xfrm>
          <a:prstGeom prst="rect">
            <a:avLst/>
          </a:prstGeom>
        </p:spPr>
      </p:pic>
      <p:pic>
        <p:nvPicPr>
          <p:cNvPr id="12" name="Picture 11"/>
          <p:cNvPicPr>
            <a:picLocks noChangeAspect="1"/>
          </p:cNvPicPr>
          <p:nvPr/>
        </p:nvPicPr>
        <p:blipFill>
          <a:blip r:embed="rId6"/>
          <a:stretch>
            <a:fillRect/>
          </a:stretch>
        </p:blipFill>
        <p:spPr>
          <a:xfrm>
            <a:off x="4742363" y="4034793"/>
            <a:ext cx="1917622" cy="877947"/>
          </a:xfrm>
          <a:prstGeom prst="rect">
            <a:avLst/>
          </a:prstGeom>
        </p:spPr>
      </p:pic>
      <p:pic>
        <p:nvPicPr>
          <p:cNvPr id="13" name="Picture 12"/>
          <p:cNvPicPr>
            <a:picLocks noChangeAspect="1"/>
          </p:cNvPicPr>
          <p:nvPr/>
        </p:nvPicPr>
        <p:blipFill>
          <a:blip r:embed="rId7"/>
          <a:stretch>
            <a:fillRect/>
          </a:stretch>
        </p:blipFill>
        <p:spPr>
          <a:xfrm>
            <a:off x="4398724" y="5348185"/>
            <a:ext cx="2261260" cy="1266306"/>
          </a:xfrm>
          <a:prstGeom prst="rect">
            <a:avLst/>
          </a:prstGeom>
        </p:spPr>
      </p:pic>
      <p:pic>
        <p:nvPicPr>
          <p:cNvPr id="14" name="Picture 13"/>
          <p:cNvPicPr>
            <a:picLocks noChangeAspect="1"/>
          </p:cNvPicPr>
          <p:nvPr/>
        </p:nvPicPr>
        <p:blipFill>
          <a:blip r:embed="rId8"/>
          <a:stretch>
            <a:fillRect/>
          </a:stretch>
        </p:blipFill>
        <p:spPr>
          <a:xfrm>
            <a:off x="7625824" y="3427353"/>
            <a:ext cx="1545960" cy="1659948"/>
          </a:xfrm>
          <a:prstGeom prst="rect">
            <a:avLst/>
          </a:prstGeom>
        </p:spPr>
      </p:pic>
      <p:pic>
        <p:nvPicPr>
          <p:cNvPr id="15" name="Picture 14"/>
          <p:cNvPicPr>
            <a:picLocks noChangeAspect="1"/>
          </p:cNvPicPr>
          <p:nvPr/>
        </p:nvPicPr>
        <p:blipFill>
          <a:blip r:embed="rId9"/>
          <a:stretch>
            <a:fillRect/>
          </a:stretch>
        </p:blipFill>
        <p:spPr>
          <a:xfrm>
            <a:off x="9780368" y="2044693"/>
            <a:ext cx="1854086" cy="906827"/>
          </a:xfrm>
          <a:prstGeom prst="rect">
            <a:avLst/>
          </a:prstGeom>
        </p:spPr>
      </p:pic>
      <p:sp>
        <p:nvSpPr>
          <p:cNvPr id="16" name="Content Placeholder 2"/>
          <p:cNvSpPr txBox="1">
            <a:spLocks/>
          </p:cNvSpPr>
          <p:nvPr/>
        </p:nvSpPr>
        <p:spPr>
          <a:xfrm>
            <a:off x="9882619" y="3007024"/>
            <a:ext cx="2570725" cy="737233"/>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Democratic Unionist Party</a:t>
            </a:r>
          </a:p>
        </p:txBody>
      </p:sp>
      <p:pic>
        <p:nvPicPr>
          <p:cNvPr id="17" name="Picture 16"/>
          <p:cNvPicPr>
            <a:picLocks noChangeAspect="1"/>
          </p:cNvPicPr>
          <p:nvPr/>
        </p:nvPicPr>
        <p:blipFill>
          <a:blip r:embed="rId10"/>
          <a:stretch>
            <a:fillRect/>
          </a:stretch>
        </p:blipFill>
        <p:spPr>
          <a:xfrm>
            <a:off x="9702973" y="3697651"/>
            <a:ext cx="2270617" cy="1716164"/>
          </a:xfrm>
          <a:prstGeom prst="rect">
            <a:avLst/>
          </a:prstGeom>
        </p:spPr>
      </p:pic>
      <p:pic>
        <p:nvPicPr>
          <p:cNvPr id="18" name="Picture 17"/>
          <p:cNvPicPr>
            <a:picLocks noChangeAspect="1"/>
          </p:cNvPicPr>
          <p:nvPr/>
        </p:nvPicPr>
        <p:blipFill>
          <a:blip r:embed="rId11"/>
          <a:stretch>
            <a:fillRect/>
          </a:stretch>
        </p:blipFill>
        <p:spPr>
          <a:xfrm>
            <a:off x="6674907" y="5481289"/>
            <a:ext cx="2620296" cy="960540"/>
          </a:xfrm>
          <a:prstGeom prst="rect">
            <a:avLst/>
          </a:prstGeom>
        </p:spPr>
      </p:pic>
      <p:sp>
        <p:nvSpPr>
          <p:cNvPr id="20" name="Content Placeholder 2"/>
          <p:cNvSpPr txBox="1">
            <a:spLocks/>
          </p:cNvSpPr>
          <p:nvPr/>
        </p:nvSpPr>
        <p:spPr>
          <a:xfrm>
            <a:off x="642870" y="2643017"/>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England</a:t>
            </a:r>
          </a:p>
        </p:txBody>
      </p:sp>
      <p:sp>
        <p:nvSpPr>
          <p:cNvPr id="22" name="Content Placeholder 2"/>
          <p:cNvSpPr txBox="1">
            <a:spLocks/>
          </p:cNvSpPr>
          <p:nvPr/>
        </p:nvSpPr>
        <p:spPr>
          <a:xfrm>
            <a:off x="642870" y="3676961"/>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Scotland</a:t>
            </a:r>
          </a:p>
        </p:txBody>
      </p:sp>
      <p:sp>
        <p:nvSpPr>
          <p:cNvPr id="23" name="Content Placeholder 2"/>
          <p:cNvSpPr txBox="1">
            <a:spLocks/>
          </p:cNvSpPr>
          <p:nvPr/>
        </p:nvSpPr>
        <p:spPr>
          <a:xfrm>
            <a:off x="642870" y="4704322"/>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Wales</a:t>
            </a:r>
          </a:p>
        </p:txBody>
      </p:sp>
      <p:sp>
        <p:nvSpPr>
          <p:cNvPr id="24" name="Content Placeholder 2"/>
          <p:cNvSpPr txBox="1">
            <a:spLocks/>
          </p:cNvSpPr>
          <p:nvPr/>
        </p:nvSpPr>
        <p:spPr>
          <a:xfrm>
            <a:off x="642870" y="5751372"/>
            <a:ext cx="3072536" cy="873314"/>
          </a:xfrm>
          <a:prstGeom prst="rect">
            <a:avLst/>
          </a:prstGeom>
        </p:spPr>
        <p:txBody>
          <a:bodyPr vert="horz" lIns="55449" tIns="27725" rIns="55449" bIns="27725"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Northern Ireland</a:t>
            </a:r>
          </a:p>
        </p:txBody>
      </p:sp>
      <p:cxnSp>
        <p:nvCxnSpPr>
          <p:cNvPr id="4" name="Straight Arrow Connector 3"/>
          <p:cNvCxnSpPr/>
          <p:nvPr/>
        </p:nvCxnSpPr>
        <p:spPr>
          <a:xfrm flipV="1">
            <a:off x="2179138" y="2643017"/>
            <a:ext cx="2563225" cy="2133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08615" y="2856381"/>
            <a:ext cx="5362941" cy="10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13366" y="2833031"/>
            <a:ext cx="2528997" cy="14242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02071" y="2833031"/>
            <a:ext cx="5369485" cy="12805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2"/>
          <a:stretch>
            <a:fillRect/>
          </a:stretch>
        </p:blipFill>
        <p:spPr>
          <a:xfrm>
            <a:off x="10004496" y="5499476"/>
            <a:ext cx="1278547" cy="1278547"/>
          </a:xfrm>
          <a:prstGeom prst="rect">
            <a:avLst/>
          </a:prstGeom>
        </p:spPr>
      </p:pic>
      <p:cxnSp>
        <p:nvCxnSpPr>
          <p:cNvPr id="27" name="Straight Arrow Connector 26"/>
          <p:cNvCxnSpPr/>
          <p:nvPr/>
        </p:nvCxnSpPr>
        <p:spPr>
          <a:xfrm>
            <a:off x="2365766" y="2985431"/>
            <a:ext cx="8010662" cy="28888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6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Other political parties in the UK</a:t>
            </a:r>
          </a:p>
        </p:txBody>
      </p:sp>
      <p:sp>
        <p:nvSpPr>
          <p:cNvPr id="7" name="Content Placeholder 2"/>
          <p:cNvSpPr>
            <a:spLocks noGrp="1"/>
          </p:cNvSpPr>
          <p:nvPr>
            <p:ph idx="1"/>
          </p:nvPr>
        </p:nvSpPr>
        <p:spPr>
          <a:xfrm>
            <a:off x="550454" y="1507708"/>
            <a:ext cx="11204595" cy="4847552"/>
          </a:xfrm>
        </p:spPr>
        <p:txBody>
          <a:bodyPr>
            <a:normAutofit/>
          </a:bodyPr>
          <a:lstStyle/>
          <a:p>
            <a:pPr marL="0" indent="0">
              <a:buNone/>
            </a:pPr>
            <a:r>
              <a:rPr lang="en-US" dirty="0" smtClean="0"/>
              <a:t>With the person next to you decide where the political parties are located in the UK. There is more than 1 answer for some political parties</a:t>
            </a:r>
            <a:endParaRPr lang="en-US" dirty="0"/>
          </a:p>
        </p:txBody>
      </p:sp>
      <p:pic>
        <p:nvPicPr>
          <p:cNvPr id="9" name="Picture 8"/>
          <p:cNvPicPr>
            <a:picLocks noChangeAspect="1"/>
          </p:cNvPicPr>
          <p:nvPr/>
        </p:nvPicPr>
        <p:blipFill>
          <a:blip r:embed="rId4"/>
          <a:stretch>
            <a:fillRect/>
          </a:stretch>
        </p:blipFill>
        <p:spPr>
          <a:xfrm>
            <a:off x="4673211" y="2468354"/>
            <a:ext cx="1871388" cy="1047977"/>
          </a:xfrm>
          <a:prstGeom prst="rect">
            <a:avLst/>
          </a:prstGeom>
        </p:spPr>
      </p:pic>
      <p:pic>
        <p:nvPicPr>
          <p:cNvPr id="11" name="Picture 10"/>
          <p:cNvPicPr>
            <a:picLocks noChangeAspect="1"/>
          </p:cNvPicPr>
          <p:nvPr/>
        </p:nvPicPr>
        <p:blipFill>
          <a:blip r:embed="rId5"/>
          <a:stretch>
            <a:fillRect/>
          </a:stretch>
        </p:blipFill>
        <p:spPr>
          <a:xfrm>
            <a:off x="7502405" y="2449537"/>
            <a:ext cx="1792798" cy="1003967"/>
          </a:xfrm>
          <a:prstGeom prst="rect">
            <a:avLst/>
          </a:prstGeom>
        </p:spPr>
      </p:pic>
      <p:pic>
        <p:nvPicPr>
          <p:cNvPr id="12" name="Picture 11"/>
          <p:cNvPicPr>
            <a:picLocks noChangeAspect="1"/>
          </p:cNvPicPr>
          <p:nvPr/>
        </p:nvPicPr>
        <p:blipFill>
          <a:blip r:embed="rId6"/>
          <a:stretch>
            <a:fillRect/>
          </a:stretch>
        </p:blipFill>
        <p:spPr>
          <a:xfrm>
            <a:off x="4742363" y="4034793"/>
            <a:ext cx="1917622" cy="877947"/>
          </a:xfrm>
          <a:prstGeom prst="rect">
            <a:avLst/>
          </a:prstGeom>
        </p:spPr>
      </p:pic>
      <p:pic>
        <p:nvPicPr>
          <p:cNvPr id="13" name="Picture 12"/>
          <p:cNvPicPr>
            <a:picLocks noChangeAspect="1"/>
          </p:cNvPicPr>
          <p:nvPr/>
        </p:nvPicPr>
        <p:blipFill>
          <a:blip r:embed="rId7"/>
          <a:stretch>
            <a:fillRect/>
          </a:stretch>
        </p:blipFill>
        <p:spPr>
          <a:xfrm>
            <a:off x="4398724" y="5348185"/>
            <a:ext cx="2261260" cy="1266306"/>
          </a:xfrm>
          <a:prstGeom prst="rect">
            <a:avLst/>
          </a:prstGeom>
        </p:spPr>
      </p:pic>
      <p:pic>
        <p:nvPicPr>
          <p:cNvPr id="14" name="Picture 13"/>
          <p:cNvPicPr>
            <a:picLocks noChangeAspect="1"/>
          </p:cNvPicPr>
          <p:nvPr/>
        </p:nvPicPr>
        <p:blipFill>
          <a:blip r:embed="rId8"/>
          <a:stretch>
            <a:fillRect/>
          </a:stretch>
        </p:blipFill>
        <p:spPr>
          <a:xfrm>
            <a:off x="7625824" y="3427353"/>
            <a:ext cx="1545960" cy="1659948"/>
          </a:xfrm>
          <a:prstGeom prst="rect">
            <a:avLst/>
          </a:prstGeom>
        </p:spPr>
      </p:pic>
      <p:pic>
        <p:nvPicPr>
          <p:cNvPr id="15" name="Picture 14"/>
          <p:cNvPicPr>
            <a:picLocks noChangeAspect="1"/>
          </p:cNvPicPr>
          <p:nvPr/>
        </p:nvPicPr>
        <p:blipFill>
          <a:blip r:embed="rId9"/>
          <a:stretch>
            <a:fillRect/>
          </a:stretch>
        </p:blipFill>
        <p:spPr>
          <a:xfrm>
            <a:off x="9780368" y="2044693"/>
            <a:ext cx="1854086" cy="906827"/>
          </a:xfrm>
          <a:prstGeom prst="rect">
            <a:avLst/>
          </a:prstGeom>
        </p:spPr>
      </p:pic>
      <p:sp>
        <p:nvSpPr>
          <p:cNvPr id="16" name="Content Placeholder 2"/>
          <p:cNvSpPr txBox="1">
            <a:spLocks/>
          </p:cNvSpPr>
          <p:nvPr/>
        </p:nvSpPr>
        <p:spPr>
          <a:xfrm>
            <a:off x="9882619" y="3007024"/>
            <a:ext cx="2570725" cy="737233"/>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Democratic Unionist Party</a:t>
            </a:r>
          </a:p>
        </p:txBody>
      </p:sp>
      <p:pic>
        <p:nvPicPr>
          <p:cNvPr id="17" name="Picture 16"/>
          <p:cNvPicPr>
            <a:picLocks noChangeAspect="1"/>
          </p:cNvPicPr>
          <p:nvPr/>
        </p:nvPicPr>
        <p:blipFill>
          <a:blip r:embed="rId10"/>
          <a:stretch>
            <a:fillRect/>
          </a:stretch>
        </p:blipFill>
        <p:spPr>
          <a:xfrm>
            <a:off x="9702973" y="3697651"/>
            <a:ext cx="2270617" cy="1716164"/>
          </a:xfrm>
          <a:prstGeom prst="rect">
            <a:avLst/>
          </a:prstGeom>
        </p:spPr>
      </p:pic>
      <p:pic>
        <p:nvPicPr>
          <p:cNvPr id="18" name="Picture 17"/>
          <p:cNvPicPr>
            <a:picLocks noChangeAspect="1"/>
          </p:cNvPicPr>
          <p:nvPr/>
        </p:nvPicPr>
        <p:blipFill>
          <a:blip r:embed="rId11"/>
          <a:stretch>
            <a:fillRect/>
          </a:stretch>
        </p:blipFill>
        <p:spPr>
          <a:xfrm>
            <a:off x="6674907" y="5481289"/>
            <a:ext cx="2620296" cy="960540"/>
          </a:xfrm>
          <a:prstGeom prst="rect">
            <a:avLst/>
          </a:prstGeom>
        </p:spPr>
      </p:pic>
      <p:sp>
        <p:nvSpPr>
          <p:cNvPr id="20" name="Content Placeholder 2"/>
          <p:cNvSpPr txBox="1">
            <a:spLocks/>
          </p:cNvSpPr>
          <p:nvPr/>
        </p:nvSpPr>
        <p:spPr>
          <a:xfrm>
            <a:off x="642870" y="2643017"/>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England</a:t>
            </a:r>
          </a:p>
        </p:txBody>
      </p:sp>
      <p:sp>
        <p:nvSpPr>
          <p:cNvPr id="22" name="Content Placeholder 2"/>
          <p:cNvSpPr txBox="1">
            <a:spLocks/>
          </p:cNvSpPr>
          <p:nvPr/>
        </p:nvSpPr>
        <p:spPr>
          <a:xfrm>
            <a:off x="642870" y="3676961"/>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Scotland</a:t>
            </a:r>
          </a:p>
        </p:txBody>
      </p:sp>
      <p:sp>
        <p:nvSpPr>
          <p:cNvPr id="23" name="Content Placeholder 2"/>
          <p:cNvSpPr txBox="1">
            <a:spLocks/>
          </p:cNvSpPr>
          <p:nvPr/>
        </p:nvSpPr>
        <p:spPr>
          <a:xfrm>
            <a:off x="642870" y="4704322"/>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Wales</a:t>
            </a:r>
          </a:p>
        </p:txBody>
      </p:sp>
      <p:sp>
        <p:nvSpPr>
          <p:cNvPr id="24" name="Content Placeholder 2"/>
          <p:cNvSpPr txBox="1">
            <a:spLocks/>
          </p:cNvSpPr>
          <p:nvPr/>
        </p:nvSpPr>
        <p:spPr>
          <a:xfrm>
            <a:off x="642870" y="5751372"/>
            <a:ext cx="3072536" cy="873314"/>
          </a:xfrm>
          <a:prstGeom prst="rect">
            <a:avLst/>
          </a:prstGeom>
        </p:spPr>
        <p:txBody>
          <a:bodyPr vert="horz" lIns="55449" tIns="27725" rIns="55449" bIns="27725"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Northern Ireland</a:t>
            </a:r>
          </a:p>
        </p:txBody>
      </p:sp>
      <p:cxnSp>
        <p:nvCxnSpPr>
          <p:cNvPr id="4" name="Straight Arrow Connector 3"/>
          <p:cNvCxnSpPr/>
          <p:nvPr/>
        </p:nvCxnSpPr>
        <p:spPr>
          <a:xfrm flipV="1">
            <a:off x="2344344" y="3079674"/>
            <a:ext cx="2563225" cy="8565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7" idx="1"/>
          </p:cNvCxnSpPr>
          <p:nvPr/>
        </p:nvCxnSpPr>
        <p:spPr>
          <a:xfrm>
            <a:off x="2310834" y="3943441"/>
            <a:ext cx="7392139" cy="612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2"/>
          <a:stretch>
            <a:fillRect/>
          </a:stretch>
        </p:blipFill>
        <p:spPr>
          <a:xfrm>
            <a:off x="10004496" y="5499476"/>
            <a:ext cx="1278547" cy="1278547"/>
          </a:xfrm>
          <a:prstGeom prst="rect">
            <a:avLst/>
          </a:prstGeom>
        </p:spPr>
      </p:pic>
      <p:cxnSp>
        <p:nvCxnSpPr>
          <p:cNvPr id="28" name="Straight Arrow Connector 27"/>
          <p:cNvCxnSpPr/>
          <p:nvPr/>
        </p:nvCxnSpPr>
        <p:spPr>
          <a:xfrm flipV="1">
            <a:off x="2344344" y="3030954"/>
            <a:ext cx="5493819" cy="9259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19068" y="3946190"/>
            <a:ext cx="5646875" cy="179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339183" y="3943768"/>
            <a:ext cx="2440884" cy="6627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Other political parties in the UK</a:t>
            </a:r>
          </a:p>
        </p:txBody>
      </p:sp>
      <p:sp>
        <p:nvSpPr>
          <p:cNvPr id="7" name="Content Placeholder 2"/>
          <p:cNvSpPr>
            <a:spLocks noGrp="1"/>
          </p:cNvSpPr>
          <p:nvPr>
            <p:ph idx="1"/>
          </p:nvPr>
        </p:nvSpPr>
        <p:spPr>
          <a:xfrm>
            <a:off x="550454" y="1507708"/>
            <a:ext cx="11204595" cy="4847552"/>
          </a:xfrm>
        </p:spPr>
        <p:txBody>
          <a:bodyPr>
            <a:normAutofit/>
          </a:bodyPr>
          <a:lstStyle/>
          <a:p>
            <a:pPr marL="0" indent="0">
              <a:buNone/>
            </a:pPr>
            <a:r>
              <a:rPr lang="en-US" dirty="0" smtClean="0"/>
              <a:t>With the person next to you decide where the political parties are located in the UK. There is more than 1 answer for some political parties</a:t>
            </a:r>
            <a:endParaRPr lang="en-US" dirty="0"/>
          </a:p>
        </p:txBody>
      </p:sp>
      <p:pic>
        <p:nvPicPr>
          <p:cNvPr id="9" name="Picture 8"/>
          <p:cNvPicPr>
            <a:picLocks noChangeAspect="1"/>
          </p:cNvPicPr>
          <p:nvPr/>
        </p:nvPicPr>
        <p:blipFill>
          <a:blip r:embed="rId4"/>
          <a:stretch>
            <a:fillRect/>
          </a:stretch>
        </p:blipFill>
        <p:spPr>
          <a:xfrm>
            <a:off x="4673211" y="2468354"/>
            <a:ext cx="1871388" cy="1047977"/>
          </a:xfrm>
          <a:prstGeom prst="rect">
            <a:avLst/>
          </a:prstGeom>
        </p:spPr>
      </p:pic>
      <p:pic>
        <p:nvPicPr>
          <p:cNvPr id="11" name="Picture 10"/>
          <p:cNvPicPr>
            <a:picLocks noChangeAspect="1"/>
          </p:cNvPicPr>
          <p:nvPr/>
        </p:nvPicPr>
        <p:blipFill>
          <a:blip r:embed="rId5"/>
          <a:stretch>
            <a:fillRect/>
          </a:stretch>
        </p:blipFill>
        <p:spPr>
          <a:xfrm>
            <a:off x="7502405" y="2449537"/>
            <a:ext cx="1792798" cy="1003967"/>
          </a:xfrm>
          <a:prstGeom prst="rect">
            <a:avLst/>
          </a:prstGeom>
        </p:spPr>
      </p:pic>
      <p:pic>
        <p:nvPicPr>
          <p:cNvPr id="12" name="Picture 11"/>
          <p:cNvPicPr>
            <a:picLocks noChangeAspect="1"/>
          </p:cNvPicPr>
          <p:nvPr/>
        </p:nvPicPr>
        <p:blipFill>
          <a:blip r:embed="rId6"/>
          <a:stretch>
            <a:fillRect/>
          </a:stretch>
        </p:blipFill>
        <p:spPr>
          <a:xfrm>
            <a:off x="4742363" y="4034793"/>
            <a:ext cx="1917622" cy="877947"/>
          </a:xfrm>
          <a:prstGeom prst="rect">
            <a:avLst/>
          </a:prstGeom>
        </p:spPr>
      </p:pic>
      <p:pic>
        <p:nvPicPr>
          <p:cNvPr id="13" name="Picture 12"/>
          <p:cNvPicPr>
            <a:picLocks noChangeAspect="1"/>
          </p:cNvPicPr>
          <p:nvPr/>
        </p:nvPicPr>
        <p:blipFill>
          <a:blip r:embed="rId7"/>
          <a:stretch>
            <a:fillRect/>
          </a:stretch>
        </p:blipFill>
        <p:spPr>
          <a:xfrm>
            <a:off x="4398724" y="5348185"/>
            <a:ext cx="2261260" cy="1266306"/>
          </a:xfrm>
          <a:prstGeom prst="rect">
            <a:avLst/>
          </a:prstGeom>
        </p:spPr>
      </p:pic>
      <p:pic>
        <p:nvPicPr>
          <p:cNvPr id="14" name="Picture 13"/>
          <p:cNvPicPr>
            <a:picLocks noChangeAspect="1"/>
          </p:cNvPicPr>
          <p:nvPr/>
        </p:nvPicPr>
        <p:blipFill>
          <a:blip r:embed="rId8"/>
          <a:stretch>
            <a:fillRect/>
          </a:stretch>
        </p:blipFill>
        <p:spPr>
          <a:xfrm>
            <a:off x="7625824" y="3427353"/>
            <a:ext cx="1545960" cy="1659948"/>
          </a:xfrm>
          <a:prstGeom prst="rect">
            <a:avLst/>
          </a:prstGeom>
        </p:spPr>
      </p:pic>
      <p:pic>
        <p:nvPicPr>
          <p:cNvPr id="15" name="Picture 14"/>
          <p:cNvPicPr>
            <a:picLocks noChangeAspect="1"/>
          </p:cNvPicPr>
          <p:nvPr/>
        </p:nvPicPr>
        <p:blipFill>
          <a:blip r:embed="rId9"/>
          <a:stretch>
            <a:fillRect/>
          </a:stretch>
        </p:blipFill>
        <p:spPr>
          <a:xfrm>
            <a:off x="9780368" y="2044693"/>
            <a:ext cx="1854086" cy="906827"/>
          </a:xfrm>
          <a:prstGeom prst="rect">
            <a:avLst/>
          </a:prstGeom>
        </p:spPr>
      </p:pic>
      <p:sp>
        <p:nvSpPr>
          <p:cNvPr id="16" name="Content Placeholder 2"/>
          <p:cNvSpPr txBox="1">
            <a:spLocks/>
          </p:cNvSpPr>
          <p:nvPr/>
        </p:nvSpPr>
        <p:spPr>
          <a:xfrm>
            <a:off x="9882619" y="3007024"/>
            <a:ext cx="2570725" cy="737233"/>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Democratic Unionist Party</a:t>
            </a:r>
          </a:p>
        </p:txBody>
      </p:sp>
      <p:pic>
        <p:nvPicPr>
          <p:cNvPr id="17" name="Picture 16"/>
          <p:cNvPicPr>
            <a:picLocks noChangeAspect="1"/>
          </p:cNvPicPr>
          <p:nvPr/>
        </p:nvPicPr>
        <p:blipFill>
          <a:blip r:embed="rId10"/>
          <a:stretch>
            <a:fillRect/>
          </a:stretch>
        </p:blipFill>
        <p:spPr>
          <a:xfrm>
            <a:off x="9702973" y="3697651"/>
            <a:ext cx="2270617" cy="1716164"/>
          </a:xfrm>
          <a:prstGeom prst="rect">
            <a:avLst/>
          </a:prstGeom>
        </p:spPr>
      </p:pic>
      <p:pic>
        <p:nvPicPr>
          <p:cNvPr id="18" name="Picture 17"/>
          <p:cNvPicPr>
            <a:picLocks noChangeAspect="1"/>
          </p:cNvPicPr>
          <p:nvPr/>
        </p:nvPicPr>
        <p:blipFill>
          <a:blip r:embed="rId11"/>
          <a:stretch>
            <a:fillRect/>
          </a:stretch>
        </p:blipFill>
        <p:spPr>
          <a:xfrm>
            <a:off x="6674907" y="5481289"/>
            <a:ext cx="2620296" cy="960540"/>
          </a:xfrm>
          <a:prstGeom prst="rect">
            <a:avLst/>
          </a:prstGeom>
        </p:spPr>
      </p:pic>
      <p:sp>
        <p:nvSpPr>
          <p:cNvPr id="20" name="Content Placeholder 2"/>
          <p:cNvSpPr txBox="1">
            <a:spLocks/>
          </p:cNvSpPr>
          <p:nvPr/>
        </p:nvSpPr>
        <p:spPr>
          <a:xfrm>
            <a:off x="642870" y="2643017"/>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England</a:t>
            </a:r>
          </a:p>
        </p:txBody>
      </p:sp>
      <p:sp>
        <p:nvSpPr>
          <p:cNvPr id="22" name="Content Placeholder 2"/>
          <p:cNvSpPr txBox="1">
            <a:spLocks/>
          </p:cNvSpPr>
          <p:nvPr/>
        </p:nvSpPr>
        <p:spPr>
          <a:xfrm>
            <a:off x="642870" y="3676961"/>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Scotland</a:t>
            </a:r>
          </a:p>
        </p:txBody>
      </p:sp>
      <p:sp>
        <p:nvSpPr>
          <p:cNvPr id="23" name="Content Placeholder 2"/>
          <p:cNvSpPr txBox="1">
            <a:spLocks/>
          </p:cNvSpPr>
          <p:nvPr/>
        </p:nvSpPr>
        <p:spPr>
          <a:xfrm>
            <a:off x="642870" y="4704322"/>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Wales</a:t>
            </a:r>
          </a:p>
        </p:txBody>
      </p:sp>
      <p:sp>
        <p:nvSpPr>
          <p:cNvPr id="24" name="Content Placeholder 2"/>
          <p:cNvSpPr txBox="1">
            <a:spLocks/>
          </p:cNvSpPr>
          <p:nvPr/>
        </p:nvSpPr>
        <p:spPr>
          <a:xfrm>
            <a:off x="642870" y="5751372"/>
            <a:ext cx="3072536" cy="873314"/>
          </a:xfrm>
          <a:prstGeom prst="rect">
            <a:avLst/>
          </a:prstGeom>
        </p:spPr>
        <p:txBody>
          <a:bodyPr vert="horz" lIns="55449" tIns="27725" rIns="55449" bIns="27725"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Northern Ireland</a:t>
            </a:r>
          </a:p>
        </p:txBody>
      </p:sp>
      <p:cxnSp>
        <p:nvCxnSpPr>
          <p:cNvPr id="4" name="Straight Arrow Connector 3"/>
          <p:cNvCxnSpPr>
            <a:endCxn id="9" idx="1"/>
          </p:cNvCxnSpPr>
          <p:nvPr/>
        </p:nvCxnSpPr>
        <p:spPr>
          <a:xfrm flipV="1">
            <a:off x="1817496" y="2992343"/>
            <a:ext cx="2855715" cy="19541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73751" y="4892005"/>
            <a:ext cx="2828984" cy="1006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2"/>
          <a:stretch>
            <a:fillRect/>
          </a:stretch>
        </p:blipFill>
        <p:spPr>
          <a:xfrm>
            <a:off x="10004496" y="5499476"/>
            <a:ext cx="1278547" cy="1278547"/>
          </a:xfrm>
          <a:prstGeom prst="rect">
            <a:avLst/>
          </a:prstGeom>
        </p:spPr>
      </p:pic>
      <p:cxnSp>
        <p:nvCxnSpPr>
          <p:cNvPr id="28" name="Straight Arrow Connector 27"/>
          <p:cNvCxnSpPr/>
          <p:nvPr/>
        </p:nvCxnSpPr>
        <p:spPr>
          <a:xfrm flipV="1">
            <a:off x="1838739" y="2818607"/>
            <a:ext cx="5741895" cy="2102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59408" y="4587033"/>
            <a:ext cx="5766416" cy="354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888688" y="4592491"/>
            <a:ext cx="2829713" cy="3286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Other political parties in the UK</a:t>
            </a:r>
          </a:p>
        </p:txBody>
      </p:sp>
      <p:sp>
        <p:nvSpPr>
          <p:cNvPr id="7" name="Content Placeholder 2"/>
          <p:cNvSpPr>
            <a:spLocks noGrp="1"/>
          </p:cNvSpPr>
          <p:nvPr>
            <p:ph idx="1"/>
          </p:nvPr>
        </p:nvSpPr>
        <p:spPr>
          <a:xfrm>
            <a:off x="550454" y="1507708"/>
            <a:ext cx="11204595" cy="4847552"/>
          </a:xfrm>
        </p:spPr>
        <p:txBody>
          <a:bodyPr>
            <a:normAutofit/>
          </a:bodyPr>
          <a:lstStyle/>
          <a:p>
            <a:pPr marL="0" indent="0">
              <a:buNone/>
            </a:pPr>
            <a:r>
              <a:rPr lang="en-US" dirty="0" smtClean="0"/>
              <a:t>With the person next to you decide where the political parties are located in the UK. There is more than 1 answer for some political parties</a:t>
            </a:r>
            <a:endParaRPr lang="en-US" dirty="0"/>
          </a:p>
        </p:txBody>
      </p:sp>
      <p:pic>
        <p:nvPicPr>
          <p:cNvPr id="9" name="Picture 8"/>
          <p:cNvPicPr>
            <a:picLocks noChangeAspect="1"/>
          </p:cNvPicPr>
          <p:nvPr/>
        </p:nvPicPr>
        <p:blipFill>
          <a:blip r:embed="rId4"/>
          <a:stretch>
            <a:fillRect/>
          </a:stretch>
        </p:blipFill>
        <p:spPr>
          <a:xfrm>
            <a:off x="4673211" y="2468354"/>
            <a:ext cx="1871388" cy="1047977"/>
          </a:xfrm>
          <a:prstGeom prst="rect">
            <a:avLst/>
          </a:prstGeom>
        </p:spPr>
      </p:pic>
      <p:pic>
        <p:nvPicPr>
          <p:cNvPr id="11" name="Picture 10"/>
          <p:cNvPicPr>
            <a:picLocks noChangeAspect="1"/>
          </p:cNvPicPr>
          <p:nvPr/>
        </p:nvPicPr>
        <p:blipFill>
          <a:blip r:embed="rId5"/>
          <a:stretch>
            <a:fillRect/>
          </a:stretch>
        </p:blipFill>
        <p:spPr>
          <a:xfrm>
            <a:off x="7502405" y="2449537"/>
            <a:ext cx="1792798" cy="1003967"/>
          </a:xfrm>
          <a:prstGeom prst="rect">
            <a:avLst/>
          </a:prstGeom>
        </p:spPr>
      </p:pic>
      <p:pic>
        <p:nvPicPr>
          <p:cNvPr id="12" name="Picture 11"/>
          <p:cNvPicPr>
            <a:picLocks noChangeAspect="1"/>
          </p:cNvPicPr>
          <p:nvPr/>
        </p:nvPicPr>
        <p:blipFill>
          <a:blip r:embed="rId6"/>
          <a:stretch>
            <a:fillRect/>
          </a:stretch>
        </p:blipFill>
        <p:spPr>
          <a:xfrm>
            <a:off x="4742363" y="4034793"/>
            <a:ext cx="1917622" cy="877947"/>
          </a:xfrm>
          <a:prstGeom prst="rect">
            <a:avLst/>
          </a:prstGeom>
        </p:spPr>
      </p:pic>
      <p:pic>
        <p:nvPicPr>
          <p:cNvPr id="13" name="Picture 12"/>
          <p:cNvPicPr>
            <a:picLocks noChangeAspect="1"/>
          </p:cNvPicPr>
          <p:nvPr/>
        </p:nvPicPr>
        <p:blipFill>
          <a:blip r:embed="rId7"/>
          <a:stretch>
            <a:fillRect/>
          </a:stretch>
        </p:blipFill>
        <p:spPr>
          <a:xfrm>
            <a:off x="4398724" y="5348185"/>
            <a:ext cx="2261260" cy="1266306"/>
          </a:xfrm>
          <a:prstGeom prst="rect">
            <a:avLst/>
          </a:prstGeom>
        </p:spPr>
      </p:pic>
      <p:pic>
        <p:nvPicPr>
          <p:cNvPr id="14" name="Picture 13"/>
          <p:cNvPicPr>
            <a:picLocks noChangeAspect="1"/>
          </p:cNvPicPr>
          <p:nvPr/>
        </p:nvPicPr>
        <p:blipFill>
          <a:blip r:embed="rId8"/>
          <a:stretch>
            <a:fillRect/>
          </a:stretch>
        </p:blipFill>
        <p:spPr>
          <a:xfrm>
            <a:off x="7625824" y="3427353"/>
            <a:ext cx="1545960" cy="1659948"/>
          </a:xfrm>
          <a:prstGeom prst="rect">
            <a:avLst/>
          </a:prstGeom>
        </p:spPr>
      </p:pic>
      <p:pic>
        <p:nvPicPr>
          <p:cNvPr id="15" name="Picture 14"/>
          <p:cNvPicPr>
            <a:picLocks noChangeAspect="1"/>
          </p:cNvPicPr>
          <p:nvPr/>
        </p:nvPicPr>
        <p:blipFill>
          <a:blip r:embed="rId9"/>
          <a:stretch>
            <a:fillRect/>
          </a:stretch>
        </p:blipFill>
        <p:spPr>
          <a:xfrm>
            <a:off x="9780368" y="2044693"/>
            <a:ext cx="1854086" cy="906827"/>
          </a:xfrm>
          <a:prstGeom prst="rect">
            <a:avLst/>
          </a:prstGeom>
        </p:spPr>
      </p:pic>
      <p:sp>
        <p:nvSpPr>
          <p:cNvPr id="16" name="Content Placeholder 2"/>
          <p:cNvSpPr txBox="1">
            <a:spLocks/>
          </p:cNvSpPr>
          <p:nvPr/>
        </p:nvSpPr>
        <p:spPr>
          <a:xfrm>
            <a:off x="9882619" y="3007024"/>
            <a:ext cx="2570725" cy="737233"/>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Democratic Unionist Party</a:t>
            </a:r>
          </a:p>
        </p:txBody>
      </p:sp>
      <p:pic>
        <p:nvPicPr>
          <p:cNvPr id="17" name="Picture 16"/>
          <p:cNvPicPr>
            <a:picLocks noChangeAspect="1"/>
          </p:cNvPicPr>
          <p:nvPr/>
        </p:nvPicPr>
        <p:blipFill>
          <a:blip r:embed="rId10"/>
          <a:stretch>
            <a:fillRect/>
          </a:stretch>
        </p:blipFill>
        <p:spPr>
          <a:xfrm>
            <a:off x="9702973" y="3697651"/>
            <a:ext cx="2270617" cy="1716164"/>
          </a:xfrm>
          <a:prstGeom prst="rect">
            <a:avLst/>
          </a:prstGeom>
        </p:spPr>
      </p:pic>
      <p:pic>
        <p:nvPicPr>
          <p:cNvPr id="18" name="Picture 17"/>
          <p:cNvPicPr>
            <a:picLocks noChangeAspect="1"/>
          </p:cNvPicPr>
          <p:nvPr/>
        </p:nvPicPr>
        <p:blipFill>
          <a:blip r:embed="rId11"/>
          <a:stretch>
            <a:fillRect/>
          </a:stretch>
        </p:blipFill>
        <p:spPr>
          <a:xfrm>
            <a:off x="6674907" y="5481289"/>
            <a:ext cx="2620296" cy="960540"/>
          </a:xfrm>
          <a:prstGeom prst="rect">
            <a:avLst/>
          </a:prstGeom>
        </p:spPr>
      </p:pic>
      <p:sp>
        <p:nvSpPr>
          <p:cNvPr id="20" name="Content Placeholder 2"/>
          <p:cNvSpPr txBox="1">
            <a:spLocks/>
          </p:cNvSpPr>
          <p:nvPr/>
        </p:nvSpPr>
        <p:spPr>
          <a:xfrm>
            <a:off x="642870" y="2643017"/>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England</a:t>
            </a:r>
          </a:p>
        </p:txBody>
      </p:sp>
      <p:sp>
        <p:nvSpPr>
          <p:cNvPr id="22" name="Content Placeholder 2"/>
          <p:cNvSpPr txBox="1">
            <a:spLocks/>
          </p:cNvSpPr>
          <p:nvPr/>
        </p:nvSpPr>
        <p:spPr>
          <a:xfrm>
            <a:off x="642870" y="3676961"/>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Scotland</a:t>
            </a:r>
          </a:p>
        </p:txBody>
      </p:sp>
      <p:sp>
        <p:nvSpPr>
          <p:cNvPr id="23" name="Content Placeholder 2"/>
          <p:cNvSpPr txBox="1">
            <a:spLocks/>
          </p:cNvSpPr>
          <p:nvPr/>
        </p:nvSpPr>
        <p:spPr>
          <a:xfrm>
            <a:off x="642870" y="4704322"/>
            <a:ext cx="3072536" cy="873314"/>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Wales</a:t>
            </a:r>
          </a:p>
        </p:txBody>
      </p:sp>
      <p:sp>
        <p:nvSpPr>
          <p:cNvPr id="24" name="Content Placeholder 2"/>
          <p:cNvSpPr txBox="1">
            <a:spLocks/>
          </p:cNvSpPr>
          <p:nvPr/>
        </p:nvSpPr>
        <p:spPr>
          <a:xfrm>
            <a:off x="642870" y="5751372"/>
            <a:ext cx="3072536" cy="873314"/>
          </a:xfrm>
          <a:prstGeom prst="rect">
            <a:avLst/>
          </a:prstGeom>
        </p:spPr>
        <p:txBody>
          <a:bodyPr vert="horz" lIns="55449" tIns="27725" rIns="55449" bIns="27725"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Northern Ireland</a:t>
            </a:r>
          </a:p>
        </p:txBody>
      </p:sp>
      <p:cxnSp>
        <p:nvCxnSpPr>
          <p:cNvPr id="4" name="Straight Arrow Connector 3"/>
          <p:cNvCxnSpPr>
            <a:endCxn id="9" idx="1"/>
          </p:cNvCxnSpPr>
          <p:nvPr/>
        </p:nvCxnSpPr>
        <p:spPr>
          <a:xfrm flipV="1">
            <a:off x="2447389" y="2992343"/>
            <a:ext cx="2225822" cy="31805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393330" y="5973828"/>
            <a:ext cx="4466726" cy="2376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2"/>
          <a:stretch>
            <a:fillRect/>
          </a:stretch>
        </p:blipFill>
        <p:spPr>
          <a:xfrm>
            <a:off x="10004496" y="5499476"/>
            <a:ext cx="1278547" cy="1278547"/>
          </a:xfrm>
          <a:prstGeom prst="rect">
            <a:avLst/>
          </a:prstGeom>
        </p:spPr>
      </p:pic>
      <p:cxnSp>
        <p:nvCxnSpPr>
          <p:cNvPr id="30" name="Straight Arrow Connector 29"/>
          <p:cNvCxnSpPr/>
          <p:nvPr/>
        </p:nvCxnSpPr>
        <p:spPr>
          <a:xfrm flipV="1">
            <a:off x="2377103" y="2664560"/>
            <a:ext cx="7724661" cy="35175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51297" y="4560522"/>
            <a:ext cx="5225018" cy="16021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8"/>
            <a:ext cx="11084458" cy="5138802"/>
          </a:xfrm>
        </p:spPr>
        <p:txBody>
          <a:bodyPr>
            <a:normAutofit/>
          </a:bodyPr>
          <a:lstStyle/>
          <a:p>
            <a:pPr marL="0" indent="0">
              <a:buNone/>
            </a:pPr>
            <a:r>
              <a:rPr lang="en-US" sz="4000" dirty="0" smtClean="0"/>
              <a:t>You will be learning much more about the political parties in the UK during your Personal Development lesson this week.</a:t>
            </a:r>
          </a:p>
          <a:p>
            <a:pPr marL="0" indent="0">
              <a:buNone/>
            </a:pPr>
            <a:endParaRPr lang="en-US" sz="4000" dirty="0"/>
          </a:p>
          <a:p>
            <a:pPr marL="0" indent="0">
              <a:buNone/>
            </a:pPr>
            <a:r>
              <a:rPr lang="en-US" sz="4000" dirty="0" smtClean="0"/>
              <a:t>Until then listen and watch out for political parties on the news. What things are you hearing about them?</a:t>
            </a: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Other Political parties in the UK</a:t>
            </a:r>
            <a:endParaRPr sz="2426" spc="27" dirty="0"/>
          </a:p>
        </p:txBody>
      </p:sp>
    </p:spTree>
    <p:extLst>
      <p:ext uri="{BB962C8B-B14F-4D97-AF65-F5344CB8AC3E}">
        <p14:creationId xmlns:p14="http://schemas.microsoft.com/office/powerpoint/2010/main" val="410162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“Politics is the art of making your voice heard”</a:t>
            </a:r>
          </a:p>
          <a:p>
            <a:pPr algn="ctr">
              <a:lnSpc>
                <a:spcPct val="100000"/>
              </a:lnSpc>
            </a:pPr>
            <a:r>
              <a:rPr lang="en-GB" sz="4000" dirty="0" smtClean="0"/>
              <a:t>Harriet Harman</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Political Parties in the UK</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General Election work?</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 MP’s do everyday?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would you do as a MP?</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Political parties in the UK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Names of political parties across the UK</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Despite you not being old enough to vote, it is important to learn about this now so that when you are 18 you are equipped with the knowledge and understanding to vote for a political party that has the same beliefs and values as you</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we learn about before half term. This mean “rule by people” as this happens by people being able to freely vote for a political party to represent them in Government </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600" b="1" dirty="0" smtClean="0">
                <a:solidFill>
                  <a:srgbClr val="323232"/>
                </a:solidFill>
                <a:latin typeface="Calibri" panose="020F0502020204030204"/>
              </a:rPr>
              <a:t>Article 12 </a:t>
            </a:r>
            <a:r>
              <a:rPr lang="en-US" sz="3600" dirty="0" smtClean="0">
                <a:solidFill>
                  <a:srgbClr val="323232"/>
                </a:solidFill>
                <a:latin typeface="Calibri" panose="020F0502020204030204"/>
              </a:rPr>
              <a:t>states that Governments should have respect for children’s views. Although children cannot vote, many political parties make decisions that impact the lives of children. Children can express their views in many ways to political parties such as writing to the local MP.</a:t>
            </a:r>
            <a:endParaRPr lang="en-US" sz="36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a:t>A political party is defined as…</a:t>
            </a:r>
          </a:p>
          <a:p>
            <a:pPr marL="0" indent="0">
              <a:buNone/>
            </a:pPr>
            <a:endParaRPr lang="en-US" sz="4000" dirty="0"/>
          </a:p>
          <a:p>
            <a:pPr marL="0" indent="0">
              <a:buNone/>
            </a:pPr>
            <a:r>
              <a:rPr lang="en-US" sz="4000" dirty="0"/>
              <a:t>“An </a:t>
            </a:r>
            <a:r>
              <a:rPr lang="en-US" sz="4000" dirty="0" err="1"/>
              <a:t>organised</a:t>
            </a:r>
            <a:r>
              <a:rPr lang="en-US" sz="4000" dirty="0"/>
              <a:t> group of people who share common beliefs, ideas and views about how society can develop for the benefit of everyone”</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political party?</a:t>
            </a:r>
            <a:endParaRPr sz="2426" spc="27" dirty="0"/>
          </a:p>
        </p:txBody>
      </p:sp>
      <p:pic>
        <p:nvPicPr>
          <p:cNvPr id="11" name="Picture 10"/>
          <p:cNvPicPr>
            <a:picLocks noChangeAspect="1"/>
          </p:cNvPicPr>
          <p:nvPr/>
        </p:nvPicPr>
        <p:blipFill>
          <a:blip r:embed="rId4"/>
          <a:stretch>
            <a:fillRect/>
          </a:stretch>
        </p:blipFill>
        <p:spPr>
          <a:xfrm>
            <a:off x="6544599" y="2313313"/>
            <a:ext cx="5557019" cy="3006256"/>
          </a:xfrm>
          <a:prstGeom prst="rect">
            <a:avLst/>
          </a:prstGeom>
        </p:spPr>
      </p:pic>
    </p:spTree>
    <p:extLst>
      <p:ext uri="{BB962C8B-B14F-4D97-AF65-F5344CB8AC3E}">
        <p14:creationId xmlns:p14="http://schemas.microsoft.com/office/powerpoint/2010/main" val="15125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political parties do you know in the UK?”</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0929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political parties do you know in the UK?”</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8346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781</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Why are we learning about this?</vt:lpstr>
      <vt:lpstr>Why are we learning about this?</vt:lpstr>
      <vt:lpstr>Why are we learning about this?</vt:lpstr>
      <vt:lpstr>What is a political party?</vt:lpstr>
      <vt:lpstr>What political parties do you know?</vt:lpstr>
      <vt:lpstr>What political parties do you know?</vt:lpstr>
      <vt:lpstr>Political parties in the UK</vt:lpstr>
      <vt:lpstr>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Other Political parties in the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33</cp:revision>
  <dcterms:created xsi:type="dcterms:W3CDTF">2024-08-15T13:31:51Z</dcterms:created>
  <dcterms:modified xsi:type="dcterms:W3CDTF">2024-11-05T16:23:11Z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