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2" r:id="rId5"/>
    <p:sldMasterId id="2147483794" r:id="rId6"/>
    <p:sldMasterId id="2147483806" r:id="rId7"/>
    <p:sldMasterId id="2147483818" r:id="rId8"/>
    <p:sldMasterId id="2147483830" r:id="rId9"/>
  </p:sldMasterIdLst>
  <p:notesMasterIdLst>
    <p:notesMasterId r:id="rId37"/>
  </p:notesMasterIdLst>
  <p:sldIdLst>
    <p:sldId id="332" r:id="rId10"/>
    <p:sldId id="333" r:id="rId11"/>
    <p:sldId id="334" r:id="rId12"/>
    <p:sldId id="335" r:id="rId13"/>
    <p:sldId id="275" r:id="rId14"/>
    <p:sldId id="336" r:id="rId15"/>
    <p:sldId id="337" r:id="rId16"/>
    <p:sldId id="338" r:id="rId17"/>
    <p:sldId id="339" r:id="rId18"/>
    <p:sldId id="341" r:id="rId19"/>
    <p:sldId id="342" r:id="rId20"/>
    <p:sldId id="343" r:id="rId21"/>
    <p:sldId id="344" r:id="rId22"/>
    <p:sldId id="345" r:id="rId23"/>
    <p:sldId id="346" r:id="rId24"/>
    <p:sldId id="354" r:id="rId25"/>
    <p:sldId id="351" r:id="rId26"/>
    <p:sldId id="352" r:id="rId27"/>
    <p:sldId id="353" r:id="rId28"/>
    <p:sldId id="347" r:id="rId29"/>
    <p:sldId id="323" r:id="rId30"/>
    <p:sldId id="324" r:id="rId31"/>
    <p:sldId id="327" r:id="rId32"/>
    <p:sldId id="328" r:id="rId33"/>
    <p:sldId id="329" r:id="rId34"/>
    <p:sldId id="348" r:id="rId35"/>
    <p:sldId id="355" r:id="rId36"/>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qlvTITUKYOPfy+PFC9HxQ==" hashData="9Xqn2pX+SYChRbr/7PJM4kcSBwZWciWz6v3advtAbq3YKZflNFdEFBONO1dqEUSoSQuoH/b82D/W9GtKG6VUrw=="/>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67" d="100"/>
          <a:sy n="67" d="100"/>
        </p:scale>
        <p:origin x="414" y="7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9/25/2024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https://www.youtube.com/watch?v=OQ8imwnRSyc from 2.48</a:t>
            </a:r>
          </a:p>
        </p:txBody>
      </p:sp>
      <p:sp>
        <p:nvSpPr>
          <p:cNvPr id="4" name="Slide Number Placeholder 3"/>
          <p:cNvSpPr>
            <a:spLocks noGrp="1"/>
          </p:cNvSpPr>
          <p:nvPr>
            <p:ph type="sldNum" sz="quarter" idx="10"/>
          </p:nvPr>
        </p:nvSpPr>
        <p:spPr/>
        <p:txBody>
          <a:bodyPr/>
          <a:lstStyle/>
          <a:p>
            <a:fld id="{A44EEB56-BCA5-684F-88D0-DE52578AC918}" type="slidenum">
              <a:rPr lang="en-US" smtClean="0"/>
              <a:t>15</a:t>
            </a:fld>
            <a:endParaRPr lang="en-US"/>
          </a:p>
        </p:txBody>
      </p:sp>
    </p:spTree>
    <p:extLst>
      <p:ext uri="{BB962C8B-B14F-4D97-AF65-F5344CB8AC3E}">
        <p14:creationId xmlns:p14="http://schemas.microsoft.com/office/powerpoint/2010/main" val="299747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7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7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518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237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6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6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49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026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495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12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829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47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929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941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989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059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343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123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8687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1209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929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50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379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227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5926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487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694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793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726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9/25/2024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47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22323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86784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OQ8imwnRSyc?si=oWO7YetGuvyiMpWd&amp;start=168&amp;end=259;" TargetMode="Externa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5"/>
            <a:ext cx="9686675" cy="8902141"/>
          </a:xfrm>
        </p:spPr>
        <p:txBody>
          <a:bodyPr>
            <a:normAutofit/>
          </a:bodyPr>
          <a:lstStyle/>
          <a:p>
            <a:pPr marL="0" indent="0">
              <a:buNone/>
            </a:pPr>
            <a:r>
              <a:rPr lang="en-US" sz="6000" dirty="0"/>
              <a:t>Making friends with a person is a process and it does not happen immediately. </a:t>
            </a:r>
          </a:p>
          <a:p>
            <a:pPr marL="0" indent="0">
              <a:buNone/>
            </a:pPr>
            <a:endParaRPr lang="en-US" sz="6000" dirty="0"/>
          </a:p>
          <a:p>
            <a:pPr marL="0" indent="0">
              <a:buNone/>
            </a:pPr>
            <a:r>
              <a:rPr lang="en-US" sz="6000" dirty="0"/>
              <a:t>The first step is always to start speaking to someone and find something in common with them.</a:t>
            </a:r>
          </a:p>
          <a:p>
            <a:pPr marL="0" indent="0">
              <a:buNone/>
            </a:pPr>
            <a:endParaRPr lang="en-US" sz="6000" dirty="0"/>
          </a:p>
          <a:p>
            <a:pPr marL="0" indent="0">
              <a:buNone/>
            </a:pPr>
            <a:endParaRPr lang="en-US" sz="6000"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How do we make friends?</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154580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5"/>
            <a:ext cx="9686675" cy="8902141"/>
          </a:xfrm>
        </p:spPr>
        <p:txBody>
          <a:bodyPr>
            <a:normAutofit fontScale="92500" lnSpcReduction="20000"/>
          </a:bodyPr>
          <a:lstStyle/>
          <a:p>
            <a:pPr marL="0" indent="0">
              <a:buNone/>
            </a:pPr>
            <a:r>
              <a:rPr lang="en-US" sz="6000" b="1" dirty="0"/>
              <a:t>Think, Pair, Share Task</a:t>
            </a:r>
          </a:p>
          <a:p>
            <a:pPr marL="0" indent="0">
              <a:buNone/>
            </a:pPr>
            <a:endParaRPr lang="en-US" sz="6000" b="1" dirty="0"/>
          </a:p>
          <a:p>
            <a:pPr marL="0" indent="0">
              <a:buNone/>
            </a:pPr>
            <a:r>
              <a:rPr lang="en-US" sz="6000" dirty="0"/>
              <a:t>Imagine that you are meeting someone for the very first time</a:t>
            </a:r>
          </a:p>
          <a:p>
            <a:pPr marL="0" indent="0">
              <a:buNone/>
            </a:pPr>
            <a:endParaRPr lang="en-US" sz="6000" dirty="0"/>
          </a:p>
          <a:p>
            <a:pPr marL="0" indent="0">
              <a:buNone/>
            </a:pPr>
            <a:r>
              <a:rPr lang="en-US" sz="6000" b="1" dirty="0"/>
              <a:t>Think –</a:t>
            </a:r>
            <a:r>
              <a:rPr lang="en-US" sz="6000" dirty="0"/>
              <a:t> what are some of the conversation starters you could use</a:t>
            </a:r>
          </a:p>
          <a:p>
            <a:pPr marL="0" indent="0">
              <a:buNone/>
            </a:pPr>
            <a:endParaRPr lang="en-US" sz="6000" b="1" dirty="0"/>
          </a:p>
          <a:p>
            <a:pPr marL="0" indent="0">
              <a:buNone/>
            </a:pPr>
            <a:r>
              <a:rPr lang="en-US" sz="6000" b="1" dirty="0"/>
              <a:t>Example – </a:t>
            </a:r>
            <a:r>
              <a:rPr lang="en-US" sz="6000" dirty="0"/>
              <a:t>Introduce yourself – “hello, my name is ….. What is yours?”</a:t>
            </a:r>
            <a:endParaRPr lang="en-US" sz="6000" b="1" dirty="0"/>
          </a:p>
          <a:p>
            <a:pPr marL="0" indent="0">
              <a:buNone/>
            </a:pPr>
            <a:endParaRPr lang="en-US" sz="6000" dirty="0"/>
          </a:p>
          <a:p>
            <a:pPr marL="0" indent="0">
              <a:buNone/>
            </a:pPr>
            <a:endParaRPr lang="en-US" sz="6000"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How do we make friends?</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385074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5"/>
            <a:ext cx="9686675" cy="8902141"/>
          </a:xfrm>
        </p:spPr>
        <p:txBody>
          <a:bodyPr>
            <a:normAutofit/>
          </a:bodyPr>
          <a:lstStyle/>
          <a:p>
            <a:pPr marL="0" indent="0">
              <a:buNone/>
            </a:pPr>
            <a:r>
              <a:rPr lang="en-US" sz="6000" b="1" dirty="0"/>
              <a:t>Think, Pair, Share Task</a:t>
            </a:r>
          </a:p>
          <a:p>
            <a:pPr marL="0" indent="0">
              <a:buNone/>
            </a:pPr>
            <a:endParaRPr lang="en-US" sz="6000" b="1" dirty="0"/>
          </a:p>
          <a:p>
            <a:pPr marL="0" indent="0">
              <a:buNone/>
            </a:pPr>
            <a:r>
              <a:rPr lang="en-US" sz="6000" dirty="0"/>
              <a:t>Imagine that you are meeting someone for the very first time</a:t>
            </a:r>
          </a:p>
          <a:p>
            <a:pPr marL="0" indent="0">
              <a:buNone/>
            </a:pPr>
            <a:endParaRPr lang="en-US" sz="6000" dirty="0"/>
          </a:p>
          <a:p>
            <a:pPr marL="0" indent="0">
              <a:buNone/>
            </a:pPr>
            <a:r>
              <a:rPr lang="en-US" sz="6000" b="1" dirty="0"/>
              <a:t>Pair –</a:t>
            </a:r>
            <a:r>
              <a:rPr lang="en-US" sz="6000" dirty="0"/>
              <a:t> with the person next to you discuss the conversation starters you came up with</a:t>
            </a:r>
          </a:p>
          <a:p>
            <a:pPr marL="0" indent="0">
              <a:buNone/>
            </a:pPr>
            <a:endParaRPr lang="en-US" sz="6000" b="1" dirty="0"/>
          </a:p>
          <a:p>
            <a:pPr marL="0" indent="0">
              <a:buNone/>
            </a:pPr>
            <a:endParaRPr lang="en-US" sz="6000" dirty="0"/>
          </a:p>
          <a:p>
            <a:pPr marL="0" indent="0">
              <a:buNone/>
            </a:pPr>
            <a:endParaRPr lang="en-US" sz="6000"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How do we make friends?</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293559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5"/>
            <a:ext cx="9686675" cy="8902141"/>
          </a:xfrm>
        </p:spPr>
        <p:txBody>
          <a:bodyPr>
            <a:normAutofit/>
          </a:bodyPr>
          <a:lstStyle/>
          <a:p>
            <a:pPr marL="0" indent="0">
              <a:buNone/>
            </a:pPr>
            <a:r>
              <a:rPr lang="en-US" sz="6000" b="1" dirty="0"/>
              <a:t>Think, Pair, Share Task</a:t>
            </a:r>
          </a:p>
          <a:p>
            <a:pPr marL="0" indent="0">
              <a:buNone/>
            </a:pPr>
            <a:endParaRPr lang="en-US" sz="6000" b="1" dirty="0"/>
          </a:p>
          <a:p>
            <a:pPr marL="0" indent="0">
              <a:buNone/>
            </a:pPr>
            <a:r>
              <a:rPr lang="en-US" sz="6000" dirty="0"/>
              <a:t>Imagine that you are meeting someone for the very first time</a:t>
            </a:r>
          </a:p>
          <a:p>
            <a:pPr marL="0" indent="0">
              <a:buNone/>
            </a:pPr>
            <a:endParaRPr lang="en-US" sz="6000" dirty="0"/>
          </a:p>
          <a:p>
            <a:pPr marL="0" indent="0">
              <a:buNone/>
            </a:pPr>
            <a:r>
              <a:rPr lang="en-US" sz="6000" b="1" dirty="0"/>
              <a:t>Share – </a:t>
            </a:r>
            <a:r>
              <a:rPr lang="en-US" sz="6000" dirty="0"/>
              <a:t>When asked share your ideas with the class</a:t>
            </a:r>
          </a:p>
          <a:p>
            <a:pPr marL="0" indent="0">
              <a:buNone/>
            </a:pPr>
            <a:endParaRPr lang="en-US" sz="6000" b="1" dirty="0"/>
          </a:p>
          <a:p>
            <a:pPr marL="0" indent="0">
              <a:buNone/>
            </a:pPr>
            <a:endParaRPr lang="en-US" sz="6000" dirty="0"/>
          </a:p>
          <a:p>
            <a:pPr marL="0" indent="0">
              <a:buNone/>
            </a:pPr>
            <a:endParaRPr lang="en-US" sz="6000"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How do we make friends?</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388607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5"/>
            <a:ext cx="9686675" cy="8902141"/>
          </a:xfrm>
        </p:spPr>
        <p:txBody>
          <a:bodyPr>
            <a:normAutofit/>
          </a:bodyPr>
          <a:lstStyle/>
          <a:p>
            <a:pPr marL="0" indent="0">
              <a:buNone/>
            </a:pPr>
            <a:r>
              <a:rPr lang="en-US" sz="6000" dirty="0"/>
              <a:t>Friendships are extremely important. When people have an item that is important to them, they take care of that item.</a:t>
            </a:r>
          </a:p>
          <a:p>
            <a:pPr marL="0" indent="0">
              <a:buNone/>
            </a:pPr>
            <a:endParaRPr lang="en-US" sz="6000" dirty="0"/>
          </a:p>
          <a:p>
            <a:pPr marL="0" indent="0">
              <a:buNone/>
            </a:pPr>
            <a:r>
              <a:rPr lang="en-US" sz="6000" dirty="0"/>
              <a:t>The same process should happen in friendships</a:t>
            </a:r>
          </a:p>
          <a:p>
            <a:pPr marL="0" indent="0">
              <a:buNone/>
            </a:pPr>
            <a:endParaRPr lang="en-US" sz="6000" dirty="0"/>
          </a:p>
          <a:p>
            <a:pPr marL="0" indent="0">
              <a:buNone/>
            </a:pPr>
            <a:endParaRPr lang="en-US" sz="6000" dirty="0"/>
          </a:p>
          <a:p>
            <a:pPr marL="0" indent="0">
              <a:buNone/>
            </a:pPr>
            <a:endParaRPr lang="en-US" sz="6000" b="1" dirty="0"/>
          </a:p>
          <a:p>
            <a:pPr marL="0" indent="0">
              <a:buNone/>
            </a:pPr>
            <a:endParaRPr lang="en-US" sz="6000" dirty="0"/>
          </a:p>
          <a:p>
            <a:pPr marL="0" indent="0">
              <a:buNone/>
            </a:pPr>
            <a:endParaRPr lang="en-US" sz="6000"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Making friendships last</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410965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5452650" y="2068169"/>
            <a:ext cx="4358083" cy="8902141"/>
          </a:xfrm>
        </p:spPr>
        <p:txBody>
          <a:bodyPr>
            <a:normAutofit/>
          </a:bodyPr>
          <a:lstStyle/>
          <a:p>
            <a:pPr marL="0" indent="0">
              <a:buNone/>
            </a:pPr>
            <a:r>
              <a:rPr lang="en-US" sz="6000" dirty="0"/>
              <a:t>While watching the video, in your books write down the 5 top tips to maintaining a good friendship</a:t>
            </a:r>
          </a:p>
          <a:p>
            <a:pPr marL="0" indent="0">
              <a:buNone/>
            </a:pPr>
            <a:endParaRPr lang="en-US" sz="6000" dirty="0"/>
          </a:p>
          <a:p>
            <a:pPr marL="0" indent="0">
              <a:buNone/>
            </a:pPr>
            <a:endParaRPr lang="en-US" sz="6000" dirty="0"/>
          </a:p>
          <a:p>
            <a:pPr marL="0" indent="0">
              <a:buNone/>
            </a:pPr>
            <a:endParaRPr lang="en-US" sz="6000" b="1" dirty="0"/>
          </a:p>
          <a:p>
            <a:pPr marL="0" indent="0">
              <a:buNone/>
            </a:pPr>
            <a:endParaRPr lang="en-US" sz="6000" dirty="0"/>
          </a:p>
          <a:p>
            <a:pPr marL="0" indent="0">
              <a:buNone/>
            </a:pPr>
            <a:endParaRPr lang="en-US" sz="6000"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Making friendships last</a:t>
            </a:r>
            <a:endParaRPr sz="4000" spc="45" dirty="0"/>
          </a:p>
        </p:txBody>
      </p:sp>
      <p:pic>
        <p:nvPicPr>
          <p:cNvPr id="2" name="OQ8imwnRSyc"/>
          <p:cNvPicPr>
            <a:picLocks noRot="1" noChangeAspect="1"/>
          </p:cNvPicPr>
          <p:nvPr>
            <a:videoFile r:link="rId1"/>
          </p:nvPr>
        </p:nvPicPr>
        <p:blipFill>
          <a:blip r:embed="rId6"/>
          <a:stretch>
            <a:fillRect/>
          </a:stretch>
        </p:blipFill>
        <p:spPr>
          <a:xfrm>
            <a:off x="101982" y="2275019"/>
            <a:ext cx="15090558" cy="8488439"/>
          </a:xfrm>
          <a:prstGeom prst="rect">
            <a:avLst/>
          </a:prstGeom>
        </p:spPr>
      </p:pic>
    </p:spTree>
    <p:extLst>
      <p:ext uri="{BB962C8B-B14F-4D97-AF65-F5344CB8AC3E}">
        <p14:creationId xmlns:p14="http://schemas.microsoft.com/office/powerpoint/2010/main" val="388035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5"/>
            <a:ext cx="9686675" cy="8902141"/>
          </a:xfrm>
        </p:spPr>
        <p:txBody>
          <a:bodyPr>
            <a:normAutofit fontScale="92500" lnSpcReduction="20000"/>
          </a:bodyPr>
          <a:lstStyle/>
          <a:p>
            <a:pPr marL="0" indent="0">
              <a:buNone/>
            </a:pPr>
            <a:r>
              <a:rPr lang="en-US" sz="6000" dirty="0"/>
              <a:t>The top tips were:</a:t>
            </a:r>
          </a:p>
          <a:p>
            <a:pPr marL="0" indent="0">
              <a:buNone/>
            </a:pPr>
            <a:endParaRPr lang="en-US" sz="6000" dirty="0"/>
          </a:p>
          <a:p>
            <a:pPr marL="1143000" indent="-1143000">
              <a:buAutoNum type="arabicPeriod"/>
            </a:pPr>
            <a:r>
              <a:rPr lang="en-US" sz="6000" dirty="0"/>
              <a:t>Communicate regularly</a:t>
            </a:r>
          </a:p>
          <a:p>
            <a:pPr marL="1143000" indent="-1143000">
              <a:buAutoNum type="arabicPeriod"/>
            </a:pPr>
            <a:r>
              <a:rPr lang="en-US" sz="6000" dirty="0"/>
              <a:t>Be authentic</a:t>
            </a:r>
          </a:p>
          <a:p>
            <a:pPr marL="1143000" indent="-1143000">
              <a:buAutoNum type="arabicPeriod"/>
            </a:pPr>
            <a:r>
              <a:rPr lang="en-US" sz="6000" dirty="0"/>
              <a:t>Find common interests/activities</a:t>
            </a:r>
          </a:p>
          <a:p>
            <a:pPr marL="1143000" indent="-1143000">
              <a:buAutoNum type="arabicPeriod"/>
            </a:pPr>
            <a:r>
              <a:rPr lang="en-US" sz="6000" dirty="0"/>
              <a:t>Show appreciation</a:t>
            </a:r>
          </a:p>
          <a:p>
            <a:pPr marL="1143000" indent="-1143000">
              <a:buAutoNum type="arabicPeriod"/>
            </a:pPr>
            <a:r>
              <a:rPr lang="en-US" sz="6000" dirty="0"/>
              <a:t>Embrace each others differences</a:t>
            </a:r>
          </a:p>
          <a:p>
            <a:pPr marL="1143000" indent="-1143000">
              <a:buAutoNum type="arabicPeriod"/>
            </a:pPr>
            <a:endParaRPr lang="en-US" sz="6000" dirty="0"/>
          </a:p>
          <a:p>
            <a:pPr marL="0" indent="0">
              <a:buNone/>
            </a:pPr>
            <a:r>
              <a:rPr lang="en-US" sz="6000" dirty="0"/>
              <a:t>Use your red pen to write down the tips that you did not get</a:t>
            </a:r>
          </a:p>
          <a:p>
            <a:pPr marL="0" indent="0">
              <a:buNone/>
            </a:pPr>
            <a:endParaRPr lang="en-US" sz="6000" b="1" dirty="0"/>
          </a:p>
          <a:p>
            <a:pPr marL="0" indent="0">
              <a:buNone/>
            </a:pPr>
            <a:endParaRPr lang="en-US" sz="6000" dirty="0"/>
          </a:p>
          <a:p>
            <a:pPr marL="0" indent="0">
              <a:buNone/>
            </a:pPr>
            <a:endParaRPr lang="en-US" sz="6000"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Making friendships last</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54046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5"/>
            <a:ext cx="9686675" cy="8902141"/>
          </a:xfrm>
        </p:spPr>
        <p:txBody>
          <a:bodyPr>
            <a:normAutofit/>
          </a:bodyPr>
          <a:lstStyle/>
          <a:p>
            <a:pPr marL="0" indent="0">
              <a:buNone/>
            </a:pPr>
            <a:r>
              <a:rPr lang="en-US" sz="6000" dirty="0"/>
              <a:t>Unfortunately there will be times when friends fall out.</a:t>
            </a:r>
          </a:p>
          <a:p>
            <a:pPr marL="0" indent="0">
              <a:buNone/>
            </a:pPr>
            <a:endParaRPr lang="en-US" sz="6000" dirty="0"/>
          </a:p>
          <a:p>
            <a:pPr marL="0" indent="0">
              <a:buNone/>
            </a:pPr>
            <a:r>
              <a:rPr lang="en-US" sz="6000" dirty="0"/>
              <a:t>This does not have to be the end of the friendship.</a:t>
            </a:r>
          </a:p>
          <a:p>
            <a:pPr marL="0" indent="0">
              <a:buNone/>
            </a:pPr>
            <a:endParaRPr lang="en-US" sz="6000" dirty="0"/>
          </a:p>
          <a:p>
            <a:pPr marL="0" indent="0">
              <a:buNone/>
            </a:pPr>
            <a:r>
              <a:rPr lang="en-US" sz="6000" dirty="0"/>
              <a:t>However there are few rules that should be followed when friends fall out</a:t>
            </a:r>
          </a:p>
          <a:p>
            <a:pPr marL="0" indent="0">
              <a:buNone/>
            </a:pPr>
            <a:endParaRPr lang="en-US" sz="6000" b="1" dirty="0"/>
          </a:p>
          <a:p>
            <a:pPr marL="0" indent="0">
              <a:buNone/>
            </a:pPr>
            <a:endParaRPr lang="en-US" sz="6000" dirty="0"/>
          </a:p>
          <a:p>
            <a:pPr marL="0" indent="0">
              <a:buNone/>
            </a:pPr>
            <a:endParaRPr lang="en-US" sz="6000"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What to do if you fall out with a friend?</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155550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5"/>
            <a:ext cx="9686675" cy="8902141"/>
          </a:xfrm>
        </p:spPr>
        <p:txBody>
          <a:bodyPr>
            <a:normAutofit fontScale="77500" lnSpcReduction="20000"/>
          </a:bodyPr>
          <a:lstStyle/>
          <a:p>
            <a:pPr marL="1143000" indent="-1143000">
              <a:buAutoNum type="arabicPeriod"/>
            </a:pPr>
            <a:r>
              <a:rPr lang="en-US" sz="6000" dirty="0"/>
              <a:t>Never call friends names or behave in a threatening way to them</a:t>
            </a:r>
          </a:p>
          <a:p>
            <a:pPr marL="1143000" indent="-1143000">
              <a:buAutoNum type="arabicPeriod"/>
            </a:pPr>
            <a:endParaRPr lang="en-US" sz="6000" dirty="0"/>
          </a:p>
          <a:p>
            <a:pPr marL="1143000" indent="-1143000">
              <a:buAutoNum type="arabicPeriod"/>
            </a:pPr>
            <a:r>
              <a:rPr lang="en-US" sz="6000" dirty="0"/>
              <a:t>Never broadcast your feelings to other people especially on social media or group chats</a:t>
            </a:r>
          </a:p>
          <a:p>
            <a:pPr marL="1143000" indent="-1143000">
              <a:buAutoNum type="arabicPeriod"/>
            </a:pPr>
            <a:endParaRPr lang="en-US" sz="6000" dirty="0"/>
          </a:p>
          <a:p>
            <a:pPr marL="1143000" indent="-1143000">
              <a:buAutoNum type="arabicPeriod"/>
            </a:pPr>
            <a:r>
              <a:rPr lang="en-US" sz="6000" dirty="0"/>
              <a:t>Always stay calm and walk away if you feel angry. If a fall out happens online, put your phone/tablet away</a:t>
            </a:r>
          </a:p>
          <a:p>
            <a:pPr marL="1143000" indent="-1143000">
              <a:buAutoNum type="arabicPeriod"/>
            </a:pPr>
            <a:endParaRPr lang="en-US" sz="6000" dirty="0"/>
          </a:p>
          <a:p>
            <a:pPr marL="1143000" indent="-1143000">
              <a:buAutoNum type="arabicPeriod"/>
            </a:pPr>
            <a:r>
              <a:rPr lang="en-US" sz="6000" dirty="0"/>
              <a:t>Don’t bring up old issues that you have previously fallen out over</a:t>
            </a:r>
          </a:p>
          <a:p>
            <a:pPr marL="0" indent="0">
              <a:buNone/>
            </a:pPr>
            <a:endParaRPr lang="en-US" sz="6000" b="1" dirty="0"/>
          </a:p>
          <a:p>
            <a:pPr marL="0" indent="0">
              <a:buNone/>
            </a:pPr>
            <a:endParaRPr lang="en-US" sz="6000" dirty="0"/>
          </a:p>
          <a:p>
            <a:pPr marL="0" indent="0">
              <a:buNone/>
            </a:pPr>
            <a:endParaRPr lang="en-US" sz="6000"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What to do if you fall out with a friend?</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324093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5"/>
            <a:ext cx="11539190" cy="8902141"/>
          </a:xfrm>
        </p:spPr>
        <p:txBody>
          <a:bodyPr>
            <a:normAutofit fontScale="77500" lnSpcReduction="20000"/>
          </a:bodyPr>
          <a:lstStyle/>
          <a:p>
            <a:pPr marL="0" indent="0">
              <a:buNone/>
            </a:pPr>
            <a:r>
              <a:rPr lang="en-US" sz="6000" dirty="0"/>
              <a:t>Rachel and Lizzie have been best friends since Year 5 and they have gone to the same secondary school. However they are now in different classes. Rachel sees Lizzie laughing with another girl and Rachel thinks they are looking over at her. That night Rachel puts on a group chat that Lizzie is a snake and 2 faced. She says that all she does is talk about people behind their back. Someone in the group chat has screenshotted the chat and sent the messages to Lizzie. The next day in school Lizzie confronts Rachel, calls her lots of names and tells her that she should never have been friends with her again after their last fall out in Year 6. Lizzie gets so angry that she grabs Rachel by the hair and they start fighting before it is split up by their head of year.</a:t>
            </a:r>
            <a:endParaRPr lang="en-GB" sz="6000" dirty="0"/>
          </a:p>
          <a:p>
            <a:pPr marL="0" indent="0">
              <a:buNone/>
            </a:pPr>
            <a:endParaRPr lang="en-US" sz="6000" dirty="0"/>
          </a:p>
          <a:p>
            <a:pPr marL="0" indent="0">
              <a:buNone/>
            </a:pPr>
            <a:endParaRPr lang="en-US" sz="6000" dirty="0"/>
          </a:p>
          <a:p>
            <a:pPr marL="0" indent="0">
              <a:buNone/>
            </a:pPr>
            <a:endParaRPr lang="en-US" sz="6000"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626794"/>
            <a:ext cx="9932062" cy="1243289"/>
          </a:xfrm>
          <a:prstGeom prst="rect">
            <a:avLst/>
          </a:prstGeom>
        </p:spPr>
        <p:txBody>
          <a:bodyPr vert="horz" wrap="square" lIns="0" tIns="12065" rIns="0" bIns="0" rtlCol="0">
            <a:spAutoFit/>
          </a:bodyPr>
          <a:lstStyle/>
          <a:p>
            <a:pPr marL="12700">
              <a:lnSpc>
                <a:spcPct val="100000"/>
              </a:lnSpc>
              <a:spcBef>
                <a:spcPts val="95"/>
              </a:spcBef>
            </a:pPr>
            <a:r>
              <a:rPr lang="en-US" sz="4000" spc="10" dirty="0"/>
              <a:t>What to do if you fall out with a friend? Scenario</a:t>
            </a:r>
            <a:endParaRPr sz="4000" spc="45" dirty="0"/>
          </a:p>
        </p:txBody>
      </p:sp>
      <p:sp>
        <p:nvSpPr>
          <p:cNvPr id="11" name="Content Placeholder 2"/>
          <p:cNvSpPr txBox="1">
            <a:spLocks/>
          </p:cNvSpPr>
          <p:nvPr/>
        </p:nvSpPr>
        <p:spPr>
          <a:xfrm>
            <a:off x="13148394" y="1953242"/>
            <a:ext cx="6590331" cy="8902141"/>
          </a:xfrm>
          <a:prstGeom prst="rect">
            <a:avLst/>
          </a:prstGeom>
        </p:spPr>
        <p:txBody>
          <a:bodyPr vert="horz" lIns="91440" tIns="45720" rIns="91440" bIns="45720" rtlCol="0">
            <a:normAutofit fontScale="6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None/>
            </a:pPr>
            <a:r>
              <a:rPr lang="en-US" sz="6000" b="1" dirty="0"/>
              <a:t>Task</a:t>
            </a:r>
          </a:p>
          <a:p>
            <a:pPr marL="0" indent="0" algn="ctr">
              <a:buNone/>
            </a:pPr>
            <a:endParaRPr lang="en-US" sz="6000" b="1" dirty="0"/>
          </a:p>
          <a:p>
            <a:pPr marL="0" indent="0" algn="ctr">
              <a:buNone/>
            </a:pPr>
            <a:r>
              <a:rPr lang="en-US" sz="6000" dirty="0"/>
              <a:t>In your books answer the following questions</a:t>
            </a:r>
          </a:p>
          <a:p>
            <a:pPr marL="0" indent="0" algn="ctr">
              <a:buNone/>
            </a:pPr>
            <a:endParaRPr lang="en-US" sz="6000" dirty="0"/>
          </a:p>
          <a:p>
            <a:pPr marL="1143000" indent="-1143000">
              <a:buAutoNum type="arabicPeriod"/>
            </a:pPr>
            <a:r>
              <a:rPr lang="en-US" sz="6000" dirty="0"/>
              <a:t>Explain if Rachel was right to think that Lizzie was laughing at her</a:t>
            </a:r>
          </a:p>
          <a:p>
            <a:pPr marL="1143000" indent="-1143000">
              <a:buAutoNum type="arabicPeriod"/>
            </a:pPr>
            <a:r>
              <a:rPr lang="en-US" sz="6000" dirty="0"/>
              <a:t>What could Rachel have done differently when writing in the group chat?</a:t>
            </a:r>
          </a:p>
          <a:p>
            <a:pPr marL="1143000" indent="-1143000">
              <a:buAutoNum type="arabicPeriod"/>
            </a:pPr>
            <a:r>
              <a:rPr lang="en-US" sz="6000" dirty="0"/>
              <a:t>Did Lizzie react in the correct way? What could she have done differently?</a:t>
            </a:r>
          </a:p>
          <a:p>
            <a:pPr marL="1143000" indent="-1143000">
              <a:buAutoNum type="arabicPeriod"/>
            </a:pPr>
            <a:r>
              <a:rPr lang="en-US" sz="6000" dirty="0"/>
              <a:t>What could both girls have done so they didn’t start to fight?</a:t>
            </a:r>
          </a:p>
          <a:p>
            <a:pPr marL="0" indent="0">
              <a:buFont typeface="Arial" panose="020B0604020202020204" pitchFamily="34" charset="0"/>
              <a:buNone/>
            </a:pPr>
            <a:endParaRPr lang="en-US" sz="6000" b="1" dirty="0"/>
          </a:p>
          <a:p>
            <a:pPr marL="0" indent="0">
              <a:buFont typeface="Arial" panose="020B0604020202020204" pitchFamily="34" charset="0"/>
              <a:buNone/>
            </a:pPr>
            <a:endParaRPr lang="en-US" sz="6000" dirty="0"/>
          </a:p>
          <a:p>
            <a:pPr marL="0" indent="0">
              <a:buFont typeface="Arial" panose="020B0604020202020204" pitchFamily="34" charset="0"/>
              <a:buNone/>
            </a:pPr>
            <a:endParaRPr lang="en-US" sz="6000" b="1" dirty="0"/>
          </a:p>
        </p:txBody>
      </p:sp>
    </p:spTree>
    <p:extLst>
      <p:ext uri="{BB962C8B-B14F-4D97-AF65-F5344CB8AC3E}">
        <p14:creationId xmlns:p14="http://schemas.microsoft.com/office/powerpoint/2010/main" val="162681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25 September 2024</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a:t>
              </a:r>
              <a:r>
                <a:rPr lang="en-US" sz="4617" b="1" kern="0" dirty="0">
                  <a:solidFill>
                    <a:prstClr val="black"/>
                  </a:solidFill>
                  <a:latin typeface="Franklin Gothic Book" panose="020B0503020102020204" pitchFamily="34" charset="0"/>
                </a:rPr>
                <a:t>Making Friends</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750269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tasks (if you haven’t done so already):</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lvl="0" indent="-753923" defTabSz="1507864">
              <a:buFont typeface="+mj-lt"/>
              <a:buAutoNum type="arabicPeriod"/>
              <a:defRPr/>
            </a:pPr>
            <a:r>
              <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Put together your</a:t>
            </a:r>
            <a:r>
              <a:rPr kumimoji="0" lang="en-US" sz="3958" b="1" i="0" u="none" strike="noStrike" kern="1200" cap="none" spc="0" normalizeH="0" noProof="0" dirty="0">
                <a:ln>
                  <a:noFill/>
                </a:ln>
                <a:solidFill>
                  <a:prstClr val="black"/>
                </a:solidFill>
                <a:effectLst/>
                <a:uLnTx/>
                <a:uFillTx/>
                <a:latin typeface="Franklin Gothic Book" panose="020B0503020102020204" pitchFamily="34" charset="0"/>
                <a:ea typeface="+mn-ea"/>
                <a:cs typeface="+mn-cs"/>
              </a:rPr>
              <a:t> exercise book</a:t>
            </a:r>
          </a:p>
          <a:p>
            <a:pPr marL="1211123" lvl="1" indent="-753923" defTabSz="1507864">
              <a:buFont typeface="+mj-lt"/>
              <a:buAutoNum type="arabicPeriod"/>
              <a:defRPr/>
            </a:pPr>
            <a:r>
              <a:rPr lang="en-US" sz="3958" b="1" dirty="0">
                <a:solidFill>
                  <a:prstClr val="black"/>
                </a:solidFill>
                <a:latin typeface="Franklin Gothic Book" panose="020B0503020102020204" pitchFamily="34" charset="0"/>
              </a:rPr>
              <a:t>Plastic cover</a:t>
            </a:r>
          </a:p>
          <a:p>
            <a:pPr marL="1211123" lvl="1" indent="-753923" defTabSz="1507864">
              <a:buFont typeface="+mj-lt"/>
              <a:buAutoNum type="arabicPeriod"/>
              <a:defRPr/>
            </a:pPr>
            <a:r>
              <a:rPr lang="en-US" sz="3958" b="1" dirty="0">
                <a:solidFill>
                  <a:prstClr val="black"/>
                </a:solidFill>
                <a:latin typeface="Franklin Gothic Book" panose="020B0503020102020204" pitchFamily="34" charset="0"/>
              </a:rPr>
              <a:t>White paper at the back for your mini whiteboard</a:t>
            </a:r>
          </a:p>
          <a:p>
            <a:pPr marL="1211123" lvl="1" indent="-753923" defTabSz="1507864">
              <a:buFont typeface="+mj-lt"/>
              <a:buAutoNum type="arabicPeriod"/>
              <a:defRPr/>
            </a:pPr>
            <a:r>
              <a:rPr lang="en-US" sz="3958" b="1" dirty="0">
                <a:solidFill>
                  <a:prstClr val="black"/>
                </a:solidFill>
                <a:latin typeface="Franklin Gothic Book" panose="020B0503020102020204" pitchFamily="34" charset="0"/>
              </a:rPr>
              <a:t>Golden thread sticker on the front</a:t>
            </a:r>
          </a:p>
          <a:p>
            <a:pPr marL="1211123" lvl="1" indent="-753923" defTabSz="1507864">
              <a:buFont typeface="+mj-lt"/>
              <a:buAutoNum type="arabicPeriod"/>
              <a:defRPr/>
            </a:pP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3958" b="1" dirty="0">
                <a:solidFill>
                  <a:prstClr val="black"/>
                </a:solidFill>
                <a:latin typeface="Franklin Gothic Book" panose="020B0503020102020204" pitchFamily="34" charset="0"/>
              </a:rPr>
              <a:t>Write your full name, Personal Development and your class name on the front of your book</a:t>
            </a:r>
          </a:p>
          <a:p>
            <a:pPr marR="0" lvl="0" algn="l" defTabSz="1507864" rtl="0" eaLnBrk="1" fontAlgn="auto" latinLnBrk="0" hangingPunct="1">
              <a:lnSpc>
                <a:spcPct val="100000"/>
              </a:lnSpc>
              <a:spcBef>
                <a:spcPts val="0"/>
              </a:spcBef>
              <a:spcAft>
                <a:spcPts val="0"/>
              </a:spcAft>
              <a:buClrTx/>
              <a:buSzTx/>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3630" y="1905964"/>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552341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5"/>
            <a:ext cx="9686675" cy="8902141"/>
          </a:xfrm>
        </p:spPr>
        <p:txBody>
          <a:bodyPr>
            <a:normAutofit fontScale="85000" lnSpcReduction="20000"/>
          </a:bodyPr>
          <a:lstStyle/>
          <a:p>
            <a:pPr marL="0" indent="0">
              <a:buNone/>
            </a:pPr>
            <a:r>
              <a:rPr lang="en-US" sz="6000" dirty="0"/>
              <a:t>Ultimately at Hodge Hill College, you will make lots of friends and those will change throughout the 5 years you are here.</a:t>
            </a:r>
          </a:p>
          <a:p>
            <a:pPr marL="0" indent="0">
              <a:buNone/>
            </a:pPr>
            <a:endParaRPr lang="en-US" sz="6000" dirty="0"/>
          </a:p>
          <a:p>
            <a:pPr marL="0" indent="0">
              <a:buNone/>
            </a:pPr>
            <a:r>
              <a:rPr lang="en-US" sz="6000" dirty="0"/>
              <a:t>Some friendships will change. Your best friend from primary school may not be your best friend by the end of year 7. You may not even be friends anymore! </a:t>
            </a:r>
          </a:p>
          <a:p>
            <a:pPr marL="0" indent="0">
              <a:buNone/>
            </a:pPr>
            <a:endParaRPr lang="en-US" sz="6000" dirty="0"/>
          </a:p>
          <a:p>
            <a:pPr marL="0" indent="0">
              <a:buNone/>
            </a:pPr>
            <a:r>
              <a:rPr lang="en-US" sz="6000" dirty="0"/>
              <a:t>However you will potentially make friendships that will last long after you have left Hodge Hill College</a:t>
            </a:r>
          </a:p>
          <a:p>
            <a:pPr marL="0" indent="0">
              <a:buNone/>
            </a:pPr>
            <a:endParaRPr lang="en-US" sz="6000" dirty="0"/>
          </a:p>
          <a:p>
            <a:pPr marL="0" indent="0">
              <a:buNone/>
            </a:pPr>
            <a:endParaRPr lang="en-US" sz="6000" dirty="0"/>
          </a:p>
          <a:p>
            <a:pPr marL="0" indent="0">
              <a:buNone/>
            </a:pPr>
            <a:endParaRPr lang="en-US" sz="6000" b="1" dirty="0"/>
          </a:p>
          <a:p>
            <a:pPr marL="0" indent="0">
              <a:buNone/>
            </a:pPr>
            <a:endParaRPr lang="en-US" sz="6000" dirty="0"/>
          </a:p>
          <a:p>
            <a:pPr marL="0" indent="0">
              <a:buNone/>
            </a:pPr>
            <a:endParaRPr lang="en-US" sz="6000"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Friendships at Hodge Hill College</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4061470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fontScale="70000" lnSpcReduction="20000"/>
          </a:bodyPr>
          <a:lstStyle/>
          <a:p>
            <a:pPr marL="0" indent="0">
              <a:buNone/>
            </a:pPr>
            <a:r>
              <a:rPr lang="en-US" sz="6000" dirty="0"/>
              <a:t>Write down </a:t>
            </a:r>
            <a:r>
              <a:rPr lang="en-US" sz="6000" b="1" dirty="0"/>
              <a:t>2</a:t>
            </a:r>
            <a:r>
              <a:rPr lang="en-US" sz="6000" dirty="0"/>
              <a:t> qualities of a good friend</a:t>
            </a:r>
          </a:p>
          <a:p>
            <a:pPr marL="0" indent="0">
              <a:buNone/>
            </a:pPr>
            <a:endParaRPr lang="en-US" sz="6000" dirty="0"/>
          </a:p>
          <a:p>
            <a:pPr marL="1143000" indent="-1143000">
              <a:buAutoNum type="arabicPeriod"/>
            </a:pPr>
            <a:r>
              <a:rPr lang="en-US" sz="6000" dirty="0">
                <a:solidFill>
                  <a:srgbClr val="FF0000"/>
                </a:solidFill>
              </a:rPr>
              <a:t>Honesty</a:t>
            </a:r>
          </a:p>
          <a:p>
            <a:pPr marL="1143000" indent="-1143000">
              <a:buAutoNum type="arabicPeriod"/>
            </a:pPr>
            <a:r>
              <a:rPr lang="en-US" sz="6000" dirty="0">
                <a:solidFill>
                  <a:srgbClr val="FF0000"/>
                </a:solidFill>
              </a:rPr>
              <a:t>Loyalty</a:t>
            </a:r>
          </a:p>
          <a:p>
            <a:pPr marL="1143000" indent="-1143000">
              <a:buAutoNum type="arabicPeriod"/>
            </a:pPr>
            <a:r>
              <a:rPr lang="en-US" sz="6000" dirty="0">
                <a:solidFill>
                  <a:srgbClr val="FF0000"/>
                </a:solidFill>
              </a:rPr>
              <a:t>Kindness</a:t>
            </a:r>
          </a:p>
          <a:p>
            <a:pPr marL="1143000" indent="-1143000">
              <a:buAutoNum type="arabicPeriod"/>
            </a:pPr>
            <a:r>
              <a:rPr lang="en-US" sz="6000" dirty="0">
                <a:solidFill>
                  <a:srgbClr val="FF0000"/>
                </a:solidFill>
              </a:rPr>
              <a:t>Respect</a:t>
            </a:r>
          </a:p>
          <a:p>
            <a:pPr marL="1143000" indent="-1143000">
              <a:buAutoNum type="arabicPeriod"/>
            </a:pPr>
            <a:r>
              <a:rPr lang="en-US" sz="6000" dirty="0">
                <a:solidFill>
                  <a:srgbClr val="FF0000"/>
                </a:solidFill>
              </a:rPr>
              <a:t>Support</a:t>
            </a:r>
          </a:p>
          <a:p>
            <a:pPr marL="1143000" indent="-1143000">
              <a:buAutoNum type="arabicPeriod"/>
            </a:pPr>
            <a:r>
              <a:rPr lang="en-US" sz="6000" dirty="0">
                <a:solidFill>
                  <a:srgbClr val="FF0000"/>
                </a:solidFill>
              </a:rPr>
              <a:t>Trust</a:t>
            </a:r>
          </a:p>
          <a:p>
            <a:pPr marL="1143000" indent="-1143000">
              <a:buAutoNum type="arabicPeriod"/>
            </a:pPr>
            <a:r>
              <a:rPr lang="en-US" sz="6000" dirty="0">
                <a:solidFill>
                  <a:srgbClr val="FF0000"/>
                </a:solidFill>
              </a:rPr>
              <a:t>Communication</a:t>
            </a:r>
          </a:p>
          <a:p>
            <a:pPr marL="1143000" indent="-1143000">
              <a:buAutoNum type="arabicPeriod"/>
            </a:pPr>
            <a:r>
              <a:rPr lang="en-US" sz="6000" dirty="0">
                <a:solidFill>
                  <a:srgbClr val="FF0000"/>
                </a:solidFill>
              </a:rPr>
              <a:t>Individuality</a:t>
            </a:r>
          </a:p>
          <a:p>
            <a:pPr marL="1143000" indent="-1143000">
              <a:buAutoNum type="arabicPeriod"/>
            </a:pPr>
            <a:r>
              <a:rPr lang="en-US" sz="6000" dirty="0">
                <a:solidFill>
                  <a:srgbClr val="FF0000"/>
                </a:solidFill>
              </a:rPr>
              <a:t>Growth</a:t>
            </a:r>
          </a:p>
          <a:p>
            <a:pPr marL="1143000" indent="-1143000">
              <a:buAutoNum type="arabicPeriod"/>
            </a:pPr>
            <a:r>
              <a:rPr lang="en-US" sz="6000" dirty="0" err="1">
                <a:solidFill>
                  <a:srgbClr val="FF0000"/>
                </a:solidFill>
              </a:rPr>
              <a:t>Humour</a:t>
            </a:r>
            <a:endParaRPr lang="en-US" sz="6000" dirty="0">
              <a:solidFill>
                <a:srgbClr val="FF0000"/>
              </a:solidFill>
            </a:endParaRPr>
          </a:p>
          <a:p>
            <a:pPr marL="0" indent="0">
              <a:buNone/>
            </a:pPr>
            <a:endParaRPr lang="en-US" sz="6000" dirty="0"/>
          </a:p>
          <a:p>
            <a:pPr marL="0" indent="0">
              <a:buNone/>
            </a:pPr>
            <a:endParaRPr lang="en-US" sz="4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475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a:t>Give an example of something you could say to someone when meeting them for the first time?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a:solidFill>
                  <a:srgbClr val="FF0000"/>
                </a:solidFill>
                <a:latin typeface="Calibri" panose="020F0502020204030204" pitchFamily="34" charset="0"/>
                <a:cs typeface="Calibri" panose="020F0502020204030204" pitchFamily="34" charset="0"/>
              </a:rPr>
              <a:t>Hello my name is… what is yours?</a:t>
            </a:r>
          </a:p>
          <a:p>
            <a:pPr marL="0" indent="0">
              <a:buNone/>
            </a:pPr>
            <a:r>
              <a:rPr lang="en-US" sz="6000" dirty="0">
                <a:solidFill>
                  <a:srgbClr val="FF0000"/>
                </a:solidFill>
                <a:latin typeface="Calibri" panose="020F0502020204030204" pitchFamily="34" charset="0"/>
                <a:cs typeface="Calibri" panose="020F0502020204030204" pitchFamily="34" charset="0"/>
              </a:rPr>
              <a:t>What football team do you support?</a:t>
            </a:r>
          </a:p>
          <a:p>
            <a:pPr marL="0" indent="0">
              <a:buNone/>
            </a:pPr>
            <a:r>
              <a:rPr lang="en-US" sz="6000" dirty="0">
                <a:solidFill>
                  <a:srgbClr val="FF0000"/>
                </a:solidFill>
                <a:latin typeface="Calibri" panose="020F0502020204030204" pitchFamily="34" charset="0"/>
                <a:cs typeface="Calibri" panose="020F0502020204030204" pitchFamily="34" charset="0"/>
              </a:rPr>
              <a:t>What primary school did you go to?</a:t>
            </a:r>
          </a:p>
        </p:txBody>
      </p:sp>
    </p:spTree>
    <p:extLst>
      <p:ext uri="{BB962C8B-B14F-4D97-AF65-F5344CB8AC3E}">
        <p14:creationId xmlns:p14="http://schemas.microsoft.com/office/powerpoint/2010/main" val="72652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a:t>Give one tip to help maintain friendships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1143000" indent="-1143000">
              <a:buAutoNum type="arabicPeriod"/>
            </a:pPr>
            <a:r>
              <a:rPr lang="en-US" sz="6000" dirty="0">
                <a:solidFill>
                  <a:srgbClr val="FF0000"/>
                </a:solidFill>
              </a:rPr>
              <a:t>Communicate regularly</a:t>
            </a:r>
          </a:p>
          <a:p>
            <a:pPr marL="1143000" indent="-1143000">
              <a:buAutoNum type="arabicPeriod"/>
            </a:pPr>
            <a:r>
              <a:rPr lang="en-US" sz="6000" dirty="0">
                <a:solidFill>
                  <a:srgbClr val="FF0000"/>
                </a:solidFill>
              </a:rPr>
              <a:t>Be authentic</a:t>
            </a:r>
          </a:p>
          <a:p>
            <a:pPr marL="1143000" indent="-1143000">
              <a:buAutoNum type="arabicPeriod"/>
            </a:pPr>
            <a:r>
              <a:rPr lang="en-US" sz="6000" dirty="0">
                <a:solidFill>
                  <a:srgbClr val="FF0000"/>
                </a:solidFill>
              </a:rPr>
              <a:t>Find common interests/activities</a:t>
            </a:r>
          </a:p>
          <a:p>
            <a:pPr marL="1143000" indent="-1143000">
              <a:buAutoNum type="arabicPeriod"/>
            </a:pPr>
            <a:r>
              <a:rPr lang="en-US" sz="6000" dirty="0">
                <a:solidFill>
                  <a:srgbClr val="FF0000"/>
                </a:solidFill>
              </a:rPr>
              <a:t>Show appreciation</a:t>
            </a:r>
          </a:p>
          <a:p>
            <a:pPr marL="1143000" indent="-1143000">
              <a:buAutoNum type="arabicPeriod"/>
            </a:pPr>
            <a:r>
              <a:rPr lang="en-US" sz="6000" dirty="0">
                <a:solidFill>
                  <a:srgbClr val="FF0000"/>
                </a:solidFill>
              </a:rPr>
              <a:t>Embrace each others differences</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817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fontScale="85000" lnSpcReduction="20000"/>
          </a:bodyPr>
          <a:lstStyle/>
          <a:p>
            <a:pPr marL="0" indent="0">
              <a:buNone/>
            </a:pPr>
            <a:r>
              <a:rPr lang="en-US" sz="6000" dirty="0"/>
              <a:t>Give one thing that you should not do if you fall out with a friend?</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1143000" indent="-1143000">
              <a:buAutoNum type="arabicPeriod"/>
            </a:pPr>
            <a:r>
              <a:rPr lang="en-US" sz="6000" dirty="0">
                <a:solidFill>
                  <a:srgbClr val="FF0000"/>
                </a:solidFill>
              </a:rPr>
              <a:t>Never call friends names or behave in a threatening way to them</a:t>
            </a:r>
          </a:p>
          <a:p>
            <a:pPr marL="1143000" indent="-1143000">
              <a:buAutoNum type="arabicPeriod"/>
            </a:pPr>
            <a:endParaRPr lang="en-US" sz="6000" dirty="0">
              <a:solidFill>
                <a:srgbClr val="FF0000"/>
              </a:solidFill>
            </a:endParaRPr>
          </a:p>
          <a:p>
            <a:pPr marL="1143000" indent="-1143000">
              <a:buAutoNum type="arabicPeriod"/>
            </a:pPr>
            <a:r>
              <a:rPr lang="en-US" sz="6000" dirty="0">
                <a:solidFill>
                  <a:srgbClr val="FF0000"/>
                </a:solidFill>
              </a:rPr>
              <a:t>Never broadcast your feelings to other people especially on social media or group chats</a:t>
            </a:r>
          </a:p>
          <a:p>
            <a:pPr marL="1143000" indent="-1143000">
              <a:buAutoNum type="arabicPeriod"/>
            </a:pPr>
            <a:endParaRPr lang="en-US" sz="6000" dirty="0">
              <a:solidFill>
                <a:srgbClr val="FF0000"/>
              </a:solidFill>
            </a:endParaRPr>
          </a:p>
          <a:p>
            <a:pPr marL="1143000" indent="-1143000">
              <a:buAutoNum type="arabicPeriod"/>
            </a:pPr>
            <a:r>
              <a:rPr lang="en-US" sz="6000" dirty="0">
                <a:solidFill>
                  <a:srgbClr val="FF0000"/>
                </a:solidFill>
              </a:rPr>
              <a:t>Always stay calm and walk away if you feel angry. If a fall out happens online, put your phone/tablet away</a:t>
            </a:r>
          </a:p>
          <a:p>
            <a:pPr marL="1143000" indent="-1143000">
              <a:buAutoNum type="arabicPeriod"/>
            </a:pPr>
            <a:endParaRPr lang="en-US" sz="6000" dirty="0">
              <a:solidFill>
                <a:srgbClr val="FF0000"/>
              </a:solidFill>
            </a:endParaRPr>
          </a:p>
          <a:p>
            <a:pPr marL="1143000" indent="-1143000">
              <a:buAutoNum type="arabicPeriod"/>
            </a:pPr>
            <a:r>
              <a:rPr lang="en-US" sz="6000" dirty="0">
                <a:solidFill>
                  <a:srgbClr val="FF0000"/>
                </a:solidFill>
              </a:rPr>
              <a:t>Don’t bring up old issues that you have previously fallen out over</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01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5"/>
            <a:ext cx="9686675" cy="8902141"/>
          </a:xfrm>
        </p:spPr>
        <p:txBody>
          <a:bodyPr>
            <a:normAutofit/>
          </a:bodyPr>
          <a:lstStyle/>
          <a:p>
            <a:pPr marL="0" indent="0">
              <a:buNone/>
            </a:pPr>
            <a:r>
              <a:rPr lang="en-US" sz="6000" dirty="0"/>
              <a:t>In your books complete the following sentences</a:t>
            </a:r>
          </a:p>
          <a:p>
            <a:pPr marL="0" indent="0">
              <a:buNone/>
            </a:pPr>
            <a:endParaRPr lang="en-US" sz="6000" dirty="0"/>
          </a:p>
          <a:p>
            <a:pPr marL="1143000" indent="-1143000">
              <a:buAutoNum type="arabicPeriod"/>
            </a:pPr>
            <a:r>
              <a:rPr lang="en-US" sz="6000" dirty="0"/>
              <a:t>One quality of a good friend is…</a:t>
            </a:r>
          </a:p>
          <a:p>
            <a:pPr marL="1143000" indent="-1143000">
              <a:buAutoNum type="arabicPeriod"/>
            </a:pPr>
            <a:r>
              <a:rPr lang="en-US" sz="6000" dirty="0"/>
              <a:t>This means that…</a:t>
            </a:r>
          </a:p>
          <a:p>
            <a:pPr marL="1143000" indent="-1143000">
              <a:buAutoNum type="arabicPeriod"/>
            </a:pPr>
            <a:r>
              <a:rPr lang="en-US" sz="6000" dirty="0"/>
              <a:t>One thing you should not do when you fall out with a friend is…</a:t>
            </a:r>
          </a:p>
          <a:p>
            <a:pPr marL="0" indent="0">
              <a:buNone/>
            </a:pPr>
            <a:endParaRPr lang="en-US" sz="6000" dirty="0"/>
          </a:p>
          <a:p>
            <a:pPr marL="0" indent="0">
              <a:buNone/>
            </a:pPr>
            <a:endParaRPr lang="en-US" sz="6000" dirty="0"/>
          </a:p>
          <a:p>
            <a:pPr marL="0" indent="0">
              <a:buNone/>
            </a:pPr>
            <a:endParaRPr lang="en-US" sz="6000" b="1" dirty="0"/>
          </a:p>
          <a:p>
            <a:pPr marL="0" indent="0">
              <a:buNone/>
            </a:pPr>
            <a:endParaRPr lang="en-US" sz="6000" dirty="0"/>
          </a:p>
          <a:p>
            <a:pPr marL="0" indent="0">
              <a:buNone/>
            </a:pPr>
            <a:endParaRPr lang="en-US" sz="6000"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Reflection</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2590490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43981"/>
            <a:ext cx="19989154" cy="2362822"/>
          </a:xfrm>
          <a:prstGeom prst="rect">
            <a:avLst/>
          </a:prstGeom>
        </p:spPr>
      </p:pic>
    </p:spTree>
    <p:extLst>
      <p:ext uri="{BB962C8B-B14F-4D97-AF65-F5344CB8AC3E}">
        <p14:creationId xmlns:p14="http://schemas.microsoft.com/office/powerpoint/2010/main" val="25930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34" y="1751182"/>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596"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957885" y="2616896"/>
            <a:ext cx="2384644" cy="1662335"/>
          </a:xfrm>
          <a:prstGeom prst="roundRect">
            <a:avLst/>
          </a:prstGeom>
          <a:solidFill>
            <a:srgbClr val="FFC00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9" dirty="0">
                <a:solidFill>
                  <a:prstClr val="black"/>
                </a:solidFill>
                <a:latin typeface="Comic Sans MS" panose="030F0702030302020204" pitchFamily="66" charset="0"/>
              </a:rPr>
              <a:t>Making new friends</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4164485" y="2668456"/>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Getting to school safely</a:t>
            </a:r>
          </a:p>
        </p:txBody>
      </p:sp>
      <p:sp>
        <p:nvSpPr>
          <p:cNvPr id="30" name="Rounded Rectangle 29"/>
          <p:cNvSpPr/>
          <p:nvPr/>
        </p:nvSpPr>
        <p:spPr>
          <a:xfrm>
            <a:off x="7371085" y="2626738"/>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9" dirty="0">
                <a:solidFill>
                  <a:prstClr val="black"/>
                </a:solidFill>
                <a:latin typeface="Comic Sans MS" panose="030F0702030302020204" pitchFamily="66" charset="0"/>
              </a:rPr>
              <a:t>What is resilience</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10577685" y="2616895"/>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Healthy food choices</a:t>
            </a:r>
          </a:p>
        </p:txBody>
      </p:sp>
      <p:sp>
        <p:nvSpPr>
          <p:cNvPr id="32" name="Rounded Rectangle 31"/>
          <p:cNvSpPr/>
          <p:nvPr/>
        </p:nvSpPr>
        <p:spPr>
          <a:xfrm>
            <a:off x="13889041" y="2648808"/>
            <a:ext cx="2498070"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Importance of sleep</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Importance of physical activity</a:t>
            </a: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Making friends</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This includes:</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Qualities</a:t>
            </a:r>
            <a:r>
              <a:rPr kumimoji="0" lang="en-US" sz="3200" b="1" i="0" u="none" strike="noStrike" kern="1200" cap="none" spc="0" normalizeH="0" noProof="0" dirty="0">
                <a:ln>
                  <a:noFill/>
                </a:ln>
                <a:solidFill>
                  <a:prstClr val="black"/>
                </a:solidFill>
                <a:effectLst/>
                <a:uLnTx/>
                <a:uFillTx/>
                <a:latin typeface="Comic Sans MS"/>
                <a:ea typeface="+mn-ea"/>
                <a:cs typeface="+mn-cs"/>
              </a:rPr>
              <a:t> of a good friend</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lang="en-US" sz="3200" b="1" noProof="0" dirty="0">
                <a:solidFill>
                  <a:prstClr val="black"/>
                </a:solidFill>
                <a:latin typeface="Comic Sans MS"/>
              </a:rPr>
              <a:t>How to make friends</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3200" b="1" i="0" u="none" strike="noStrike" kern="1200" cap="none" spc="0" normalizeH="0" baseline="0" dirty="0">
                <a:ln>
                  <a:noFill/>
                </a:ln>
                <a:solidFill>
                  <a:prstClr val="black"/>
                </a:solidFill>
                <a:effectLst/>
                <a:uLnTx/>
                <a:uFillTx/>
                <a:latin typeface="Comic Sans MS"/>
                <a:ea typeface="+mn-ea"/>
                <a:cs typeface="+mn-cs"/>
              </a:rPr>
              <a:t>What</a:t>
            </a:r>
            <a:r>
              <a:rPr kumimoji="0" lang="en-US" sz="3200" b="1" i="0" u="none" strike="noStrike" kern="1200" cap="none" spc="0" normalizeH="0" dirty="0">
                <a:ln>
                  <a:noFill/>
                </a:ln>
                <a:solidFill>
                  <a:prstClr val="black"/>
                </a:solidFill>
                <a:effectLst/>
                <a:uLnTx/>
                <a:uFillTx/>
                <a:latin typeface="Comic Sans MS"/>
                <a:ea typeface="+mn-ea"/>
                <a:cs typeface="+mn-cs"/>
              </a:rPr>
              <a:t> to do if you fall out with a friend</a:t>
            </a: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133761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a:bodyPr>
          <a:lstStyle/>
          <a:p>
            <a:pPr marL="0" indent="0">
              <a:buNone/>
            </a:pPr>
            <a:r>
              <a:rPr lang="en-US" sz="6000" dirty="0"/>
              <a:t>In tutor time this week you watched a video that highlighted 10 qualities of a good friend.</a:t>
            </a:r>
          </a:p>
          <a:p>
            <a:pPr marL="0" indent="0">
              <a:buNone/>
            </a:pPr>
            <a:endParaRPr lang="en-US" sz="6000" dirty="0"/>
          </a:p>
          <a:p>
            <a:pPr marL="0" indent="0">
              <a:buNone/>
            </a:pPr>
            <a:r>
              <a:rPr lang="en-US" sz="6000" dirty="0"/>
              <a:t>With the person next to you, can you remember all 10 qualities?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What can you remember?</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235208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fontScale="85000" lnSpcReduction="20000"/>
          </a:bodyPr>
          <a:lstStyle/>
          <a:p>
            <a:pPr marL="0" indent="0">
              <a:buNone/>
            </a:pPr>
            <a:r>
              <a:rPr lang="en-US" sz="6000" dirty="0"/>
              <a:t>The 10 qualities were:</a:t>
            </a:r>
          </a:p>
          <a:p>
            <a:pPr marL="1143000" indent="-1143000">
              <a:buAutoNum type="arabicPeriod"/>
            </a:pPr>
            <a:r>
              <a:rPr lang="en-US" sz="6000" dirty="0"/>
              <a:t>Honesty</a:t>
            </a:r>
          </a:p>
          <a:p>
            <a:pPr marL="1143000" indent="-1143000">
              <a:buAutoNum type="arabicPeriod"/>
            </a:pPr>
            <a:r>
              <a:rPr lang="en-US" sz="6000" dirty="0"/>
              <a:t>Loyalty</a:t>
            </a:r>
          </a:p>
          <a:p>
            <a:pPr marL="1143000" indent="-1143000">
              <a:buAutoNum type="arabicPeriod"/>
            </a:pPr>
            <a:r>
              <a:rPr lang="en-US" sz="6000" dirty="0"/>
              <a:t>Kindness</a:t>
            </a:r>
          </a:p>
          <a:p>
            <a:pPr marL="1143000" indent="-1143000">
              <a:buAutoNum type="arabicPeriod"/>
            </a:pPr>
            <a:r>
              <a:rPr lang="en-US" sz="6000" dirty="0"/>
              <a:t>Respect</a:t>
            </a:r>
          </a:p>
          <a:p>
            <a:pPr marL="1143000" indent="-1143000">
              <a:buAutoNum type="arabicPeriod"/>
            </a:pPr>
            <a:r>
              <a:rPr lang="en-US" sz="6000" dirty="0"/>
              <a:t>Support</a:t>
            </a:r>
          </a:p>
          <a:p>
            <a:pPr marL="1143000" indent="-1143000">
              <a:buAutoNum type="arabicPeriod"/>
            </a:pPr>
            <a:r>
              <a:rPr lang="en-US" sz="6000" dirty="0"/>
              <a:t>Trust</a:t>
            </a:r>
          </a:p>
          <a:p>
            <a:pPr marL="1143000" indent="-1143000">
              <a:buAutoNum type="arabicPeriod"/>
            </a:pPr>
            <a:r>
              <a:rPr lang="en-US" sz="6000" dirty="0"/>
              <a:t>Communication</a:t>
            </a:r>
          </a:p>
          <a:p>
            <a:pPr marL="1143000" indent="-1143000">
              <a:buAutoNum type="arabicPeriod"/>
            </a:pPr>
            <a:r>
              <a:rPr lang="en-US" sz="6000" dirty="0"/>
              <a:t>Individuality</a:t>
            </a:r>
          </a:p>
          <a:p>
            <a:pPr marL="1143000" indent="-1143000">
              <a:buAutoNum type="arabicPeriod"/>
            </a:pPr>
            <a:r>
              <a:rPr lang="en-US" sz="6000" dirty="0"/>
              <a:t>Growth</a:t>
            </a:r>
          </a:p>
          <a:p>
            <a:pPr marL="1143000" indent="-1143000">
              <a:buAutoNum type="arabicPeriod"/>
            </a:pPr>
            <a:r>
              <a:rPr lang="en-US" sz="6000" dirty="0" err="1"/>
              <a:t>Humour</a:t>
            </a:r>
            <a:endParaRPr lang="en-US"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Qualities of a good friend?</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208397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fontScale="85000" lnSpcReduction="20000"/>
          </a:bodyPr>
          <a:lstStyle/>
          <a:p>
            <a:pPr marL="0" indent="0">
              <a:buNone/>
            </a:pPr>
            <a:r>
              <a:rPr lang="en-US" sz="6000" dirty="0"/>
              <a:t>Some of the qualities are easy to define. For example:</a:t>
            </a:r>
          </a:p>
          <a:p>
            <a:pPr marL="0" indent="0">
              <a:buNone/>
            </a:pPr>
            <a:endParaRPr lang="en-US" sz="6000" dirty="0"/>
          </a:p>
          <a:p>
            <a:pPr marL="0" indent="0">
              <a:buNone/>
            </a:pPr>
            <a:r>
              <a:rPr lang="en-US" sz="6000" dirty="0"/>
              <a:t>“honesty” means that friends do not tell lies</a:t>
            </a:r>
          </a:p>
          <a:p>
            <a:pPr marL="0" indent="0">
              <a:buNone/>
            </a:pPr>
            <a:endParaRPr lang="en-US" sz="6000" dirty="0"/>
          </a:p>
          <a:p>
            <a:pPr marL="0" indent="0">
              <a:buNone/>
            </a:pPr>
            <a:r>
              <a:rPr lang="en-US" sz="6000" dirty="0"/>
              <a:t>“kindness” means that friends treat each other well and are not mean to each other</a:t>
            </a:r>
          </a:p>
          <a:p>
            <a:pPr marL="0" indent="0">
              <a:buNone/>
            </a:pPr>
            <a:endParaRPr lang="en-US" sz="6000" dirty="0"/>
          </a:p>
          <a:p>
            <a:pPr marL="0" indent="0">
              <a:buNone/>
            </a:pPr>
            <a:r>
              <a:rPr lang="en-US" sz="6000" dirty="0"/>
              <a:t>“Support” means that friends are there for their friends when they require help</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What do the qualities mean?</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30623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fontScale="85000" lnSpcReduction="10000"/>
          </a:bodyPr>
          <a:lstStyle/>
          <a:p>
            <a:pPr marL="0" indent="0">
              <a:buNone/>
            </a:pPr>
            <a:r>
              <a:rPr lang="en-US" sz="6000" dirty="0"/>
              <a:t>Other qualities are harder to define.</a:t>
            </a:r>
          </a:p>
          <a:p>
            <a:pPr marL="0" indent="0">
              <a:buNone/>
            </a:pPr>
            <a:endParaRPr lang="en-US" sz="6000" dirty="0"/>
          </a:p>
          <a:p>
            <a:pPr marL="0" indent="0">
              <a:buNone/>
            </a:pPr>
            <a:r>
              <a:rPr lang="en-US" sz="6000" dirty="0"/>
              <a:t>With the person next to you discuss one of the qualities below. What do you think it means? </a:t>
            </a:r>
            <a:r>
              <a:rPr lang="en-US" sz="6000" b="1" dirty="0"/>
              <a:t>Be ready to share your answers with the class</a:t>
            </a:r>
          </a:p>
          <a:p>
            <a:pPr marL="0" indent="0">
              <a:buNone/>
            </a:pPr>
            <a:endParaRPr lang="en-US" sz="6000" b="1" dirty="0"/>
          </a:p>
          <a:p>
            <a:pPr marL="0" indent="0">
              <a:buNone/>
            </a:pPr>
            <a:r>
              <a:rPr lang="en-US" sz="6000" dirty="0"/>
              <a:t>Communication</a:t>
            </a:r>
          </a:p>
          <a:p>
            <a:pPr marL="0" indent="0">
              <a:buNone/>
            </a:pPr>
            <a:r>
              <a:rPr lang="en-US" sz="6000" dirty="0"/>
              <a:t>Individuality</a:t>
            </a:r>
          </a:p>
          <a:p>
            <a:pPr marL="0" indent="0">
              <a:buNone/>
            </a:pPr>
            <a:r>
              <a:rPr lang="en-US" sz="6000" dirty="0"/>
              <a:t>Growth</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What do the qualities mean?</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2746038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5"/>
            <a:ext cx="9686675" cy="8902141"/>
          </a:xfrm>
        </p:spPr>
        <p:txBody>
          <a:bodyPr>
            <a:normAutofit fontScale="85000" lnSpcReduction="20000"/>
          </a:bodyPr>
          <a:lstStyle/>
          <a:p>
            <a:pPr marL="0" indent="0">
              <a:buNone/>
            </a:pPr>
            <a:r>
              <a:rPr lang="en-US" sz="6000" b="1" dirty="0"/>
              <a:t>Communication</a:t>
            </a:r>
            <a:r>
              <a:rPr lang="en-US" sz="6000" dirty="0"/>
              <a:t> -  friends stay in touch and do not ghost each other. They are also comfortable talking about their own feelings</a:t>
            </a:r>
          </a:p>
          <a:p>
            <a:pPr marL="0" indent="0">
              <a:buNone/>
            </a:pPr>
            <a:endParaRPr lang="en-US" sz="6000" dirty="0"/>
          </a:p>
          <a:p>
            <a:pPr marL="0" indent="0">
              <a:buNone/>
            </a:pPr>
            <a:r>
              <a:rPr lang="en-US" sz="6000" b="1" dirty="0"/>
              <a:t>Individuality</a:t>
            </a:r>
            <a:r>
              <a:rPr lang="en-US" sz="6000" dirty="0"/>
              <a:t> – friends have their own personality and do not copy others. They have their own uniqueness</a:t>
            </a:r>
          </a:p>
          <a:p>
            <a:pPr marL="0" indent="0">
              <a:buNone/>
            </a:pPr>
            <a:endParaRPr lang="en-US" sz="6000" dirty="0"/>
          </a:p>
          <a:p>
            <a:pPr marL="0" indent="0">
              <a:buNone/>
            </a:pPr>
            <a:r>
              <a:rPr lang="en-US" sz="6000" b="1" dirty="0"/>
              <a:t>Growth</a:t>
            </a:r>
            <a:r>
              <a:rPr lang="en-US" sz="6000" dirty="0"/>
              <a:t> – Friends help others develop and do not hold people back or drag them down. They build them up to overcome challenges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What do the qualities mean?</a:t>
            </a:r>
            <a:endParaRPr sz="4000" spc="45" dirty="0"/>
          </a:p>
        </p:txBody>
      </p:sp>
      <p:pic>
        <p:nvPicPr>
          <p:cNvPr id="12" name="Picture 11"/>
          <p:cNvPicPr>
            <a:picLocks noChangeAspect="1"/>
          </p:cNvPicPr>
          <p:nvPr/>
        </p:nvPicPr>
        <p:blipFill>
          <a:blip r:embed="rId4"/>
          <a:stretch>
            <a:fillRect/>
          </a:stretch>
        </p:blipFill>
        <p:spPr>
          <a:xfrm>
            <a:off x="12871450" y="7454875"/>
            <a:ext cx="4867695" cy="3239232"/>
          </a:xfrm>
          <a:prstGeom prst="rect">
            <a:avLst/>
          </a:prstGeom>
        </p:spPr>
      </p:pic>
      <p:pic>
        <p:nvPicPr>
          <p:cNvPr id="13" name="Picture 12"/>
          <p:cNvPicPr>
            <a:picLocks noChangeAspect="1"/>
          </p:cNvPicPr>
          <p:nvPr/>
        </p:nvPicPr>
        <p:blipFill>
          <a:blip r:embed="rId5"/>
          <a:stretch>
            <a:fillRect/>
          </a:stretch>
        </p:blipFill>
        <p:spPr>
          <a:xfrm>
            <a:off x="12500322" y="2159832"/>
            <a:ext cx="5154070" cy="3429802"/>
          </a:xfrm>
          <a:prstGeom prst="rect">
            <a:avLst/>
          </a:prstGeom>
        </p:spPr>
      </p:pic>
      <p:pic>
        <p:nvPicPr>
          <p:cNvPr id="14" name="Picture 13"/>
          <p:cNvPicPr>
            <a:picLocks noChangeAspect="1"/>
          </p:cNvPicPr>
          <p:nvPr/>
        </p:nvPicPr>
        <p:blipFill>
          <a:blip r:embed="rId6"/>
          <a:stretch>
            <a:fillRect/>
          </a:stretch>
        </p:blipFill>
        <p:spPr>
          <a:xfrm>
            <a:off x="10988649" y="5021439"/>
            <a:ext cx="4522469" cy="3009500"/>
          </a:xfrm>
          <a:prstGeom prst="rect">
            <a:avLst/>
          </a:prstGeom>
        </p:spPr>
      </p:pic>
    </p:spTree>
    <p:extLst>
      <p:ext uri="{BB962C8B-B14F-4D97-AF65-F5344CB8AC3E}">
        <p14:creationId xmlns:p14="http://schemas.microsoft.com/office/powerpoint/2010/main" val="53668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Props1.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2.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2F18CE-0664-4747-9A36-DB6272ADADB8}">
  <ds:schemaRef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purl.org/dc/terms/"/>
    <ds:schemaRef ds:uri="http://www.w3.org/XML/1998/namespace"/>
    <ds:schemaRef ds:uri="cf23988f-c488-42c3-82cd-5944801df941"/>
    <ds:schemaRef ds:uri="http://schemas.microsoft.com/office/infopath/2007/PartnerControls"/>
    <ds:schemaRef ds:uri="aa278816-03e4-4886-8c06-bbee340b154a"/>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1400</Words>
  <Application>Microsoft Office PowerPoint</Application>
  <PresentationFormat>Custom</PresentationFormat>
  <Paragraphs>217</Paragraphs>
  <Slides>27</Slides>
  <Notes>1</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27</vt:i4>
      </vt:variant>
    </vt:vector>
  </HeadingPairs>
  <TitlesOfParts>
    <vt:vector size="39" baseType="lpstr">
      <vt:lpstr>Arial</vt:lpstr>
      <vt:lpstr>Calibri</vt:lpstr>
      <vt:lpstr>Calibri Light</vt:lpstr>
      <vt:lpstr>Comic Sans MS</vt:lpstr>
      <vt:lpstr>Franklin Gothic Book</vt:lpstr>
      <vt:lpstr>Lato</vt:lpstr>
      <vt:lpstr>Office Theme</vt:lpstr>
      <vt:lpstr>4_Office Theme</vt:lpstr>
      <vt:lpstr>1_Office Theme</vt:lpstr>
      <vt:lpstr>6_Office Theme</vt:lpstr>
      <vt:lpstr>3_Office Theme</vt:lpstr>
      <vt:lpstr>2_Office Theme</vt:lpstr>
      <vt:lpstr>PowerPoint Presentation</vt:lpstr>
      <vt:lpstr>PowerPoint Presentation</vt:lpstr>
      <vt:lpstr>PowerPoint Presentation</vt:lpstr>
      <vt:lpstr>PowerPoint Presentation</vt:lpstr>
      <vt:lpstr>What can you remember?</vt:lpstr>
      <vt:lpstr>Qualities of a good friend?</vt:lpstr>
      <vt:lpstr>What do the qualities mean?</vt:lpstr>
      <vt:lpstr>What do the qualities mean?</vt:lpstr>
      <vt:lpstr>What do the qualities mean?</vt:lpstr>
      <vt:lpstr>How do we make friends?</vt:lpstr>
      <vt:lpstr>How do we make friends?</vt:lpstr>
      <vt:lpstr>How do we make friends?</vt:lpstr>
      <vt:lpstr>How do we make friends?</vt:lpstr>
      <vt:lpstr>Making friendships last</vt:lpstr>
      <vt:lpstr>Making friendships last</vt:lpstr>
      <vt:lpstr>Making friendships last</vt:lpstr>
      <vt:lpstr>What to do if you fall out with a friend?</vt:lpstr>
      <vt:lpstr>What to do if you fall out with a friend?</vt:lpstr>
      <vt:lpstr>What to do if you fall out with a friend? Scenario</vt:lpstr>
      <vt:lpstr>Friendships at Hodge Hill College</vt:lpstr>
      <vt:lpstr>Hinge Questions – whiteboard activity</vt:lpstr>
      <vt:lpstr>Hinge Questions – whiteboard activity</vt:lpstr>
      <vt:lpstr>Hinge Questions – whiteboard activity</vt:lpstr>
      <vt:lpstr>Hinge Questions – whiteboard activity</vt:lpstr>
      <vt:lpstr>Hinge Questions – whiteboard activity</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
  <cp:lastModifiedBy/>
  <cp:revision>81</cp:revision>
  <dcterms:created xsi:type="dcterms:W3CDTF">2023-01-12T15:04:44Z</dcterms:created>
  <dcterms:modified xsi:type="dcterms:W3CDTF">2024-09-25T08:42:04Z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