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18" r:id="rId8"/>
    <p:sldMasterId id="2147483830" r:id="rId9"/>
    <p:sldMasterId id="2147483854" r:id="rId10"/>
    <p:sldMasterId id="2147483866" r:id="rId11"/>
  </p:sldMasterIdLst>
  <p:notesMasterIdLst>
    <p:notesMasterId r:id="rId49"/>
  </p:notesMasterIdLst>
  <p:handoutMasterIdLst>
    <p:handoutMasterId r:id="rId50"/>
  </p:handoutMasterIdLst>
  <p:sldIdLst>
    <p:sldId id="332" r:id="rId12"/>
    <p:sldId id="333" r:id="rId13"/>
    <p:sldId id="334" r:id="rId14"/>
    <p:sldId id="335" r:id="rId15"/>
    <p:sldId id="372" r:id="rId16"/>
    <p:sldId id="435" r:id="rId17"/>
    <p:sldId id="436" r:id="rId18"/>
    <p:sldId id="437" r:id="rId19"/>
    <p:sldId id="438" r:id="rId20"/>
    <p:sldId id="439"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323" r:id="rId36"/>
    <p:sldId id="324" r:id="rId37"/>
    <p:sldId id="414" r:id="rId38"/>
    <p:sldId id="415" r:id="rId39"/>
    <p:sldId id="454" r:id="rId40"/>
    <p:sldId id="416" r:id="rId41"/>
    <p:sldId id="455" r:id="rId42"/>
    <p:sldId id="456" r:id="rId43"/>
    <p:sldId id="457" r:id="rId44"/>
    <p:sldId id="458" r:id="rId45"/>
    <p:sldId id="459" r:id="rId46"/>
    <p:sldId id="460" r:id="rId47"/>
    <p:sldId id="355" r:id="rId48"/>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WlqtHKIZG8oJTufoD1PA==" hashData="2uL9DzLvTc079bOPkBPjsyBrMXZdbQiIG2xVHb2DdmRkWQB2Lu1b2jUHrb3XePELTjxruSijs6w1CUBkEUFz4Q=="/>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71" d="100"/>
          <a:sy n="71" d="100"/>
        </p:scale>
        <p:origin x="228"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11/10/2024</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10/11/2024</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suggested way of</a:t>
            </a:r>
            <a:r>
              <a:rPr lang="en-GB" baseline="0" dirty="0" smtClean="0"/>
              <a:t> doing this task is to give the whole class time to think of their answers. Choose one person to draw a line on the board. The others in the class put a tick or cross on their MWB’s if they think the person is correct. The show the correct answers on the board. The lines go in order of the benefits on the left hand side.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FA658-D395-45DE-91F4-C092482A95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12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2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9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2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82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2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4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8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5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343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8687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20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29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0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379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227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92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87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69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793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26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433" y="2108972"/>
            <a:ext cx="18419704" cy="1688564"/>
          </a:xfrm>
          <a:gradFill>
            <a:gsLst>
              <a:gs pos="0">
                <a:srgbClr val="E74519"/>
              </a:gs>
              <a:gs pos="50000">
                <a:schemeClr val="accent2">
                  <a:lumMod val="60000"/>
                  <a:lumOff val="40000"/>
                </a:schemeClr>
              </a:gs>
              <a:gs pos="100000">
                <a:schemeClr val="bg1">
                  <a:alpha val="40000"/>
                </a:schemeClr>
              </a:gs>
            </a:gsLst>
            <a:lin ang="5400000" scaled="0"/>
          </a:gradFill>
        </p:spPr>
        <p:txBody>
          <a:bodyPr anchor="b">
            <a:normAutofit/>
          </a:bodyPr>
          <a:lstStyle>
            <a:lvl1pPr algn="ctr">
              <a:defRPr sz="6596"/>
            </a:lvl1pPr>
          </a:lstStyle>
          <a:p>
            <a:r>
              <a:rPr lang="en-US" dirty="0" smtClean="0"/>
              <a:t>Click to edit Master title style</a:t>
            </a:r>
            <a:endParaRPr lang="en-GB" dirty="0"/>
          </a:p>
        </p:txBody>
      </p:sp>
      <p:sp>
        <p:nvSpPr>
          <p:cNvPr id="3" name="Subtitle 2"/>
          <p:cNvSpPr>
            <a:spLocks noGrp="1"/>
          </p:cNvSpPr>
          <p:nvPr>
            <p:ph type="subTitle" idx="1"/>
          </p:nvPr>
        </p:nvSpPr>
        <p:spPr>
          <a:xfrm>
            <a:off x="2513013" y="5940028"/>
            <a:ext cx="15078075" cy="2730474"/>
          </a:xfrm>
          <a:solidFill>
            <a:schemeClr val="bg1"/>
          </a:solidFill>
          <a:ln>
            <a:solidFill>
              <a:srgbClr val="E74519"/>
            </a:solidFill>
          </a:ln>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dirty="0" smtClean="0"/>
              <a:t>Click to edit Master subtitle style</a:t>
            </a:r>
            <a:endParaRPr lang="en-GB" dirty="0"/>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332134" y="162298"/>
            <a:ext cx="10761021" cy="1565537"/>
          </a:xfrm>
          <a:prstGeom prst="rect">
            <a:avLst/>
          </a:prstGeom>
        </p:spPr>
      </p:pic>
      <p:pic>
        <p:nvPicPr>
          <p:cNvPr id="8" name="Picture 7"/>
          <p:cNvPicPr>
            <a:picLocks noChangeAspect="1"/>
          </p:cNvPicPr>
          <p:nvPr userDrawn="1"/>
        </p:nvPicPr>
        <p:blipFill>
          <a:blip r:embed="rId3"/>
          <a:stretch>
            <a:fillRect/>
          </a:stretch>
        </p:blipFill>
        <p:spPr>
          <a:xfrm>
            <a:off x="16027299" y="350982"/>
            <a:ext cx="3950982" cy="603004"/>
          </a:xfrm>
          <a:prstGeom prst="rect">
            <a:avLst/>
          </a:prstGeom>
        </p:spPr>
      </p:pic>
    </p:spTree>
    <p:extLst>
      <p:ext uri="{BB962C8B-B14F-4D97-AF65-F5344CB8AC3E}">
        <p14:creationId xmlns:p14="http://schemas.microsoft.com/office/powerpoint/2010/main" val="22672450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74519"/>
            </a:solidFill>
          </a:ln>
        </p:spPr>
        <p:txBody>
          <a:bodyPr/>
          <a:lstStyle/>
          <a:p>
            <a:r>
              <a:rPr lang="en-US" dirty="0" smtClean="0"/>
              <a:t>Click to edit Master title style</a:t>
            </a:r>
            <a:endParaRPr lang="en-GB" dirty="0"/>
          </a:p>
        </p:txBody>
      </p:sp>
      <p:sp>
        <p:nvSpPr>
          <p:cNvPr id="3" name="Content Placeholder 2"/>
          <p:cNvSpPr>
            <a:spLocks noGrp="1"/>
          </p:cNvSpPr>
          <p:nvPr>
            <p:ph idx="1"/>
          </p:nvPr>
        </p:nvSpPr>
        <p:spPr>
          <a:ln>
            <a:solidFill>
              <a:srgbClr val="E74519"/>
            </a:solidFill>
          </a:ln>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93374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a:ln>
            <a:solidFill>
              <a:srgbClr val="E74519"/>
            </a:solidFill>
          </a:ln>
        </p:spPr>
        <p:txBody>
          <a:bodyPr anchor="b"/>
          <a:lstStyle>
            <a:lvl1pPr>
              <a:defRPr sz="9894"/>
            </a:lvl1pPr>
          </a:lstStyle>
          <a:p>
            <a:r>
              <a:rPr lang="en-US" dirty="0" smtClean="0"/>
              <a:t>Click to edit Master title style</a:t>
            </a:r>
            <a:endParaRPr lang="en-GB" dirty="0"/>
          </a:p>
        </p:txBody>
      </p:sp>
      <p:sp>
        <p:nvSpPr>
          <p:cNvPr id="3" name="Text Placeholder 2"/>
          <p:cNvSpPr>
            <a:spLocks noGrp="1"/>
          </p:cNvSpPr>
          <p:nvPr>
            <p:ph type="body" idx="1"/>
          </p:nvPr>
        </p:nvSpPr>
        <p:spPr>
          <a:xfrm>
            <a:off x="1371686" y="7568366"/>
            <a:ext cx="17339786" cy="2473919"/>
          </a:xfrm>
          <a:ln>
            <a:solidFill>
              <a:srgbClr val="E74519"/>
            </a:solidFill>
          </a:ln>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055715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E74519"/>
            </a:solidFill>
          </a:ln>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a:ln>
            <a:solidFill>
              <a:srgbClr val="E74519"/>
            </a:solidFill>
          </a:ln>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10177700" y="3010591"/>
            <a:ext cx="8544243" cy="7175679"/>
          </a:xfrm>
          <a:ln>
            <a:solidFill>
              <a:srgbClr val="E74519"/>
            </a:solidFill>
          </a:ln>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92265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3861844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6400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023096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131569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5345378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129449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31829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10/11/2024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22323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86784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60833ACD-E3C5-4170-A44C-4EE413B45F29}" type="datetimeFigureOut">
              <a:rPr lang="en-GB" smtClean="0">
                <a:solidFill>
                  <a:prstClr val="black">
                    <a:tint val="75000"/>
                  </a:prstClr>
                </a:solidFill>
              </a:rPr>
              <a:pPr defTabSz="1507846">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7E0B31C5-046C-4828-A72F-5AF5E8D19AA9}"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9305925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fontScale="77500" lnSpcReduction="20000"/>
          </a:bodyPr>
          <a:lstStyle/>
          <a:p>
            <a:pPr marL="0" indent="0">
              <a:buNone/>
            </a:pPr>
            <a:r>
              <a:rPr lang="en-US" sz="6000" dirty="0"/>
              <a:t>The calculation to find out your maximum heart rate is…</a:t>
            </a:r>
          </a:p>
          <a:p>
            <a:pPr marL="0" indent="0">
              <a:buNone/>
            </a:pPr>
            <a:endParaRPr lang="en-US" sz="5999" dirty="0" smtClean="0"/>
          </a:p>
          <a:p>
            <a:pPr marL="0" indent="0">
              <a:buNone/>
            </a:pPr>
            <a:r>
              <a:rPr lang="en-US" sz="6000" b="1" dirty="0"/>
              <a:t>220 - age</a:t>
            </a:r>
            <a:endParaRPr lang="en-GB" sz="6000" b="1" dirty="0"/>
          </a:p>
          <a:p>
            <a:pPr marL="0" indent="0">
              <a:buNone/>
            </a:pPr>
            <a:endParaRPr lang="en-US" sz="5999" dirty="0" smtClean="0"/>
          </a:p>
          <a:p>
            <a:pPr marL="0" indent="0">
              <a:buNone/>
            </a:pPr>
            <a:r>
              <a:rPr lang="en-US" sz="5999" b="1" dirty="0" smtClean="0"/>
              <a:t>Example</a:t>
            </a:r>
          </a:p>
          <a:p>
            <a:pPr marL="0" indent="0">
              <a:buNone/>
            </a:pPr>
            <a:endParaRPr lang="en-US" sz="5999" dirty="0" smtClean="0"/>
          </a:p>
          <a:p>
            <a:pPr marL="0" indent="0">
              <a:buNone/>
            </a:pPr>
            <a:r>
              <a:rPr lang="en-US" sz="6000" dirty="0" err="1" smtClean="0"/>
              <a:t>Arif</a:t>
            </a:r>
            <a:r>
              <a:rPr lang="en-US" sz="6000" dirty="0" smtClean="0"/>
              <a:t> </a:t>
            </a:r>
            <a:r>
              <a:rPr lang="en-US" sz="6000" dirty="0"/>
              <a:t>is 25 years old. He wants to know if the physical activity is moderate or vigorous. He has been told he needs to figure his maximum heart rate using the calculation above.</a:t>
            </a:r>
          </a:p>
          <a:p>
            <a:pPr marL="0" indent="0">
              <a:buNone/>
            </a:pPr>
            <a:endParaRPr lang="en-US" sz="6000" dirty="0"/>
          </a:p>
          <a:p>
            <a:pPr marL="0" indent="0">
              <a:buNone/>
            </a:pPr>
            <a:r>
              <a:rPr lang="en-US" sz="6000" dirty="0" err="1"/>
              <a:t>Arif</a:t>
            </a:r>
            <a:r>
              <a:rPr lang="en-US" sz="6000" dirty="0"/>
              <a:t> figures out that his maximum heart is 195 beats per </a:t>
            </a:r>
            <a:r>
              <a:rPr lang="en-US" sz="6000" dirty="0" smtClean="0"/>
              <a:t>minute</a:t>
            </a:r>
            <a:endParaRPr lang="en-US"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Finding out your maximum heart rate?</a:t>
            </a:r>
            <a:endParaRPr sz="4000" spc="45" dirty="0"/>
          </a:p>
        </p:txBody>
      </p:sp>
      <p:pic>
        <p:nvPicPr>
          <p:cNvPr id="5" name="Picture 4"/>
          <p:cNvPicPr>
            <a:picLocks noChangeAspect="1"/>
          </p:cNvPicPr>
          <p:nvPr/>
        </p:nvPicPr>
        <p:blipFill>
          <a:blip r:embed="rId4"/>
          <a:stretch>
            <a:fillRect/>
          </a:stretch>
        </p:blipFill>
        <p:spPr>
          <a:xfrm>
            <a:off x="12105653" y="3782467"/>
            <a:ext cx="6684783" cy="4435781"/>
          </a:xfrm>
          <a:prstGeom prst="rect">
            <a:avLst/>
          </a:prstGeom>
        </p:spPr>
      </p:pic>
    </p:spTree>
    <p:extLst>
      <p:ext uri="{BB962C8B-B14F-4D97-AF65-F5344CB8AC3E}">
        <p14:creationId xmlns:p14="http://schemas.microsoft.com/office/powerpoint/2010/main" val="396011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On your whiteboards, write down your maximum heart rate.</a:t>
            </a:r>
          </a:p>
          <a:p>
            <a:pPr marL="0" indent="0">
              <a:buNone/>
            </a:pPr>
            <a:endParaRPr lang="en-GB" sz="6000" dirty="0"/>
          </a:p>
          <a:p>
            <a:pPr marL="0" indent="0">
              <a:buNone/>
            </a:pPr>
            <a:r>
              <a:rPr lang="en-GB" sz="6000" dirty="0" smtClean="0"/>
              <a:t>Depending on your age your maximum heart rate is either </a:t>
            </a:r>
            <a:r>
              <a:rPr lang="en-GB" sz="6000" b="1" dirty="0" smtClean="0"/>
              <a:t>208-209bpm</a:t>
            </a:r>
          </a:p>
          <a:p>
            <a:pPr marL="0" indent="0">
              <a:buNone/>
            </a:pP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your maximum heart rate?</a:t>
            </a:r>
            <a:endParaRPr sz="4000" spc="45" dirty="0"/>
          </a:p>
        </p:txBody>
      </p:sp>
      <p:pic>
        <p:nvPicPr>
          <p:cNvPr id="5" name="Picture 4"/>
          <p:cNvPicPr>
            <a:picLocks noChangeAspect="1"/>
          </p:cNvPicPr>
          <p:nvPr/>
        </p:nvPicPr>
        <p:blipFill>
          <a:blip r:embed="rId4"/>
          <a:stretch>
            <a:fillRect/>
          </a:stretch>
        </p:blipFill>
        <p:spPr>
          <a:xfrm>
            <a:off x="12105653" y="3782467"/>
            <a:ext cx="6684783" cy="4435781"/>
          </a:xfrm>
          <a:prstGeom prst="rect">
            <a:avLst/>
          </a:prstGeom>
        </p:spPr>
      </p:pic>
    </p:spTree>
    <p:extLst>
      <p:ext uri="{BB962C8B-B14F-4D97-AF65-F5344CB8AC3E}">
        <p14:creationId xmlns:p14="http://schemas.microsoft.com/office/powerpoint/2010/main" val="323375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This means that in Year 7 when doing physical activity to be working at a </a:t>
            </a:r>
            <a:r>
              <a:rPr lang="en-GB" sz="6000" b="1" dirty="0" smtClean="0"/>
              <a:t>moderate level</a:t>
            </a:r>
            <a:r>
              <a:rPr lang="en-GB" sz="6000" dirty="0" smtClean="0"/>
              <a:t>, your heart rate has to be:</a:t>
            </a:r>
          </a:p>
          <a:p>
            <a:pPr marL="0" indent="0">
              <a:buNone/>
            </a:pPr>
            <a:endParaRPr lang="en-GB" sz="6000" dirty="0"/>
          </a:p>
          <a:p>
            <a:pPr marL="0" indent="0">
              <a:buNone/>
            </a:pPr>
            <a:r>
              <a:rPr lang="en-GB" sz="6000" dirty="0" smtClean="0"/>
              <a:t>11 years old – 105 - 126 bpm</a:t>
            </a:r>
          </a:p>
          <a:p>
            <a:pPr marL="0" indent="0">
              <a:buNone/>
            </a:pPr>
            <a:r>
              <a:rPr lang="en-GB" sz="6000" dirty="0" smtClean="0"/>
              <a:t>12 years old – 104 – 125 bpm</a:t>
            </a:r>
          </a:p>
          <a:p>
            <a:pPr marL="0" indent="0">
              <a:buNone/>
            </a:pP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your maximum heart rate?</a:t>
            </a:r>
            <a:endParaRPr sz="4000" spc="45" dirty="0"/>
          </a:p>
        </p:txBody>
      </p:sp>
      <p:pic>
        <p:nvPicPr>
          <p:cNvPr id="5" name="Picture 4"/>
          <p:cNvPicPr>
            <a:picLocks noChangeAspect="1"/>
          </p:cNvPicPr>
          <p:nvPr/>
        </p:nvPicPr>
        <p:blipFill>
          <a:blip r:embed="rId4"/>
          <a:stretch>
            <a:fillRect/>
          </a:stretch>
        </p:blipFill>
        <p:spPr>
          <a:xfrm>
            <a:off x="12105653" y="3782467"/>
            <a:ext cx="6684783" cy="4435781"/>
          </a:xfrm>
          <a:prstGeom prst="rect">
            <a:avLst/>
          </a:prstGeom>
        </p:spPr>
      </p:pic>
    </p:spTree>
    <p:extLst>
      <p:ext uri="{BB962C8B-B14F-4D97-AF65-F5344CB8AC3E}">
        <p14:creationId xmlns:p14="http://schemas.microsoft.com/office/powerpoint/2010/main" val="69274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This means that in Year 7 when doing physical activity to be working at a </a:t>
            </a:r>
            <a:r>
              <a:rPr lang="en-GB" sz="6000" b="1" dirty="0" smtClean="0"/>
              <a:t>vigorous level</a:t>
            </a:r>
            <a:r>
              <a:rPr lang="en-GB" sz="6000" dirty="0" smtClean="0"/>
              <a:t>, your heart rate has to be:</a:t>
            </a:r>
          </a:p>
          <a:p>
            <a:pPr marL="0" indent="0">
              <a:buNone/>
            </a:pPr>
            <a:endParaRPr lang="en-GB" sz="6000" dirty="0"/>
          </a:p>
          <a:p>
            <a:pPr marL="0" indent="0">
              <a:buNone/>
            </a:pPr>
            <a:r>
              <a:rPr lang="en-GB" sz="6000" dirty="0" smtClean="0"/>
              <a:t>11 years old – 146 – 178 bpm</a:t>
            </a:r>
          </a:p>
          <a:p>
            <a:pPr marL="0" indent="0">
              <a:buNone/>
            </a:pPr>
            <a:r>
              <a:rPr lang="en-GB" sz="6000" dirty="0" smtClean="0"/>
              <a:t>12 years old – 145 – 177 bpm</a:t>
            </a:r>
          </a:p>
          <a:p>
            <a:pPr marL="0" indent="0">
              <a:buNone/>
            </a:pP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your maximum heart rate?</a:t>
            </a:r>
            <a:endParaRPr sz="4000" spc="45" dirty="0"/>
          </a:p>
        </p:txBody>
      </p:sp>
      <p:pic>
        <p:nvPicPr>
          <p:cNvPr id="5" name="Picture 4"/>
          <p:cNvPicPr>
            <a:picLocks noChangeAspect="1"/>
          </p:cNvPicPr>
          <p:nvPr/>
        </p:nvPicPr>
        <p:blipFill>
          <a:blip r:embed="rId4"/>
          <a:stretch>
            <a:fillRect/>
          </a:stretch>
        </p:blipFill>
        <p:spPr>
          <a:xfrm>
            <a:off x="12105653" y="3782467"/>
            <a:ext cx="6684783" cy="4435781"/>
          </a:xfrm>
          <a:prstGeom prst="rect">
            <a:avLst/>
          </a:prstGeom>
        </p:spPr>
      </p:pic>
    </p:spTree>
    <p:extLst>
      <p:ext uri="{BB962C8B-B14F-4D97-AF65-F5344CB8AC3E}">
        <p14:creationId xmlns:p14="http://schemas.microsoft.com/office/powerpoint/2010/main" val="131682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To find out your heart arte you need to find your pulse?</a:t>
            </a:r>
          </a:p>
          <a:p>
            <a:pPr marL="0" indent="0">
              <a:buNone/>
            </a:pPr>
            <a:endParaRPr lang="en-GB" sz="6000" dirty="0"/>
          </a:p>
          <a:p>
            <a:pPr marL="0" indent="0">
              <a:buNone/>
            </a:pPr>
            <a:r>
              <a:rPr lang="en-GB" sz="6000" dirty="0" smtClean="0"/>
              <a:t>On your whiteboard write down 1 place that you can find your pulse?</a:t>
            </a:r>
          </a:p>
          <a:p>
            <a:pPr marL="0" indent="0">
              <a:buNone/>
            </a:pP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Find your heart rate?</a:t>
            </a:r>
            <a:endParaRPr sz="4000" spc="45" dirty="0"/>
          </a:p>
        </p:txBody>
      </p:sp>
      <p:pic>
        <p:nvPicPr>
          <p:cNvPr id="5" name="Picture 4"/>
          <p:cNvPicPr>
            <a:picLocks noChangeAspect="1"/>
          </p:cNvPicPr>
          <p:nvPr/>
        </p:nvPicPr>
        <p:blipFill>
          <a:blip r:embed="rId4"/>
          <a:stretch>
            <a:fillRect/>
          </a:stretch>
        </p:blipFill>
        <p:spPr>
          <a:xfrm>
            <a:off x="12105653" y="3782467"/>
            <a:ext cx="6684783" cy="4435781"/>
          </a:xfrm>
          <a:prstGeom prst="rect">
            <a:avLst/>
          </a:prstGeom>
        </p:spPr>
      </p:pic>
    </p:spTree>
    <p:extLst>
      <p:ext uri="{BB962C8B-B14F-4D97-AF65-F5344CB8AC3E}">
        <p14:creationId xmlns:p14="http://schemas.microsoft.com/office/powerpoint/2010/main" val="224365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To find your heart rate (without a smart watch or heart rate monitor) you can use your neck or wrist.</a:t>
            </a:r>
          </a:p>
          <a:p>
            <a:pPr marL="0" indent="0">
              <a:buNone/>
            </a:pPr>
            <a:endParaRPr lang="en-GB" sz="6000" dirty="0"/>
          </a:p>
          <a:p>
            <a:pPr marL="0" indent="0">
              <a:buNone/>
            </a:pPr>
            <a:r>
              <a:rPr lang="en-GB" sz="6000" dirty="0" smtClean="0"/>
              <a:t>The areas are shown in the picture</a:t>
            </a:r>
          </a:p>
          <a:p>
            <a:pPr marL="0" indent="0">
              <a:buNone/>
            </a:pPr>
            <a:endParaRPr lang="en-GB" sz="6000" dirty="0"/>
          </a:p>
          <a:p>
            <a:pPr marL="0" indent="0">
              <a:buNone/>
            </a:pPr>
            <a:r>
              <a:rPr lang="en-GB" sz="6000" dirty="0" smtClean="0"/>
              <a:t>Task – find your pulse now</a:t>
            </a:r>
          </a:p>
          <a:p>
            <a:pPr marL="0" indent="0">
              <a:buNone/>
            </a:pP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Find your heart rate?</a:t>
            </a:r>
            <a:endParaRPr sz="4000" spc="45" dirty="0"/>
          </a:p>
        </p:txBody>
      </p:sp>
      <p:pic>
        <p:nvPicPr>
          <p:cNvPr id="2" name="Picture 1"/>
          <p:cNvPicPr>
            <a:picLocks noChangeAspect="1"/>
          </p:cNvPicPr>
          <p:nvPr/>
        </p:nvPicPr>
        <p:blipFill>
          <a:blip r:embed="rId4"/>
          <a:stretch>
            <a:fillRect/>
          </a:stretch>
        </p:blipFill>
        <p:spPr>
          <a:xfrm>
            <a:off x="10791077" y="2774355"/>
            <a:ext cx="8240374" cy="6177416"/>
          </a:xfrm>
          <a:prstGeom prst="rect">
            <a:avLst/>
          </a:prstGeom>
        </p:spPr>
      </p:pic>
    </p:spTree>
    <p:extLst>
      <p:ext uri="{BB962C8B-B14F-4D97-AF65-F5344CB8AC3E}">
        <p14:creationId xmlns:p14="http://schemas.microsoft.com/office/powerpoint/2010/main" val="203709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We are going to count our pulse for 30 seconds. </a:t>
            </a:r>
          </a:p>
          <a:p>
            <a:pPr marL="0" indent="0">
              <a:buNone/>
            </a:pPr>
            <a:endParaRPr lang="en-GB" sz="6000" dirty="0"/>
          </a:p>
          <a:p>
            <a:pPr marL="0" indent="0">
              <a:buNone/>
            </a:pPr>
            <a:r>
              <a:rPr lang="en-GB" sz="6000" dirty="0" smtClean="0"/>
              <a:t>Now multiple the number by 2. This gives you your bpm (beats per minute)</a:t>
            </a:r>
          </a:p>
          <a:p>
            <a:pPr marL="0" indent="0">
              <a:buNone/>
            </a:pPr>
            <a:endParaRPr lang="en-GB" sz="6000" dirty="0"/>
          </a:p>
          <a:p>
            <a:pPr marL="0" indent="0">
              <a:buNone/>
            </a:pPr>
            <a:r>
              <a:rPr lang="en-GB" sz="6000" dirty="0" smtClean="0"/>
              <a:t>Write down your heart rate on your whiteboard</a:t>
            </a:r>
          </a:p>
          <a:p>
            <a:pPr marL="0" indent="0">
              <a:buNone/>
            </a:pP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Find your heart rate?</a:t>
            </a:r>
            <a:endParaRPr sz="4000" spc="45" dirty="0"/>
          </a:p>
        </p:txBody>
      </p:sp>
      <p:pic>
        <p:nvPicPr>
          <p:cNvPr id="2" name="Picture 1"/>
          <p:cNvPicPr>
            <a:picLocks noChangeAspect="1"/>
          </p:cNvPicPr>
          <p:nvPr/>
        </p:nvPicPr>
        <p:blipFill>
          <a:blip r:embed="rId4"/>
          <a:stretch>
            <a:fillRect/>
          </a:stretch>
        </p:blipFill>
        <p:spPr>
          <a:xfrm>
            <a:off x="10791077" y="2774355"/>
            <a:ext cx="8240374" cy="6177416"/>
          </a:xfrm>
          <a:prstGeom prst="rect">
            <a:avLst/>
          </a:prstGeom>
        </p:spPr>
      </p:pic>
    </p:spTree>
    <p:extLst>
      <p:ext uri="{BB962C8B-B14F-4D97-AF65-F5344CB8AC3E}">
        <p14:creationId xmlns:p14="http://schemas.microsoft.com/office/powerpoint/2010/main" val="362979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Chose either running on the spot or star jumps. You will be completing this for 1 minute.</a:t>
            </a:r>
          </a:p>
          <a:p>
            <a:pPr marL="0" indent="0">
              <a:buNone/>
            </a:pPr>
            <a:endParaRPr lang="en-GB" sz="6000" dirty="0"/>
          </a:p>
          <a:p>
            <a:pPr marL="0" indent="0">
              <a:buNone/>
            </a:pPr>
            <a:r>
              <a:rPr lang="en-GB" sz="6000" b="1" dirty="0" smtClean="0"/>
              <a:t>Task</a:t>
            </a:r>
            <a:r>
              <a:rPr lang="en-GB" sz="6000" dirty="0" smtClean="0"/>
              <a:t> – complete the chosen exercise for 1 minute.</a:t>
            </a: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Can you get to a moderate/vigorous level</a:t>
            </a:r>
            <a:endParaRPr sz="4000" spc="45" dirty="0"/>
          </a:p>
        </p:txBody>
      </p:sp>
      <p:pic>
        <p:nvPicPr>
          <p:cNvPr id="9" name="Picture 8"/>
          <p:cNvPicPr>
            <a:picLocks noChangeAspect="1"/>
          </p:cNvPicPr>
          <p:nvPr/>
        </p:nvPicPr>
        <p:blipFill>
          <a:blip r:embed="rId4"/>
          <a:stretch>
            <a:fillRect/>
          </a:stretch>
        </p:blipFill>
        <p:spPr>
          <a:xfrm>
            <a:off x="13556357" y="1798727"/>
            <a:ext cx="5142123" cy="5142123"/>
          </a:xfrm>
          <a:prstGeom prst="rect">
            <a:avLst/>
          </a:prstGeom>
        </p:spPr>
      </p:pic>
      <p:pic>
        <p:nvPicPr>
          <p:cNvPr id="11" name="Picture 10"/>
          <p:cNvPicPr>
            <a:picLocks noChangeAspect="1"/>
          </p:cNvPicPr>
          <p:nvPr/>
        </p:nvPicPr>
        <p:blipFill>
          <a:blip r:embed="rId5"/>
          <a:stretch>
            <a:fillRect/>
          </a:stretch>
        </p:blipFill>
        <p:spPr>
          <a:xfrm>
            <a:off x="12746895" y="6653604"/>
            <a:ext cx="5951585" cy="3924595"/>
          </a:xfrm>
          <a:prstGeom prst="rect">
            <a:avLst/>
          </a:prstGeom>
        </p:spPr>
      </p:pic>
    </p:spTree>
    <p:extLst>
      <p:ext uri="{BB962C8B-B14F-4D97-AF65-F5344CB8AC3E}">
        <p14:creationId xmlns:p14="http://schemas.microsoft.com/office/powerpoint/2010/main" val="313592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Chose either running on the spot or star jumps. You will be completing this for 1 minute.</a:t>
            </a:r>
          </a:p>
          <a:p>
            <a:pPr marL="0" indent="0">
              <a:buNone/>
            </a:pPr>
            <a:endParaRPr lang="en-GB" sz="6000" dirty="0"/>
          </a:p>
          <a:p>
            <a:pPr marL="0" indent="0">
              <a:buNone/>
            </a:pPr>
            <a:r>
              <a:rPr lang="en-GB" sz="6000" b="1" dirty="0" smtClean="0"/>
              <a:t>Task</a:t>
            </a:r>
            <a:r>
              <a:rPr lang="en-GB" sz="6000" dirty="0" smtClean="0"/>
              <a:t> – Find your pulse and count for 30 seconds</a:t>
            </a: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Can you get to a moderate/vigorous level</a:t>
            </a:r>
            <a:endParaRPr sz="4000" spc="45" dirty="0"/>
          </a:p>
        </p:txBody>
      </p:sp>
      <p:pic>
        <p:nvPicPr>
          <p:cNvPr id="9" name="Picture 8"/>
          <p:cNvPicPr>
            <a:picLocks noChangeAspect="1"/>
          </p:cNvPicPr>
          <p:nvPr/>
        </p:nvPicPr>
        <p:blipFill>
          <a:blip r:embed="rId4"/>
          <a:stretch>
            <a:fillRect/>
          </a:stretch>
        </p:blipFill>
        <p:spPr>
          <a:xfrm>
            <a:off x="13556357" y="1798727"/>
            <a:ext cx="5142123" cy="5142123"/>
          </a:xfrm>
          <a:prstGeom prst="rect">
            <a:avLst/>
          </a:prstGeom>
        </p:spPr>
      </p:pic>
      <p:pic>
        <p:nvPicPr>
          <p:cNvPr id="11" name="Picture 10"/>
          <p:cNvPicPr>
            <a:picLocks noChangeAspect="1"/>
          </p:cNvPicPr>
          <p:nvPr/>
        </p:nvPicPr>
        <p:blipFill>
          <a:blip r:embed="rId5"/>
          <a:stretch>
            <a:fillRect/>
          </a:stretch>
        </p:blipFill>
        <p:spPr>
          <a:xfrm>
            <a:off x="12746895" y="6653604"/>
            <a:ext cx="5951585" cy="3924595"/>
          </a:xfrm>
          <a:prstGeom prst="rect">
            <a:avLst/>
          </a:prstGeom>
        </p:spPr>
      </p:pic>
    </p:spTree>
    <p:extLst>
      <p:ext uri="{BB962C8B-B14F-4D97-AF65-F5344CB8AC3E}">
        <p14:creationId xmlns:p14="http://schemas.microsoft.com/office/powerpoint/2010/main" val="107687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Chose either running on the spot or star jumps. You will be completing this for 1 minute.</a:t>
            </a:r>
          </a:p>
          <a:p>
            <a:pPr marL="0" indent="0">
              <a:buNone/>
            </a:pPr>
            <a:endParaRPr lang="en-GB" sz="6000" dirty="0"/>
          </a:p>
          <a:p>
            <a:pPr marL="0" indent="0">
              <a:buNone/>
            </a:pPr>
            <a:r>
              <a:rPr lang="en-GB" sz="6000" b="1" dirty="0" smtClean="0"/>
              <a:t>Task</a:t>
            </a:r>
            <a:r>
              <a:rPr lang="en-GB" sz="6000" dirty="0" smtClean="0"/>
              <a:t> – Multiple number by 2 to get your bpm.</a:t>
            </a: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Can you get to a moderate/vigorous level</a:t>
            </a:r>
            <a:endParaRPr sz="4000" spc="45" dirty="0"/>
          </a:p>
        </p:txBody>
      </p:sp>
      <p:pic>
        <p:nvPicPr>
          <p:cNvPr id="9" name="Picture 8"/>
          <p:cNvPicPr>
            <a:picLocks noChangeAspect="1"/>
          </p:cNvPicPr>
          <p:nvPr/>
        </p:nvPicPr>
        <p:blipFill>
          <a:blip r:embed="rId4"/>
          <a:stretch>
            <a:fillRect/>
          </a:stretch>
        </p:blipFill>
        <p:spPr>
          <a:xfrm>
            <a:off x="13556357" y="1798727"/>
            <a:ext cx="5142123" cy="5142123"/>
          </a:xfrm>
          <a:prstGeom prst="rect">
            <a:avLst/>
          </a:prstGeom>
        </p:spPr>
      </p:pic>
      <p:pic>
        <p:nvPicPr>
          <p:cNvPr id="11" name="Picture 10"/>
          <p:cNvPicPr>
            <a:picLocks noChangeAspect="1"/>
          </p:cNvPicPr>
          <p:nvPr/>
        </p:nvPicPr>
        <p:blipFill>
          <a:blip r:embed="rId5"/>
          <a:stretch>
            <a:fillRect/>
          </a:stretch>
        </p:blipFill>
        <p:spPr>
          <a:xfrm>
            <a:off x="12746895" y="6653604"/>
            <a:ext cx="5951585" cy="3924595"/>
          </a:xfrm>
          <a:prstGeom prst="rect">
            <a:avLst/>
          </a:prstGeom>
        </p:spPr>
      </p:pic>
    </p:spTree>
    <p:extLst>
      <p:ext uri="{BB962C8B-B14F-4D97-AF65-F5344CB8AC3E}">
        <p14:creationId xmlns:p14="http://schemas.microsoft.com/office/powerpoint/2010/main" val="264081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11 October 2024</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importance of physical activity</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048083"/>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rPr>
              <a:t>How much sleep should young</a:t>
            </a:r>
            <a:r>
              <a:rPr kumimoji="0" lang="en-US" sz="4400" b="1" i="0" u="none" strike="noStrike" kern="1200" cap="none" spc="0" normalizeH="0" noProof="0" dirty="0" smtClean="0">
                <a:ln>
                  <a:noFill/>
                </a:ln>
                <a:solidFill>
                  <a:prstClr val="black"/>
                </a:solidFill>
                <a:effectLst/>
                <a:uLnTx/>
                <a:uFillTx/>
                <a:latin typeface="Franklin Gothic Book" panose="020B0503020102020204" pitchFamily="34" charset="0"/>
              </a:rPr>
              <a:t> people be getting every night?</a:t>
            </a:r>
            <a:endParaRPr lang="en-US" sz="4400" b="1" dirty="0" smtClean="0">
              <a:solidFill>
                <a:prstClr val="black"/>
              </a:solidFill>
              <a:latin typeface="Franklin Gothic Book" panose="020B0503020102020204" pitchFamily="34" charset="0"/>
            </a:endParaRPr>
          </a:p>
          <a:p>
            <a:pPr marL="1211123" lvl="1"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What food group would milk be placed in?</a:t>
            </a:r>
          </a:p>
          <a:p>
            <a:pPr marL="753923" indent="-753923" defTabSz="1507864">
              <a:buFont typeface="+mj-lt"/>
              <a:buAutoNum type="arabicPeriod"/>
              <a:defRPr/>
            </a:pPr>
            <a:endParaRPr lang="en-US" sz="4400" b="1" dirty="0" smtClean="0">
              <a:solidFill>
                <a:prstClr val="black"/>
              </a:solidFill>
              <a:latin typeface="Franklin Gothic Book" panose="020B0503020102020204" pitchFamily="34" charset="0"/>
            </a:endParaRPr>
          </a:p>
          <a:p>
            <a:pPr marL="753923"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What is resilience?</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884978" y="5846537"/>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9-10 hours</a:t>
            </a:r>
            <a:endParaRPr lang="en-GB" sz="3600" b="1" kern="0" dirty="0">
              <a:solidFill>
                <a:prstClr val="white"/>
              </a:solidFill>
              <a:latin typeface="Calibri" panose="020F0502020204030204"/>
            </a:endParaRPr>
          </a:p>
        </p:txBody>
      </p:sp>
      <p:sp>
        <p:nvSpPr>
          <p:cNvPr id="35" name="Rectangle 34"/>
          <p:cNvSpPr/>
          <p:nvPr/>
        </p:nvSpPr>
        <p:spPr>
          <a:xfrm>
            <a:off x="884978" y="7491430"/>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Dairy and alternatives</a:t>
            </a:r>
            <a:endParaRPr lang="en-GB" sz="3600" b="1" kern="0" dirty="0">
              <a:solidFill>
                <a:prstClr val="white"/>
              </a:solidFill>
              <a:latin typeface="Calibri" panose="020F0502020204030204"/>
            </a:endParaRPr>
          </a:p>
        </p:txBody>
      </p:sp>
      <p:sp>
        <p:nvSpPr>
          <p:cNvPr id="36" name="Rectangle 35"/>
          <p:cNvSpPr/>
          <p:nvPr/>
        </p:nvSpPr>
        <p:spPr>
          <a:xfrm>
            <a:off x="906271" y="8969525"/>
            <a:ext cx="17214718" cy="20871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“never giving up, working hard and going through tough times and coming out the other side”</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5523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a:bodyPr>
          <a:lstStyle/>
          <a:p>
            <a:pPr marL="0" indent="0">
              <a:buNone/>
            </a:pPr>
            <a:r>
              <a:rPr lang="en-GB" sz="6000" dirty="0" smtClean="0"/>
              <a:t>Chose either running on the spot or star jumps. You will be completing this for 1 minute.</a:t>
            </a:r>
          </a:p>
          <a:p>
            <a:pPr marL="0" indent="0">
              <a:buNone/>
            </a:pPr>
            <a:endParaRPr lang="en-GB" sz="6000" dirty="0"/>
          </a:p>
          <a:p>
            <a:pPr marL="0" indent="0">
              <a:buNone/>
            </a:pPr>
            <a:r>
              <a:rPr lang="en-GB" sz="6000" b="1" dirty="0" smtClean="0"/>
              <a:t>Task</a:t>
            </a:r>
            <a:r>
              <a:rPr lang="en-GB" sz="6000" dirty="0" smtClean="0"/>
              <a:t> – Write down the number on your whiteboard and if you were working at </a:t>
            </a:r>
            <a:r>
              <a:rPr lang="en-GB" sz="6000" b="1" dirty="0" smtClean="0"/>
              <a:t>below moderate,</a:t>
            </a:r>
            <a:r>
              <a:rPr lang="en-GB" sz="6000" dirty="0" smtClean="0"/>
              <a:t> </a:t>
            </a:r>
            <a:r>
              <a:rPr lang="en-GB" sz="6000" b="1" dirty="0" smtClean="0"/>
              <a:t>moderate </a:t>
            </a:r>
            <a:r>
              <a:rPr lang="en-GB" sz="6000" dirty="0" smtClean="0"/>
              <a:t>or </a:t>
            </a:r>
            <a:r>
              <a:rPr lang="en-GB" sz="6000" b="1" dirty="0" smtClean="0"/>
              <a:t>vigorous </a:t>
            </a:r>
            <a:r>
              <a:rPr lang="en-GB" sz="6000" dirty="0" smtClean="0"/>
              <a:t>level</a:t>
            </a: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Can you get to a moderate/vigorous level</a:t>
            </a:r>
            <a:endParaRPr sz="4000" spc="45" dirty="0"/>
          </a:p>
        </p:txBody>
      </p:sp>
      <p:pic>
        <p:nvPicPr>
          <p:cNvPr id="9" name="Picture 8"/>
          <p:cNvPicPr>
            <a:picLocks noChangeAspect="1"/>
          </p:cNvPicPr>
          <p:nvPr/>
        </p:nvPicPr>
        <p:blipFill>
          <a:blip r:embed="rId4"/>
          <a:stretch>
            <a:fillRect/>
          </a:stretch>
        </p:blipFill>
        <p:spPr>
          <a:xfrm>
            <a:off x="13556357" y="1798727"/>
            <a:ext cx="5142123" cy="5142123"/>
          </a:xfrm>
          <a:prstGeom prst="rect">
            <a:avLst/>
          </a:prstGeom>
        </p:spPr>
      </p:pic>
      <p:pic>
        <p:nvPicPr>
          <p:cNvPr id="11" name="Picture 10"/>
          <p:cNvPicPr>
            <a:picLocks noChangeAspect="1"/>
          </p:cNvPicPr>
          <p:nvPr/>
        </p:nvPicPr>
        <p:blipFill>
          <a:blip r:embed="rId5"/>
          <a:stretch>
            <a:fillRect/>
          </a:stretch>
        </p:blipFill>
        <p:spPr>
          <a:xfrm>
            <a:off x="12746895" y="6653604"/>
            <a:ext cx="5951585" cy="3924595"/>
          </a:xfrm>
          <a:prstGeom prst="rect">
            <a:avLst/>
          </a:prstGeom>
        </p:spPr>
      </p:pic>
    </p:spTree>
    <p:extLst>
      <p:ext uri="{BB962C8B-B14F-4D97-AF65-F5344CB8AC3E}">
        <p14:creationId xmlns:p14="http://schemas.microsoft.com/office/powerpoint/2010/main" val="191134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6" y="2081378"/>
            <a:ext cx="13266753" cy="9227972"/>
          </a:xfrm>
        </p:spPr>
        <p:txBody>
          <a:bodyPr>
            <a:normAutofit fontScale="92500" lnSpcReduction="20000"/>
          </a:bodyPr>
          <a:lstStyle/>
          <a:p>
            <a:pPr marL="0" indent="0">
              <a:buNone/>
            </a:pPr>
            <a:r>
              <a:rPr lang="en-GB" sz="6000" dirty="0" smtClean="0"/>
              <a:t>In your books, write down the following paragraph filling in the blank spaces</a:t>
            </a:r>
          </a:p>
          <a:p>
            <a:pPr marL="0" indent="0">
              <a:buNone/>
            </a:pPr>
            <a:endParaRPr lang="en-GB" sz="6000" dirty="0"/>
          </a:p>
          <a:p>
            <a:pPr marL="0" indent="0">
              <a:buNone/>
            </a:pPr>
            <a:r>
              <a:rPr lang="en-US" sz="6000" dirty="0"/>
              <a:t>Physical activity is any body ___________ produced by the muscles that expends ____________. The recommended amount of physical activity for 11 – 17 years old is ____ minutes per _____. Physical activity should also be at a _________ or __________ level. Moderate level is ______ of your maximum heart rate and vigorous level is _______ of your maximum heart rate. Your maximum heart is calculated by ___________.</a:t>
            </a:r>
          </a:p>
          <a:p>
            <a:pPr marL="0" indent="0">
              <a:buNone/>
            </a:pPr>
            <a:endParaRPr lang="en-GB" sz="6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Fill in the gaps</a:t>
            </a:r>
            <a:endParaRPr sz="4000" spc="45" dirty="0"/>
          </a:p>
        </p:txBody>
      </p:sp>
      <p:sp>
        <p:nvSpPr>
          <p:cNvPr id="12" name="TextBox 11"/>
          <p:cNvSpPr txBox="1"/>
          <p:nvPr/>
        </p:nvSpPr>
        <p:spPr>
          <a:xfrm>
            <a:off x="14666390" y="2544787"/>
            <a:ext cx="5144067" cy="8217634"/>
          </a:xfrm>
          <a:prstGeom prst="rect">
            <a:avLst/>
          </a:prstGeom>
          <a:noFill/>
        </p:spPr>
        <p:txBody>
          <a:bodyPr wrap="square" rtlCol="0">
            <a:spAutoFit/>
          </a:bodyPr>
          <a:lstStyle/>
          <a:p>
            <a:pPr algn="ctr"/>
            <a:r>
              <a:rPr lang="en-US" sz="4800" b="1" u="sng" dirty="0" smtClean="0"/>
              <a:t>Word Bank</a:t>
            </a:r>
          </a:p>
          <a:p>
            <a:pPr algn="ctr"/>
            <a:endParaRPr lang="en-US" sz="4800" dirty="0"/>
          </a:p>
          <a:p>
            <a:pPr algn="ctr"/>
            <a:r>
              <a:rPr lang="en-US" sz="4800" dirty="0" smtClean="0"/>
              <a:t>220-age</a:t>
            </a:r>
          </a:p>
          <a:p>
            <a:pPr algn="ctr"/>
            <a:r>
              <a:rPr lang="en-US" sz="4800" dirty="0" smtClean="0"/>
              <a:t>Energy</a:t>
            </a:r>
          </a:p>
          <a:p>
            <a:pPr algn="ctr"/>
            <a:r>
              <a:rPr lang="en-US" sz="4800" dirty="0" smtClean="0"/>
              <a:t>Day</a:t>
            </a:r>
          </a:p>
          <a:p>
            <a:pPr algn="ctr"/>
            <a:r>
              <a:rPr lang="en-US" sz="4800" dirty="0" smtClean="0"/>
              <a:t>Vigorous</a:t>
            </a:r>
          </a:p>
          <a:p>
            <a:pPr algn="ctr"/>
            <a:r>
              <a:rPr lang="en-US" sz="4800" dirty="0" smtClean="0"/>
              <a:t>Moderate</a:t>
            </a:r>
          </a:p>
          <a:p>
            <a:pPr algn="ctr"/>
            <a:r>
              <a:rPr lang="en-US" sz="4800" dirty="0" smtClean="0"/>
              <a:t>60</a:t>
            </a:r>
          </a:p>
          <a:p>
            <a:pPr algn="ctr"/>
            <a:r>
              <a:rPr lang="en-US" sz="4800" dirty="0" smtClean="0"/>
              <a:t>70-85%</a:t>
            </a:r>
          </a:p>
          <a:p>
            <a:pPr algn="ctr"/>
            <a:r>
              <a:rPr lang="en-US" sz="4800" dirty="0" smtClean="0"/>
              <a:t>50-60%</a:t>
            </a:r>
          </a:p>
          <a:p>
            <a:pPr algn="ctr"/>
            <a:r>
              <a:rPr lang="en-US" sz="4800" dirty="0" smtClean="0"/>
              <a:t>Movement </a:t>
            </a:r>
          </a:p>
        </p:txBody>
      </p:sp>
      <p:sp>
        <p:nvSpPr>
          <p:cNvPr id="13" name="TextBox 12"/>
          <p:cNvSpPr txBox="1"/>
          <p:nvPr/>
        </p:nvSpPr>
        <p:spPr>
          <a:xfrm>
            <a:off x="9692010" y="4142507"/>
            <a:ext cx="3539283" cy="769441"/>
          </a:xfrm>
          <a:prstGeom prst="rect">
            <a:avLst/>
          </a:prstGeom>
          <a:noFill/>
        </p:spPr>
        <p:txBody>
          <a:bodyPr wrap="square" rtlCol="0">
            <a:spAutoFit/>
          </a:bodyPr>
          <a:lstStyle/>
          <a:p>
            <a:r>
              <a:rPr lang="en-US" sz="4400" dirty="0" smtClean="0">
                <a:solidFill>
                  <a:srgbClr val="FF0000"/>
                </a:solidFill>
              </a:rPr>
              <a:t>movement</a:t>
            </a:r>
            <a:endParaRPr lang="en-GB" sz="4400" dirty="0">
              <a:solidFill>
                <a:srgbClr val="FF0000"/>
              </a:solidFill>
            </a:endParaRPr>
          </a:p>
        </p:txBody>
      </p:sp>
      <p:sp>
        <p:nvSpPr>
          <p:cNvPr id="14" name="TextBox 13"/>
          <p:cNvSpPr txBox="1"/>
          <p:nvPr/>
        </p:nvSpPr>
        <p:spPr>
          <a:xfrm>
            <a:off x="1556347" y="5366643"/>
            <a:ext cx="3539283" cy="769441"/>
          </a:xfrm>
          <a:prstGeom prst="rect">
            <a:avLst/>
          </a:prstGeom>
          <a:noFill/>
        </p:spPr>
        <p:txBody>
          <a:bodyPr wrap="square" rtlCol="0">
            <a:spAutoFit/>
          </a:bodyPr>
          <a:lstStyle/>
          <a:p>
            <a:r>
              <a:rPr lang="en-US" sz="4400" dirty="0" smtClean="0">
                <a:solidFill>
                  <a:srgbClr val="FF0000"/>
                </a:solidFill>
              </a:rPr>
              <a:t>energy</a:t>
            </a:r>
            <a:endParaRPr lang="en-GB" sz="4400" dirty="0">
              <a:solidFill>
                <a:srgbClr val="FF0000"/>
              </a:solidFill>
            </a:endParaRPr>
          </a:p>
        </p:txBody>
      </p:sp>
      <p:sp>
        <p:nvSpPr>
          <p:cNvPr id="15" name="TextBox 14"/>
          <p:cNvSpPr txBox="1"/>
          <p:nvPr/>
        </p:nvSpPr>
        <p:spPr>
          <a:xfrm>
            <a:off x="1035023" y="6448714"/>
            <a:ext cx="1528196" cy="769441"/>
          </a:xfrm>
          <a:prstGeom prst="rect">
            <a:avLst/>
          </a:prstGeom>
          <a:noFill/>
        </p:spPr>
        <p:txBody>
          <a:bodyPr wrap="square" rtlCol="0">
            <a:spAutoFit/>
          </a:bodyPr>
          <a:lstStyle/>
          <a:p>
            <a:r>
              <a:rPr lang="en-US" sz="4400" dirty="0" smtClean="0">
                <a:solidFill>
                  <a:srgbClr val="FF0000"/>
                </a:solidFill>
              </a:rPr>
              <a:t>60</a:t>
            </a:r>
            <a:endParaRPr lang="en-GB" sz="4400" dirty="0">
              <a:solidFill>
                <a:srgbClr val="FF0000"/>
              </a:solidFill>
            </a:endParaRPr>
          </a:p>
        </p:txBody>
      </p:sp>
      <p:sp>
        <p:nvSpPr>
          <p:cNvPr id="16" name="TextBox 15"/>
          <p:cNvSpPr txBox="1"/>
          <p:nvPr/>
        </p:nvSpPr>
        <p:spPr>
          <a:xfrm>
            <a:off x="6489720" y="6433797"/>
            <a:ext cx="1769642" cy="769441"/>
          </a:xfrm>
          <a:prstGeom prst="rect">
            <a:avLst/>
          </a:prstGeom>
          <a:noFill/>
        </p:spPr>
        <p:txBody>
          <a:bodyPr wrap="square" rtlCol="0">
            <a:spAutoFit/>
          </a:bodyPr>
          <a:lstStyle/>
          <a:p>
            <a:r>
              <a:rPr lang="en-US" sz="4400" dirty="0" smtClean="0">
                <a:solidFill>
                  <a:srgbClr val="FF0000"/>
                </a:solidFill>
              </a:rPr>
              <a:t>day</a:t>
            </a:r>
            <a:endParaRPr lang="en-GB" sz="4400" dirty="0">
              <a:solidFill>
                <a:srgbClr val="FF0000"/>
              </a:solidFill>
            </a:endParaRPr>
          </a:p>
        </p:txBody>
      </p:sp>
      <p:sp>
        <p:nvSpPr>
          <p:cNvPr id="17" name="TextBox 16"/>
          <p:cNvSpPr txBox="1"/>
          <p:nvPr/>
        </p:nvSpPr>
        <p:spPr>
          <a:xfrm>
            <a:off x="6918552" y="7131147"/>
            <a:ext cx="3539283" cy="769441"/>
          </a:xfrm>
          <a:prstGeom prst="rect">
            <a:avLst/>
          </a:prstGeom>
          <a:noFill/>
        </p:spPr>
        <p:txBody>
          <a:bodyPr wrap="square" rtlCol="0">
            <a:spAutoFit/>
          </a:bodyPr>
          <a:lstStyle/>
          <a:p>
            <a:r>
              <a:rPr lang="en-US" sz="4400" dirty="0" smtClean="0">
                <a:solidFill>
                  <a:srgbClr val="FF0000"/>
                </a:solidFill>
              </a:rPr>
              <a:t>moderate</a:t>
            </a:r>
            <a:endParaRPr lang="en-GB" sz="4400" dirty="0">
              <a:solidFill>
                <a:srgbClr val="FF0000"/>
              </a:solidFill>
            </a:endParaRPr>
          </a:p>
        </p:txBody>
      </p:sp>
      <p:sp>
        <p:nvSpPr>
          <p:cNvPr id="18" name="TextBox 17"/>
          <p:cNvSpPr txBox="1"/>
          <p:nvPr/>
        </p:nvSpPr>
        <p:spPr>
          <a:xfrm>
            <a:off x="1297822" y="7672493"/>
            <a:ext cx="3539283" cy="769441"/>
          </a:xfrm>
          <a:prstGeom prst="rect">
            <a:avLst/>
          </a:prstGeom>
          <a:noFill/>
        </p:spPr>
        <p:txBody>
          <a:bodyPr wrap="square" rtlCol="0">
            <a:spAutoFit/>
          </a:bodyPr>
          <a:lstStyle/>
          <a:p>
            <a:r>
              <a:rPr lang="en-US" sz="4400" dirty="0" smtClean="0">
                <a:solidFill>
                  <a:srgbClr val="FF0000"/>
                </a:solidFill>
              </a:rPr>
              <a:t>vigorous</a:t>
            </a:r>
            <a:endParaRPr lang="en-GB" sz="4400" dirty="0">
              <a:solidFill>
                <a:srgbClr val="FF0000"/>
              </a:solidFill>
            </a:endParaRPr>
          </a:p>
        </p:txBody>
      </p:sp>
      <p:sp>
        <p:nvSpPr>
          <p:cNvPr id="19" name="TextBox 18"/>
          <p:cNvSpPr txBox="1"/>
          <p:nvPr/>
        </p:nvSpPr>
        <p:spPr>
          <a:xfrm>
            <a:off x="11778180" y="7621000"/>
            <a:ext cx="3539283" cy="769441"/>
          </a:xfrm>
          <a:prstGeom prst="rect">
            <a:avLst/>
          </a:prstGeom>
          <a:noFill/>
        </p:spPr>
        <p:txBody>
          <a:bodyPr wrap="square" rtlCol="0">
            <a:spAutoFit/>
          </a:bodyPr>
          <a:lstStyle/>
          <a:p>
            <a:r>
              <a:rPr lang="en-GB" sz="4400" dirty="0" smtClean="0">
                <a:solidFill>
                  <a:srgbClr val="FF0000"/>
                </a:solidFill>
              </a:rPr>
              <a:t>50-60%</a:t>
            </a:r>
            <a:endParaRPr lang="en-GB" sz="4400" dirty="0">
              <a:solidFill>
                <a:srgbClr val="FF0000"/>
              </a:solidFill>
            </a:endParaRPr>
          </a:p>
        </p:txBody>
      </p:sp>
      <p:sp>
        <p:nvSpPr>
          <p:cNvPr id="20" name="TextBox 19"/>
          <p:cNvSpPr txBox="1"/>
          <p:nvPr/>
        </p:nvSpPr>
        <p:spPr>
          <a:xfrm>
            <a:off x="3379269" y="8870460"/>
            <a:ext cx="3539283" cy="769441"/>
          </a:xfrm>
          <a:prstGeom prst="rect">
            <a:avLst/>
          </a:prstGeom>
          <a:noFill/>
        </p:spPr>
        <p:txBody>
          <a:bodyPr wrap="square" rtlCol="0">
            <a:spAutoFit/>
          </a:bodyPr>
          <a:lstStyle/>
          <a:p>
            <a:r>
              <a:rPr lang="en-US" sz="4400" dirty="0" smtClean="0">
                <a:solidFill>
                  <a:srgbClr val="FF0000"/>
                </a:solidFill>
              </a:rPr>
              <a:t>70-85%</a:t>
            </a:r>
            <a:endParaRPr lang="en-GB" sz="4400" dirty="0">
              <a:solidFill>
                <a:srgbClr val="FF0000"/>
              </a:solidFill>
            </a:endParaRPr>
          </a:p>
        </p:txBody>
      </p:sp>
      <p:sp>
        <p:nvSpPr>
          <p:cNvPr id="21" name="TextBox 20"/>
          <p:cNvSpPr txBox="1"/>
          <p:nvPr/>
        </p:nvSpPr>
        <p:spPr>
          <a:xfrm>
            <a:off x="1552848" y="9994231"/>
            <a:ext cx="3539283" cy="769441"/>
          </a:xfrm>
          <a:prstGeom prst="rect">
            <a:avLst/>
          </a:prstGeom>
          <a:noFill/>
        </p:spPr>
        <p:txBody>
          <a:bodyPr wrap="square" rtlCol="0">
            <a:spAutoFit/>
          </a:bodyPr>
          <a:lstStyle/>
          <a:p>
            <a:r>
              <a:rPr lang="en-GB" sz="4400" dirty="0" smtClean="0">
                <a:solidFill>
                  <a:srgbClr val="FF0000"/>
                </a:solidFill>
              </a:rPr>
              <a:t>220-age</a:t>
            </a:r>
            <a:endParaRPr lang="en-GB" sz="4400" dirty="0">
              <a:solidFill>
                <a:srgbClr val="FF0000"/>
              </a:solidFill>
            </a:endParaRPr>
          </a:p>
        </p:txBody>
      </p:sp>
    </p:spTree>
    <p:extLst>
      <p:ext uri="{BB962C8B-B14F-4D97-AF65-F5344CB8AC3E}">
        <p14:creationId xmlns:p14="http://schemas.microsoft.com/office/powerpoint/2010/main" val="3108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Benefits of Physical Activity</a:t>
            </a:r>
            <a:endParaRPr sz="4000" spc="45" dirty="0"/>
          </a:p>
        </p:txBody>
      </p:sp>
      <p:sp>
        <p:nvSpPr>
          <p:cNvPr id="22" name="Content Placeholder 2"/>
          <p:cNvSpPr>
            <a:spLocks noGrp="1"/>
          </p:cNvSpPr>
          <p:nvPr>
            <p:ph idx="1"/>
          </p:nvPr>
        </p:nvSpPr>
        <p:spPr>
          <a:xfrm>
            <a:off x="838200" y="1825625"/>
            <a:ext cx="18545386" cy="1236762"/>
          </a:xfrm>
        </p:spPr>
        <p:txBody>
          <a:bodyPr>
            <a:normAutofit/>
          </a:bodyPr>
          <a:lstStyle/>
          <a:p>
            <a:pPr marL="0" indent="0">
              <a:buNone/>
            </a:pPr>
            <a:r>
              <a:rPr lang="en-US" dirty="0" smtClean="0"/>
              <a:t>There are multiple benefits of doing physical activity. These include:</a:t>
            </a:r>
          </a:p>
          <a:p>
            <a:pPr marL="0" indent="0">
              <a:buNone/>
            </a:pPr>
            <a:endParaRPr lang="en-US" dirty="0"/>
          </a:p>
          <a:p>
            <a:pPr marL="0" indent="0">
              <a:buNone/>
            </a:pPr>
            <a:endParaRPr lang="en-GB" dirty="0"/>
          </a:p>
        </p:txBody>
      </p:sp>
      <p:pic>
        <p:nvPicPr>
          <p:cNvPr id="23" name="Picture 22"/>
          <p:cNvPicPr>
            <a:picLocks noChangeAspect="1"/>
          </p:cNvPicPr>
          <p:nvPr/>
        </p:nvPicPr>
        <p:blipFill>
          <a:blip r:embed="rId4"/>
          <a:stretch>
            <a:fillRect/>
          </a:stretch>
        </p:blipFill>
        <p:spPr>
          <a:xfrm>
            <a:off x="1205705" y="3244181"/>
            <a:ext cx="5117218" cy="2865642"/>
          </a:xfrm>
          <a:prstGeom prst="rect">
            <a:avLst/>
          </a:prstGeom>
        </p:spPr>
      </p:pic>
      <p:sp>
        <p:nvSpPr>
          <p:cNvPr id="24" name="TextBox 23"/>
          <p:cNvSpPr txBox="1"/>
          <p:nvPr/>
        </p:nvSpPr>
        <p:spPr>
          <a:xfrm>
            <a:off x="1648339" y="6003454"/>
            <a:ext cx="4674584" cy="707886"/>
          </a:xfrm>
          <a:prstGeom prst="rect">
            <a:avLst/>
          </a:prstGeom>
          <a:noFill/>
        </p:spPr>
        <p:txBody>
          <a:bodyPr wrap="square" rtlCol="0">
            <a:spAutoFit/>
          </a:bodyPr>
          <a:lstStyle/>
          <a:p>
            <a:r>
              <a:rPr lang="en-US" sz="4000" dirty="0" smtClean="0"/>
              <a:t>Weight Control</a:t>
            </a:r>
            <a:endParaRPr lang="en-GB" sz="4000" dirty="0"/>
          </a:p>
        </p:txBody>
      </p:sp>
      <p:sp>
        <p:nvSpPr>
          <p:cNvPr id="25" name="Right Arrow 24"/>
          <p:cNvSpPr/>
          <p:nvPr/>
        </p:nvSpPr>
        <p:spPr>
          <a:xfrm>
            <a:off x="7675786" y="3843239"/>
            <a:ext cx="4129174" cy="2048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this is important</a:t>
            </a:r>
            <a:endParaRPr lang="en-GB" dirty="0"/>
          </a:p>
        </p:txBody>
      </p:sp>
      <p:sp>
        <p:nvSpPr>
          <p:cNvPr id="26" name="TextBox 25"/>
          <p:cNvSpPr txBox="1"/>
          <p:nvPr/>
        </p:nvSpPr>
        <p:spPr>
          <a:xfrm>
            <a:off x="12500322" y="3490919"/>
            <a:ext cx="6883264" cy="3416320"/>
          </a:xfrm>
          <a:prstGeom prst="rect">
            <a:avLst/>
          </a:prstGeom>
          <a:noFill/>
        </p:spPr>
        <p:txBody>
          <a:bodyPr wrap="square" rtlCol="0">
            <a:spAutoFit/>
          </a:bodyPr>
          <a:lstStyle/>
          <a:p>
            <a:r>
              <a:rPr lang="en-US" sz="3600" dirty="0" smtClean="0"/>
              <a:t>Although it is unhealthy to weigh yourself everyday, controlling your weight to a healthy level helps stop obesity, developing type 2 diabetes and reduces the risk of heart disease</a:t>
            </a:r>
            <a:endParaRPr lang="en-GB" sz="3600" dirty="0"/>
          </a:p>
        </p:txBody>
      </p:sp>
      <p:pic>
        <p:nvPicPr>
          <p:cNvPr id="27" name="Picture 26"/>
          <p:cNvPicPr>
            <a:picLocks noChangeAspect="1"/>
          </p:cNvPicPr>
          <p:nvPr/>
        </p:nvPicPr>
        <p:blipFill>
          <a:blip r:embed="rId5"/>
          <a:stretch>
            <a:fillRect/>
          </a:stretch>
        </p:blipFill>
        <p:spPr>
          <a:xfrm>
            <a:off x="1717169" y="6966239"/>
            <a:ext cx="4297917" cy="3095289"/>
          </a:xfrm>
          <a:prstGeom prst="rect">
            <a:avLst/>
          </a:prstGeom>
        </p:spPr>
      </p:pic>
      <p:sp>
        <p:nvSpPr>
          <p:cNvPr id="28" name="TextBox 27"/>
          <p:cNvSpPr txBox="1"/>
          <p:nvPr/>
        </p:nvSpPr>
        <p:spPr>
          <a:xfrm>
            <a:off x="1240397" y="10319555"/>
            <a:ext cx="4774689" cy="1077218"/>
          </a:xfrm>
          <a:prstGeom prst="rect">
            <a:avLst/>
          </a:prstGeom>
          <a:noFill/>
        </p:spPr>
        <p:txBody>
          <a:bodyPr wrap="square" rtlCol="0">
            <a:spAutoFit/>
          </a:bodyPr>
          <a:lstStyle/>
          <a:p>
            <a:r>
              <a:rPr lang="en-US" sz="3200" dirty="0" smtClean="0"/>
              <a:t>Stronger bones and muscles</a:t>
            </a:r>
            <a:endParaRPr lang="en-GB" sz="3200" dirty="0"/>
          </a:p>
        </p:txBody>
      </p:sp>
      <p:sp>
        <p:nvSpPr>
          <p:cNvPr id="29" name="Right Arrow 28"/>
          <p:cNvSpPr/>
          <p:nvPr/>
        </p:nvSpPr>
        <p:spPr>
          <a:xfrm>
            <a:off x="7675786" y="8281974"/>
            <a:ext cx="3971302" cy="2158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this is important</a:t>
            </a:r>
            <a:endParaRPr lang="en-GB" dirty="0"/>
          </a:p>
        </p:txBody>
      </p:sp>
      <p:sp>
        <p:nvSpPr>
          <p:cNvPr id="30" name="TextBox 29"/>
          <p:cNvSpPr txBox="1"/>
          <p:nvPr/>
        </p:nvSpPr>
        <p:spPr>
          <a:xfrm>
            <a:off x="12472972" y="7889769"/>
            <a:ext cx="7228150" cy="3170099"/>
          </a:xfrm>
          <a:prstGeom prst="rect">
            <a:avLst/>
          </a:prstGeom>
          <a:noFill/>
        </p:spPr>
        <p:txBody>
          <a:bodyPr wrap="square" rtlCol="0">
            <a:spAutoFit/>
          </a:bodyPr>
          <a:lstStyle/>
          <a:p>
            <a:r>
              <a:rPr lang="en-US" sz="4000" dirty="0" smtClean="0"/>
              <a:t>This makes you stronger, it may improve your body confidence and it also reduces the risk of injury if any falls or collisions happen</a:t>
            </a:r>
            <a:endParaRPr lang="en-GB" sz="4000" dirty="0"/>
          </a:p>
        </p:txBody>
      </p:sp>
    </p:spTree>
    <p:extLst>
      <p:ext uri="{BB962C8B-B14F-4D97-AF65-F5344CB8AC3E}">
        <p14:creationId xmlns:p14="http://schemas.microsoft.com/office/powerpoint/2010/main" val="220951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8" grpId="0"/>
      <p:bldP spid="29"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Benefits of Physical Activity</a:t>
            </a:r>
            <a:endParaRPr sz="4000" spc="45" dirty="0"/>
          </a:p>
        </p:txBody>
      </p:sp>
      <p:sp>
        <p:nvSpPr>
          <p:cNvPr id="22" name="Content Placeholder 2"/>
          <p:cNvSpPr>
            <a:spLocks noGrp="1"/>
          </p:cNvSpPr>
          <p:nvPr>
            <p:ph idx="1"/>
          </p:nvPr>
        </p:nvSpPr>
        <p:spPr>
          <a:xfrm>
            <a:off x="838200" y="1825625"/>
            <a:ext cx="18545386" cy="1236762"/>
          </a:xfrm>
        </p:spPr>
        <p:txBody>
          <a:bodyPr>
            <a:normAutofit/>
          </a:bodyPr>
          <a:lstStyle/>
          <a:p>
            <a:pPr marL="0" indent="0">
              <a:buNone/>
            </a:pPr>
            <a:r>
              <a:rPr lang="en-US" dirty="0" smtClean="0"/>
              <a:t>There are multiple benefits of doing physical activity. These include:</a:t>
            </a:r>
          </a:p>
          <a:p>
            <a:pPr marL="0" indent="0">
              <a:buNone/>
            </a:pPr>
            <a:endParaRPr lang="en-US" dirty="0"/>
          </a:p>
          <a:p>
            <a:pPr marL="0" indent="0">
              <a:buNone/>
            </a:pPr>
            <a:endParaRPr lang="en-GB" dirty="0"/>
          </a:p>
        </p:txBody>
      </p:sp>
      <p:sp>
        <p:nvSpPr>
          <p:cNvPr id="24" name="TextBox 23"/>
          <p:cNvSpPr txBox="1"/>
          <p:nvPr/>
        </p:nvSpPr>
        <p:spPr>
          <a:xfrm>
            <a:off x="1326120" y="8102947"/>
            <a:ext cx="4674584" cy="707886"/>
          </a:xfrm>
          <a:prstGeom prst="rect">
            <a:avLst/>
          </a:prstGeom>
          <a:noFill/>
        </p:spPr>
        <p:txBody>
          <a:bodyPr wrap="square" rtlCol="0">
            <a:spAutoFit/>
          </a:bodyPr>
          <a:lstStyle/>
          <a:p>
            <a:r>
              <a:rPr lang="en-US" sz="4000" dirty="0" smtClean="0"/>
              <a:t>More Brain Power</a:t>
            </a:r>
            <a:endParaRPr lang="en-GB" sz="4000" dirty="0"/>
          </a:p>
        </p:txBody>
      </p:sp>
      <p:sp>
        <p:nvSpPr>
          <p:cNvPr id="25" name="Right Arrow 24"/>
          <p:cNvSpPr/>
          <p:nvPr/>
        </p:nvSpPr>
        <p:spPr>
          <a:xfrm>
            <a:off x="6837212" y="5392547"/>
            <a:ext cx="4129174" cy="2048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Why this is important</a:t>
            </a:r>
            <a:endParaRPr lang="en-GB" sz="2800" dirty="0"/>
          </a:p>
        </p:txBody>
      </p:sp>
      <p:sp>
        <p:nvSpPr>
          <p:cNvPr id="26" name="TextBox 25"/>
          <p:cNvSpPr txBox="1"/>
          <p:nvPr/>
        </p:nvSpPr>
        <p:spPr>
          <a:xfrm>
            <a:off x="11408337" y="5139565"/>
            <a:ext cx="7963818" cy="2554545"/>
          </a:xfrm>
          <a:prstGeom prst="rect">
            <a:avLst/>
          </a:prstGeom>
          <a:noFill/>
        </p:spPr>
        <p:txBody>
          <a:bodyPr wrap="square" rtlCol="0">
            <a:spAutoFit/>
          </a:bodyPr>
          <a:lstStyle/>
          <a:p>
            <a:r>
              <a:rPr lang="en-US" sz="4000" dirty="0"/>
              <a:t>Physical activity improves your concentration levels and long term memory. This means that you will improve your grades in school</a:t>
            </a:r>
            <a:endParaRPr lang="en-GB" sz="4000" dirty="0"/>
          </a:p>
        </p:txBody>
      </p:sp>
      <p:pic>
        <p:nvPicPr>
          <p:cNvPr id="3" name="Picture 2"/>
          <p:cNvPicPr>
            <a:picLocks noChangeAspect="1"/>
          </p:cNvPicPr>
          <p:nvPr/>
        </p:nvPicPr>
        <p:blipFill>
          <a:blip r:embed="rId4"/>
          <a:stretch>
            <a:fillRect/>
          </a:stretch>
        </p:blipFill>
        <p:spPr>
          <a:xfrm>
            <a:off x="1137277" y="4730729"/>
            <a:ext cx="4762400" cy="3372218"/>
          </a:xfrm>
          <a:prstGeom prst="rect">
            <a:avLst/>
          </a:prstGeom>
        </p:spPr>
      </p:pic>
    </p:spTree>
    <p:extLst>
      <p:ext uri="{BB962C8B-B14F-4D97-AF65-F5344CB8AC3E}">
        <p14:creationId xmlns:p14="http://schemas.microsoft.com/office/powerpoint/2010/main" val="153476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97"/>
            <a:ext cx="20113486" cy="11308556"/>
          </a:xfrm>
          <a:prstGeom prst="rect">
            <a:avLst/>
          </a:prstGeom>
        </p:spPr>
      </p:pic>
      <p:cxnSp>
        <p:nvCxnSpPr>
          <p:cNvPr id="7" name="Straight Arrow Connector 6"/>
          <p:cNvCxnSpPr/>
          <p:nvPr/>
        </p:nvCxnSpPr>
        <p:spPr>
          <a:xfrm>
            <a:off x="6716596" y="2376337"/>
            <a:ext cx="5680932" cy="5818005"/>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6716596" y="4417206"/>
            <a:ext cx="5680932" cy="590938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6720574" y="4363899"/>
            <a:ext cx="5680932" cy="213225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6716596" y="6549459"/>
            <a:ext cx="5680932" cy="190379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6716596" y="2269723"/>
            <a:ext cx="5680932" cy="796548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022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“Walking slowly to school scrolling through social media counts towards your physical activity minutes”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 – physical activity has to be at a moderate to vigorous level</a:t>
            </a:r>
          </a:p>
        </p:txBody>
      </p:sp>
    </p:spTree>
    <p:extLst>
      <p:ext uri="{BB962C8B-B14F-4D97-AF65-F5344CB8AC3E}">
        <p14:creationId xmlns:p14="http://schemas.microsoft.com/office/powerpoint/2010/main" val="36747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the calculation to figure out your maximum heart rate?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220-age</a:t>
            </a:r>
          </a:p>
        </p:txBody>
      </p:sp>
    </p:spTree>
    <p:extLst>
      <p:ext uri="{BB962C8B-B14F-4D97-AF65-F5344CB8AC3E}">
        <p14:creationId xmlns:p14="http://schemas.microsoft.com/office/powerpoint/2010/main" val="94967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50-60% of your maximum heart counts as </a:t>
            </a:r>
            <a:r>
              <a:rPr lang="en-US" sz="6000" b="1" dirty="0" smtClean="0"/>
              <a:t>moderate level</a:t>
            </a:r>
            <a:endParaRPr lang="en-US" sz="6000" dirty="0" smtClean="0"/>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166010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70-80% of your maximum heart counts as </a:t>
            </a:r>
            <a:r>
              <a:rPr lang="en-US" sz="6000" b="1" dirty="0" smtClean="0"/>
              <a:t>vigorous level</a:t>
            </a:r>
            <a:endParaRPr lang="en-US" sz="6000" dirty="0" smtClean="0"/>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 – it is 70-85%</a:t>
            </a:r>
          </a:p>
        </p:txBody>
      </p:sp>
    </p:spTree>
    <p:extLst>
      <p:ext uri="{BB962C8B-B14F-4D97-AF65-F5344CB8AC3E}">
        <p14:creationId xmlns:p14="http://schemas.microsoft.com/office/powerpoint/2010/main" val="3877481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362393"/>
            <a:ext cx="20134169" cy="2588425"/>
          </a:xfrm>
          <a:prstGeom prst="rect">
            <a:avLst/>
          </a:prstGeom>
        </p:spPr>
      </p:pic>
    </p:spTree>
    <p:extLst>
      <p:ext uri="{BB962C8B-B14F-4D97-AF65-F5344CB8AC3E}">
        <p14:creationId xmlns:p14="http://schemas.microsoft.com/office/powerpoint/2010/main" val="259308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“Playing sport is one way of being physically active”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28444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benefit is being described</a:t>
            </a:r>
          </a:p>
          <a:p>
            <a:pPr marL="0" indent="0">
              <a:buNone/>
            </a:pPr>
            <a:endParaRPr lang="en-US" sz="6000" dirty="0"/>
          </a:p>
          <a:p>
            <a:pPr marL="0" indent="0">
              <a:buNone/>
            </a:pPr>
            <a:r>
              <a:rPr lang="en-US" sz="6000" dirty="0" smtClean="0"/>
              <a:t>“improve your concentration levels and long term memory. This means that you will improve your grades in school”</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More brain power</a:t>
            </a:r>
          </a:p>
        </p:txBody>
      </p:sp>
    </p:spTree>
    <p:extLst>
      <p:ext uri="{BB962C8B-B14F-4D97-AF65-F5344CB8AC3E}">
        <p14:creationId xmlns:p14="http://schemas.microsoft.com/office/powerpoint/2010/main" val="327952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benefit is being described</a:t>
            </a:r>
          </a:p>
          <a:p>
            <a:pPr marL="0" indent="0">
              <a:buNone/>
            </a:pPr>
            <a:endParaRPr lang="en-US" sz="6000" dirty="0"/>
          </a:p>
          <a:p>
            <a:pPr marL="0" indent="0">
              <a:buNone/>
            </a:pPr>
            <a:r>
              <a:rPr lang="en-US" sz="6000" dirty="0" smtClean="0"/>
              <a:t>“takes your focus away from problems and allows you to relax and have a fresh perspective”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Less stress</a:t>
            </a:r>
          </a:p>
        </p:txBody>
      </p:sp>
    </p:spTree>
    <p:extLst>
      <p:ext uri="{BB962C8B-B14F-4D97-AF65-F5344CB8AC3E}">
        <p14:creationId xmlns:p14="http://schemas.microsoft.com/office/powerpoint/2010/main" val="230397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benefit is being described</a:t>
            </a:r>
          </a:p>
          <a:p>
            <a:pPr marL="0" indent="0">
              <a:buNone/>
            </a:pPr>
            <a:endParaRPr lang="en-US" sz="6000" dirty="0"/>
          </a:p>
          <a:p>
            <a:pPr marL="0" indent="0">
              <a:buNone/>
            </a:pPr>
            <a:r>
              <a:rPr lang="en-US" sz="6000" dirty="0" smtClean="0"/>
              <a:t>“due to different hormones being released you feel happier when you have finished”</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Improved mood</a:t>
            </a:r>
          </a:p>
        </p:txBody>
      </p:sp>
    </p:spTree>
    <p:extLst>
      <p:ext uri="{BB962C8B-B14F-4D97-AF65-F5344CB8AC3E}">
        <p14:creationId xmlns:p14="http://schemas.microsoft.com/office/powerpoint/2010/main" val="333953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benefit is being described</a:t>
            </a:r>
          </a:p>
          <a:p>
            <a:pPr marL="0" indent="0">
              <a:buNone/>
            </a:pPr>
            <a:endParaRPr lang="en-US" sz="6000" dirty="0"/>
          </a:p>
          <a:p>
            <a:pPr marL="0" indent="0">
              <a:buNone/>
            </a:pPr>
            <a:r>
              <a:rPr lang="en-US" sz="6000" dirty="0" smtClean="0"/>
              <a:t>“reduces the risk of obesity, type 2 diabetes and heart disease”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Weight Control</a:t>
            </a:r>
          </a:p>
        </p:txBody>
      </p:sp>
    </p:spTree>
    <p:extLst>
      <p:ext uri="{BB962C8B-B14F-4D97-AF65-F5344CB8AC3E}">
        <p14:creationId xmlns:p14="http://schemas.microsoft.com/office/powerpoint/2010/main" val="462308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benefit is being described</a:t>
            </a:r>
          </a:p>
          <a:p>
            <a:pPr marL="0" indent="0">
              <a:buNone/>
            </a:pPr>
            <a:endParaRPr lang="en-US" sz="6000" dirty="0"/>
          </a:p>
          <a:p>
            <a:pPr marL="0" indent="0">
              <a:buNone/>
            </a:pPr>
            <a:r>
              <a:rPr lang="en-US" sz="6000" dirty="0" smtClean="0"/>
              <a:t>“increases your strength and reduces your chances of injury such as breaking a bone”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Stronger bones and muscles</a:t>
            </a:r>
          </a:p>
        </p:txBody>
      </p:sp>
    </p:spTree>
    <p:extLst>
      <p:ext uri="{BB962C8B-B14F-4D97-AF65-F5344CB8AC3E}">
        <p14:creationId xmlns:p14="http://schemas.microsoft.com/office/powerpoint/2010/main" val="1520926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70000" lnSpcReduction="20000"/>
          </a:bodyPr>
          <a:lstStyle/>
          <a:p>
            <a:pPr marL="0" indent="0">
              <a:buNone/>
            </a:pPr>
            <a:r>
              <a:rPr lang="en-US" sz="6000" dirty="0" smtClean="0"/>
              <a:t>Now that you know all about physical activity, you need to give yourself a target of how you are going to be physically active. Don’t forget you need to do a total of 60 minutes per day.</a:t>
            </a:r>
          </a:p>
          <a:p>
            <a:pPr marL="0" indent="0">
              <a:buNone/>
            </a:pPr>
            <a:endParaRPr lang="en-US" sz="6000" b="1" dirty="0"/>
          </a:p>
          <a:p>
            <a:pPr marL="0" indent="0">
              <a:buNone/>
            </a:pPr>
            <a:r>
              <a:rPr lang="en-US" sz="6000" dirty="0" smtClean="0"/>
              <a:t>Think about how you can be physically active:</a:t>
            </a:r>
          </a:p>
          <a:p>
            <a:pPr marL="1143000" indent="-1143000">
              <a:buAutoNum type="arabicPeriod"/>
            </a:pPr>
            <a:r>
              <a:rPr lang="en-US" sz="6000" dirty="0" smtClean="0"/>
              <a:t>Before School</a:t>
            </a:r>
          </a:p>
          <a:p>
            <a:pPr marL="1143000" indent="-1143000">
              <a:buAutoNum type="arabicPeriod"/>
            </a:pPr>
            <a:r>
              <a:rPr lang="en-US" sz="6000" dirty="0" smtClean="0"/>
              <a:t>During school</a:t>
            </a:r>
          </a:p>
          <a:p>
            <a:pPr marL="1143000" indent="-1143000">
              <a:buAutoNum type="arabicPeriod"/>
            </a:pPr>
            <a:r>
              <a:rPr lang="en-US" sz="6000" dirty="0" smtClean="0"/>
              <a:t>After school</a:t>
            </a:r>
          </a:p>
          <a:p>
            <a:pPr marL="0" indent="0">
              <a:buNone/>
            </a:pPr>
            <a:endParaRPr lang="en-US" sz="6000" dirty="0"/>
          </a:p>
          <a:p>
            <a:pPr marL="0" indent="0">
              <a:buNone/>
            </a:pPr>
            <a:r>
              <a:rPr lang="en-US" sz="6000" dirty="0" smtClean="0"/>
              <a:t>You should write down your target and how you are going to achieve this in your books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Independent Task</a:t>
            </a:r>
            <a:endParaRPr sz="4000" spc="45" dirty="0"/>
          </a:p>
        </p:txBody>
      </p:sp>
      <p:pic>
        <p:nvPicPr>
          <p:cNvPr id="2" name="Picture 1"/>
          <p:cNvPicPr>
            <a:picLocks noChangeAspect="1"/>
          </p:cNvPicPr>
          <p:nvPr/>
        </p:nvPicPr>
        <p:blipFill>
          <a:blip r:embed="rId4"/>
          <a:stretch>
            <a:fillRect/>
          </a:stretch>
        </p:blipFill>
        <p:spPr>
          <a:xfrm>
            <a:off x="12284298" y="2070940"/>
            <a:ext cx="5127180" cy="3566469"/>
          </a:xfrm>
          <a:prstGeom prst="rect">
            <a:avLst/>
          </a:prstGeom>
        </p:spPr>
      </p:pic>
      <p:pic>
        <p:nvPicPr>
          <p:cNvPr id="3" name="Picture 2"/>
          <p:cNvPicPr>
            <a:picLocks noChangeAspect="1"/>
          </p:cNvPicPr>
          <p:nvPr/>
        </p:nvPicPr>
        <p:blipFill>
          <a:blip r:embed="rId5"/>
          <a:stretch>
            <a:fillRect/>
          </a:stretch>
        </p:blipFill>
        <p:spPr>
          <a:xfrm>
            <a:off x="14010803" y="5604432"/>
            <a:ext cx="5258892" cy="2629446"/>
          </a:xfrm>
          <a:prstGeom prst="rect">
            <a:avLst/>
          </a:prstGeom>
        </p:spPr>
      </p:pic>
      <p:pic>
        <p:nvPicPr>
          <p:cNvPr id="4" name="Picture 3"/>
          <p:cNvPicPr>
            <a:picLocks noChangeAspect="1"/>
          </p:cNvPicPr>
          <p:nvPr/>
        </p:nvPicPr>
        <p:blipFill>
          <a:blip r:embed="rId6"/>
          <a:stretch>
            <a:fillRect/>
          </a:stretch>
        </p:blipFill>
        <p:spPr>
          <a:xfrm>
            <a:off x="12548665" y="8487926"/>
            <a:ext cx="3493610" cy="2747938"/>
          </a:xfrm>
          <a:prstGeom prst="rect">
            <a:avLst/>
          </a:prstGeom>
        </p:spPr>
      </p:pic>
    </p:spTree>
    <p:extLst>
      <p:ext uri="{BB962C8B-B14F-4D97-AF65-F5344CB8AC3E}">
        <p14:creationId xmlns:p14="http://schemas.microsoft.com/office/powerpoint/2010/main" val="240342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34" y="1751182"/>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Secure your Future: Learning Journey</a:t>
            </a:r>
            <a:endPar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957885" y="2616896"/>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9" dirty="0" smtClean="0">
                <a:solidFill>
                  <a:prstClr val="black"/>
                </a:solidFill>
                <a:latin typeface="Comic Sans MS" panose="030F0702030302020204" pitchFamily="66" charset="0"/>
              </a:rPr>
              <a:t>Making new friends</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4164485" y="2668456"/>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Road Safety</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7371085" y="2626738"/>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9" dirty="0" smtClean="0">
                <a:solidFill>
                  <a:prstClr val="black"/>
                </a:solidFill>
                <a:latin typeface="Comic Sans MS" panose="030F0702030302020204" pitchFamily="66" charset="0"/>
              </a:rPr>
              <a:t>What is resilience</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10577685" y="2616895"/>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Healthy food choices</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13889041" y="2648808"/>
            <a:ext cx="2498070"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Importance of sleep</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7313823" y="2647130"/>
            <a:ext cx="2384644"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Importance of physical activity</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Importance of physical activity</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How much physical</a:t>
            </a:r>
            <a:r>
              <a:rPr kumimoji="0" lang="en-US" sz="3200" b="1" i="0" u="none" strike="noStrike" kern="1200" cap="none" spc="0" normalizeH="0" noProof="0" dirty="0" smtClean="0">
                <a:ln>
                  <a:noFill/>
                </a:ln>
                <a:solidFill>
                  <a:prstClr val="black"/>
                </a:solidFill>
                <a:effectLst/>
                <a:uLnTx/>
                <a:uFillTx/>
                <a:latin typeface="Comic Sans MS"/>
                <a:ea typeface="+mn-ea"/>
                <a:cs typeface="+mn-cs"/>
              </a:rPr>
              <a:t> activity should you do?</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baseline="0" dirty="0" smtClean="0">
                <a:solidFill>
                  <a:prstClr val="black"/>
                </a:solidFill>
                <a:latin typeface="Comic Sans MS"/>
              </a:rPr>
              <a:t>What</a:t>
            </a:r>
            <a:r>
              <a:rPr lang="en-US" sz="3200" b="1" dirty="0" smtClean="0">
                <a:solidFill>
                  <a:prstClr val="black"/>
                </a:solidFill>
                <a:latin typeface="Comic Sans MS"/>
              </a:rPr>
              <a:t> are the benefits of physical activity?</a:t>
            </a:r>
            <a:endParaRPr lang="en-US" sz="3200" b="1" baseline="0" dirty="0" smtClean="0">
              <a:solidFill>
                <a:prstClr val="black"/>
              </a:solidFill>
              <a:latin typeface="Comic Sans MS"/>
            </a:endParaRP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smtClean="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smtClean="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133761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10000"/>
          </a:bodyPr>
          <a:lstStyle/>
          <a:p>
            <a:pPr marL="0" indent="0">
              <a:buNone/>
            </a:pPr>
            <a:r>
              <a:rPr lang="en-US" sz="5999" dirty="0" smtClean="0"/>
              <a:t>In tutor time this week you started to discuss the importance of physical activity.</a:t>
            </a:r>
          </a:p>
          <a:p>
            <a:pPr marL="0" indent="0">
              <a:buNone/>
            </a:pPr>
            <a:endParaRPr lang="en-US" sz="5999" dirty="0"/>
          </a:p>
          <a:p>
            <a:pPr marL="0" indent="0">
              <a:buNone/>
            </a:pPr>
            <a:r>
              <a:rPr lang="en-US" sz="5999" dirty="0" smtClean="0"/>
              <a:t>With the person next to you, what can you remember from tutor time?</a:t>
            </a:r>
          </a:p>
          <a:p>
            <a:pPr marL="0" indent="0">
              <a:buNone/>
            </a:pPr>
            <a:endParaRPr lang="en-US" sz="5999" dirty="0"/>
          </a:p>
          <a:p>
            <a:pPr marL="0" indent="0">
              <a:buNone/>
            </a:pPr>
            <a:r>
              <a:rPr lang="en-US" sz="5999" dirty="0" smtClean="0"/>
              <a:t>Remember to listen to what your partner says and be ready to share answers with the class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a:blip r:embed="rId4"/>
          <a:stretch>
            <a:fillRect/>
          </a:stretch>
        </p:blipFill>
        <p:spPr>
          <a:xfrm>
            <a:off x="12284298" y="2070940"/>
            <a:ext cx="5127180" cy="3566469"/>
          </a:xfrm>
          <a:prstGeom prst="rect">
            <a:avLst/>
          </a:prstGeom>
        </p:spPr>
      </p:pic>
      <p:pic>
        <p:nvPicPr>
          <p:cNvPr id="3" name="Picture 2"/>
          <p:cNvPicPr>
            <a:picLocks noChangeAspect="1"/>
          </p:cNvPicPr>
          <p:nvPr/>
        </p:nvPicPr>
        <p:blipFill>
          <a:blip r:embed="rId5"/>
          <a:stretch>
            <a:fillRect/>
          </a:stretch>
        </p:blipFill>
        <p:spPr>
          <a:xfrm>
            <a:off x="14010803" y="5604432"/>
            <a:ext cx="5258892" cy="2629446"/>
          </a:xfrm>
          <a:prstGeom prst="rect">
            <a:avLst/>
          </a:prstGeom>
        </p:spPr>
      </p:pic>
      <p:pic>
        <p:nvPicPr>
          <p:cNvPr id="4" name="Picture 3"/>
          <p:cNvPicPr>
            <a:picLocks noChangeAspect="1"/>
          </p:cNvPicPr>
          <p:nvPr/>
        </p:nvPicPr>
        <p:blipFill>
          <a:blip r:embed="rId6"/>
          <a:stretch>
            <a:fillRect/>
          </a:stretch>
        </p:blipFill>
        <p:spPr>
          <a:xfrm>
            <a:off x="12548665" y="8487926"/>
            <a:ext cx="3493610" cy="2747938"/>
          </a:xfrm>
          <a:prstGeom prst="rect">
            <a:avLst/>
          </a:prstGeom>
        </p:spPr>
      </p:pic>
    </p:spTree>
    <p:extLst>
      <p:ext uri="{BB962C8B-B14F-4D97-AF65-F5344CB8AC3E}">
        <p14:creationId xmlns:p14="http://schemas.microsoft.com/office/powerpoint/2010/main" val="294015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20000"/>
          </a:bodyPr>
          <a:lstStyle/>
          <a:p>
            <a:pPr marL="0" indent="0">
              <a:buNone/>
            </a:pPr>
            <a:r>
              <a:rPr lang="en-US" sz="5999" dirty="0" smtClean="0"/>
              <a:t>Physical activity is “any bodily movement produced by the muscles that expends energy”</a:t>
            </a:r>
          </a:p>
          <a:p>
            <a:pPr marL="0" indent="0">
              <a:buNone/>
            </a:pPr>
            <a:endParaRPr lang="en-US" sz="5999" dirty="0"/>
          </a:p>
          <a:p>
            <a:pPr marL="0" indent="0">
              <a:buNone/>
            </a:pPr>
            <a:r>
              <a:rPr lang="en-US" sz="5999" dirty="0" smtClean="0"/>
              <a:t>Types of physical activity include playing sports, walking/cycling to school, going for a run</a:t>
            </a:r>
          </a:p>
          <a:p>
            <a:pPr marL="0" indent="0">
              <a:buNone/>
            </a:pPr>
            <a:endParaRPr lang="en-US" sz="5999" dirty="0"/>
          </a:p>
          <a:p>
            <a:pPr marL="0" indent="0">
              <a:buNone/>
            </a:pPr>
            <a:r>
              <a:rPr lang="en-US" sz="5999" dirty="0" smtClean="0"/>
              <a:t>Where you can be physically active includes at afterschool clubs, during break times, leisure </a:t>
            </a:r>
            <a:r>
              <a:rPr lang="en-US" sz="5999" dirty="0" err="1" smtClean="0"/>
              <a:t>centres</a:t>
            </a:r>
            <a:r>
              <a:rPr lang="en-US" sz="5999" dirty="0" smtClean="0"/>
              <a:t>, parks and playgrounds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a:blip r:embed="rId4"/>
          <a:stretch>
            <a:fillRect/>
          </a:stretch>
        </p:blipFill>
        <p:spPr>
          <a:xfrm>
            <a:off x="12284298" y="2070940"/>
            <a:ext cx="5127180" cy="3566469"/>
          </a:xfrm>
          <a:prstGeom prst="rect">
            <a:avLst/>
          </a:prstGeom>
        </p:spPr>
      </p:pic>
      <p:pic>
        <p:nvPicPr>
          <p:cNvPr id="3" name="Picture 2"/>
          <p:cNvPicPr>
            <a:picLocks noChangeAspect="1"/>
          </p:cNvPicPr>
          <p:nvPr/>
        </p:nvPicPr>
        <p:blipFill>
          <a:blip r:embed="rId5"/>
          <a:stretch>
            <a:fillRect/>
          </a:stretch>
        </p:blipFill>
        <p:spPr>
          <a:xfrm>
            <a:off x="14010803" y="5604432"/>
            <a:ext cx="5258892" cy="2629446"/>
          </a:xfrm>
          <a:prstGeom prst="rect">
            <a:avLst/>
          </a:prstGeom>
        </p:spPr>
      </p:pic>
      <p:pic>
        <p:nvPicPr>
          <p:cNvPr id="4" name="Picture 3"/>
          <p:cNvPicPr>
            <a:picLocks noChangeAspect="1"/>
          </p:cNvPicPr>
          <p:nvPr/>
        </p:nvPicPr>
        <p:blipFill>
          <a:blip r:embed="rId6"/>
          <a:stretch>
            <a:fillRect/>
          </a:stretch>
        </p:blipFill>
        <p:spPr>
          <a:xfrm>
            <a:off x="12548665" y="8487926"/>
            <a:ext cx="3493610" cy="2747938"/>
          </a:xfrm>
          <a:prstGeom prst="rect">
            <a:avLst/>
          </a:prstGeom>
        </p:spPr>
      </p:pic>
    </p:spTree>
    <p:extLst>
      <p:ext uri="{BB962C8B-B14F-4D97-AF65-F5344CB8AC3E}">
        <p14:creationId xmlns:p14="http://schemas.microsoft.com/office/powerpoint/2010/main" val="327126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On your whiteboards, write down how minutes of physical activity do you think young people should do every day?</a:t>
            </a:r>
          </a:p>
          <a:p>
            <a:pPr marL="0" indent="0">
              <a:buNone/>
            </a:pPr>
            <a:endParaRPr lang="en-US" sz="5999" dirty="0"/>
          </a:p>
          <a:p>
            <a:pPr marL="0" indent="0">
              <a:buNone/>
            </a:pPr>
            <a:r>
              <a:rPr lang="en-US" sz="5999" dirty="0" smtClean="0"/>
              <a:t>Why have you given this answer?</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much physical activity should you do?</a:t>
            </a:r>
            <a:endParaRPr sz="4000" spc="45" dirty="0"/>
          </a:p>
        </p:txBody>
      </p:sp>
      <p:pic>
        <p:nvPicPr>
          <p:cNvPr id="2" name="Picture 1"/>
          <p:cNvPicPr>
            <a:picLocks noChangeAspect="1"/>
          </p:cNvPicPr>
          <p:nvPr/>
        </p:nvPicPr>
        <p:blipFill>
          <a:blip r:embed="rId4"/>
          <a:stretch>
            <a:fillRect/>
          </a:stretch>
        </p:blipFill>
        <p:spPr>
          <a:xfrm>
            <a:off x="12284298" y="2070940"/>
            <a:ext cx="5127180" cy="3566469"/>
          </a:xfrm>
          <a:prstGeom prst="rect">
            <a:avLst/>
          </a:prstGeom>
        </p:spPr>
      </p:pic>
      <p:pic>
        <p:nvPicPr>
          <p:cNvPr id="3" name="Picture 2"/>
          <p:cNvPicPr>
            <a:picLocks noChangeAspect="1"/>
          </p:cNvPicPr>
          <p:nvPr/>
        </p:nvPicPr>
        <p:blipFill>
          <a:blip r:embed="rId5"/>
          <a:stretch>
            <a:fillRect/>
          </a:stretch>
        </p:blipFill>
        <p:spPr>
          <a:xfrm>
            <a:off x="14010803" y="5604432"/>
            <a:ext cx="5258892" cy="2629446"/>
          </a:xfrm>
          <a:prstGeom prst="rect">
            <a:avLst/>
          </a:prstGeom>
        </p:spPr>
      </p:pic>
      <p:pic>
        <p:nvPicPr>
          <p:cNvPr id="4" name="Picture 3"/>
          <p:cNvPicPr>
            <a:picLocks noChangeAspect="1"/>
          </p:cNvPicPr>
          <p:nvPr/>
        </p:nvPicPr>
        <p:blipFill>
          <a:blip r:embed="rId6"/>
          <a:stretch>
            <a:fillRect/>
          </a:stretch>
        </p:blipFill>
        <p:spPr>
          <a:xfrm>
            <a:off x="12548665" y="8487926"/>
            <a:ext cx="3493610" cy="2747938"/>
          </a:xfrm>
          <a:prstGeom prst="rect">
            <a:avLst/>
          </a:prstGeom>
        </p:spPr>
      </p:pic>
    </p:spTree>
    <p:extLst>
      <p:ext uri="{BB962C8B-B14F-4D97-AF65-F5344CB8AC3E}">
        <p14:creationId xmlns:p14="http://schemas.microsoft.com/office/powerpoint/2010/main" val="234098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6000" dirty="0"/>
              <a:t>The World Health </a:t>
            </a:r>
            <a:r>
              <a:rPr lang="en-US" sz="6000" dirty="0" err="1"/>
              <a:t>Organisation</a:t>
            </a:r>
            <a:r>
              <a:rPr lang="en-US" sz="6000" dirty="0"/>
              <a:t> (WHO) states that 11-17 year olds should physical active for…</a:t>
            </a:r>
          </a:p>
          <a:p>
            <a:pPr marL="0" indent="0">
              <a:buNone/>
            </a:pPr>
            <a:endParaRPr lang="en-US" sz="6000" dirty="0"/>
          </a:p>
          <a:p>
            <a:pPr marL="0" indent="0">
              <a:buNone/>
            </a:pPr>
            <a:endParaRPr lang="en-US" sz="6000" dirty="0"/>
          </a:p>
          <a:p>
            <a:pPr marL="0" indent="0">
              <a:buNone/>
            </a:pPr>
            <a:r>
              <a:rPr lang="en-US" sz="6000" b="1" dirty="0"/>
              <a:t>…at least 60 minutes per day of </a:t>
            </a:r>
            <a:r>
              <a:rPr lang="en-US" sz="6000" b="1" u="sng" dirty="0"/>
              <a:t>moderate to vigorous activity</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much physical activity should you do?</a:t>
            </a:r>
            <a:endParaRPr sz="4000" spc="45" dirty="0"/>
          </a:p>
        </p:txBody>
      </p:sp>
      <p:pic>
        <p:nvPicPr>
          <p:cNvPr id="2" name="Picture 1"/>
          <p:cNvPicPr>
            <a:picLocks noChangeAspect="1"/>
          </p:cNvPicPr>
          <p:nvPr/>
        </p:nvPicPr>
        <p:blipFill>
          <a:blip r:embed="rId4"/>
          <a:stretch>
            <a:fillRect/>
          </a:stretch>
        </p:blipFill>
        <p:spPr>
          <a:xfrm>
            <a:off x="12284298" y="2070940"/>
            <a:ext cx="5127180" cy="3566469"/>
          </a:xfrm>
          <a:prstGeom prst="rect">
            <a:avLst/>
          </a:prstGeom>
        </p:spPr>
      </p:pic>
      <p:pic>
        <p:nvPicPr>
          <p:cNvPr id="3" name="Picture 2"/>
          <p:cNvPicPr>
            <a:picLocks noChangeAspect="1"/>
          </p:cNvPicPr>
          <p:nvPr/>
        </p:nvPicPr>
        <p:blipFill>
          <a:blip r:embed="rId5"/>
          <a:stretch>
            <a:fillRect/>
          </a:stretch>
        </p:blipFill>
        <p:spPr>
          <a:xfrm>
            <a:off x="14010803" y="5604432"/>
            <a:ext cx="5258892" cy="2629446"/>
          </a:xfrm>
          <a:prstGeom prst="rect">
            <a:avLst/>
          </a:prstGeom>
        </p:spPr>
      </p:pic>
      <p:pic>
        <p:nvPicPr>
          <p:cNvPr id="4" name="Picture 3"/>
          <p:cNvPicPr>
            <a:picLocks noChangeAspect="1"/>
          </p:cNvPicPr>
          <p:nvPr/>
        </p:nvPicPr>
        <p:blipFill>
          <a:blip r:embed="rId6"/>
          <a:stretch>
            <a:fillRect/>
          </a:stretch>
        </p:blipFill>
        <p:spPr>
          <a:xfrm>
            <a:off x="12548665" y="8487926"/>
            <a:ext cx="3493610" cy="2747938"/>
          </a:xfrm>
          <a:prstGeom prst="rect">
            <a:avLst/>
          </a:prstGeom>
        </p:spPr>
      </p:pic>
    </p:spTree>
    <p:extLst>
      <p:ext uri="{BB962C8B-B14F-4D97-AF65-F5344CB8AC3E}">
        <p14:creationId xmlns:p14="http://schemas.microsoft.com/office/powerpoint/2010/main" val="177256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20000"/>
          </a:bodyPr>
          <a:lstStyle/>
          <a:p>
            <a:pPr marL="0" indent="0">
              <a:buNone/>
            </a:pPr>
            <a:r>
              <a:rPr lang="en-US" sz="6000" dirty="0"/>
              <a:t>This is linked to your </a:t>
            </a:r>
            <a:r>
              <a:rPr lang="en-US" sz="6000" b="1" u="sng" dirty="0"/>
              <a:t>heart rate </a:t>
            </a:r>
            <a:r>
              <a:rPr lang="en-US" sz="6000" dirty="0"/>
              <a:t>(how many times your heart beats in a minute) when you are completing physical activity.</a:t>
            </a:r>
          </a:p>
          <a:p>
            <a:pPr marL="0" indent="0">
              <a:buNone/>
            </a:pPr>
            <a:endParaRPr lang="en-US" sz="5999" dirty="0" smtClean="0"/>
          </a:p>
          <a:p>
            <a:pPr marL="0" indent="0">
              <a:buNone/>
            </a:pPr>
            <a:r>
              <a:rPr lang="en-US" sz="6000" dirty="0"/>
              <a:t>Moderate activity = </a:t>
            </a:r>
            <a:r>
              <a:rPr lang="en-US" sz="6000" b="1" dirty="0"/>
              <a:t>50-60% </a:t>
            </a:r>
            <a:r>
              <a:rPr lang="en-US" sz="6000" dirty="0"/>
              <a:t>of your maximum heart rate</a:t>
            </a:r>
          </a:p>
          <a:p>
            <a:endParaRPr lang="en-US" sz="6000" dirty="0"/>
          </a:p>
          <a:p>
            <a:endParaRPr lang="en-US" sz="6000" dirty="0"/>
          </a:p>
          <a:p>
            <a:pPr marL="0" indent="0">
              <a:buNone/>
            </a:pPr>
            <a:r>
              <a:rPr lang="en-US" sz="6000" dirty="0"/>
              <a:t>Vigorous activity = </a:t>
            </a:r>
            <a:r>
              <a:rPr lang="en-US" sz="6000" b="1" dirty="0"/>
              <a:t>70-85% </a:t>
            </a:r>
            <a:r>
              <a:rPr lang="en-US" sz="6000" dirty="0"/>
              <a:t>of your maximum heart rate</a:t>
            </a:r>
            <a:endParaRPr lang="en-GB"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does moderate to vigorous mean?</a:t>
            </a:r>
            <a:endParaRPr sz="4000" spc="45" dirty="0"/>
          </a:p>
        </p:txBody>
      </p:sp>
      <p:pic>
        <p:nvPicPr>
          <p:cNvPr id="5" name="Picture 4"/>
          <p:cNvPicPr>
            <a:picLocks noChangeAspect="1"/>
          </p:cNvPicPr>
          <p:nvPr/>
        </p:nvPicPr>
        <p:blipFill>
          <a:blip r:embed="rId4"/>
          <a:stretch>
            <a:fillRect/>
          </a:stretch>
        </p:blipFill>
        <p:spPr>
          <a:xfrm>
            <a:off x="12105653" y="3782467"/>
            <a:ext cx="6684783" cy="4435781"/>
          </a:xfrm>
          <a:prstGeom prst="rect">
            <a:avLst/>
          </a:prstGeom>
        </p:spPr>
      </p:pic>
    </p:spTree>
    <p:extLst>
      <p:ext uri="{BB962C8B-B14F-4D97-AF65-F5344CB8AC3E}">
        <p14:creationId xmlns:p14="http://schemas.microsoft.com/office/powerpoint/2010/main" val="225632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F18CE-0664-4747-9A36-DB6272ADADB8}">
  <ds:schemaRefs>
    <ds:schemaRef ds:uri="http://purl.org/dc/terms/"/>
    <ds:schemaRef ds:uri="http://schemas.microsoft.com/office/infopath/2007/PartnerControls"/>
    <ds:schemaRef ds:uri="http://purl.org/dc/dcmitype/"/>
    <ds:schemaRef ds:uri="cf23988f-c488-42c3-82cd-5944801df941"/>
    <ds:schemaRef ds:uri="http://schemas.microsoft.com/office/2006/documentManagement/types"/>
    <ds:schemaRef ds:uri="http://purl.org/dc/elements/1.1/"/>
    <ds:schemaRef ds:uri="http://schemas.microsoft.com/office/2006/metadata/properties"/>
    <ds:schemaRef ds:uri="aa278816-03e4-4886-8c06-bbee340b154a"/>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3257</TotalTime>
  <Words>1614</Words>
  <Application>Microsoft Office PowerPoint</Application>
  <PresentationFormat>Custom</PresentationFormat>
  <Paragraphs>237</Paragraphs>
  <Slides>37</Slides>
  <Notes>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37</vt:i4>
      </vt:variant>
    </vt:vector>
  </HeadingPairs>
  <TitlesOfParts>
    <vt:vector size="51"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3_Office Theme</vt:lpstr>
      <vt:lpstr>2_Office Theme</vt:lpstr>
      <vt:lpstr>7_Office Theme</vt:lpstr>
      <vt:lpstr>5_Office Theme</vt:lpstr>
      <vt:lpstr>PowerPoint Presentation</vt:lpstr>
      <vt:lpstr>PowerPoint Presentation</vt:lpstr>
      <vt:lpstr>PowerPoint Presentation</vt:lpstr>
      <vt:lpstr>PowerPoint Presentation</vt:lpstr>
      <vt:lpstr>Tutor Time Recap</vt:lpstr>
      <vt:lpstr>Tutor Time Recap</vt:lpstr>
      <vt:lpstr>How much physical activity should you do?</vt:lpstr>
      <vt:lpstr>How much physical activity should you do?</vt:lpstr>
      <vt:lpstr>What does moderate to vigorous mean?</vt:lpstr>
      <vt:lpstr>Finding out your maximum heart rate?</vt:lpstr>
      <vt:lpstr>What is your maximum heart rate?</vt:lpstr>
      <vt:lpstr>What is your maximum heart rate?</vt:lpstr>
      <vt:lpstr>What is your maximum heart rate?</vt:lpstr>
      <vt:lpstr>Find your heart rate?</vt:lpstr>
      <vt:lpstr>Find your heart rate?</vt:lpstr>
      <vt:lpstr>Find your heart rate?</vt:lpstr>
      <vt:lpstr>Can you get to a moderate/vigorous level</vt:lpstr>
      <vt:lpstr>Can you get to a moderate/vigorous level</vt:lpstr>
      <vt:lpstr>Can you get to a moderate/vigorous level</vt:lpstr>
      <vt:lpstr>Can you get to a moderate/vigorous level</vt:lpstr>
      <vt:lpstr>Fill in the gaps</vt:lpstr>
      <vt:lpstr>Benefits of Physical Activity</vt:lpstr>
      <vt:lpstr>Benefits of Physical Activity</vt:lpstr>
      <vt:lpstr>PowerPoint Presentation</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Independent Task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122</cp:revision>
  <cp:lastPrinted>2024-09-26T14:53:48Z</cp:lastPrinted>
  <dcterms:created xsi:type="dcterms:W3CDTF">2023-01-12T15:04:44Z</dcterms:created>
  <dcterms:modified xsi:type="dcterms:W3CDTF">2024-10-11T14:20:05Z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