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4"/>
    <p:sldMasterId id="2147483782" r:id="rId5"/>
    <p:sldMasterId id="2147483794" r:id="rId6"/>
    <p:sldMasterId id="2147483806" r:id="rId7"/>
    <p:sldMasterId id="2147483818" r:id="rId8"/>
    <p:sldMasterId id="2147483854" r:id="rId9"/>
  </p:sldMasterIdLst>
  <p:notesMasterIdLst>
    <p:notesMasterId r:id="rId41"/>
  </p:notesMasterIdLst>
  <p:handoutMasterIdLst>
    <p:handoutMasterId r:id="rId42"/>
  </p:handoutMasterIdLst>
  <p:sldIdLst>
    <p:sldId id="332" r:id="rId10"/>
    <p:sldId id="333" r:id="rId11"/>
    <p:sldId id="461" r:id="rId12"/>
    <p:sldId id="372" r:id="rId13"/>
    <p:sldId id="483" r:id="rId14"/>
    <p:sldId id="462" r:id="rId15"/>
    <p:sldId id="484" r:id="rId16"/>
    <p:sldId id="485" r:id="rId17"/>
    <p:sldId id="486" r:id="rId18"/>
    <p:sldId id="487" r:id="rId19"/>
    <p:sldId id="323" r:id="rId20"/>
    <p:sldId id="324" r:id="rId21"/>
    <p:sldId id="466" r:id="rId22"/>
    <p:sldId id="488" r:id="rId23"/>
    <p:sldId id="467" r:id="rId24"/>
    <p:sldId id="489" r:id="rId25"/>
    <p:sldId id="468" r:id="rId26"/>
    <p:sldId id="490" r:id="rId27"/>
    <p:sldId id="492" r:id="rId28"/>
    <p:sldId id="493" r:id="rId29"/>
    <p:sldId id="491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355" r:id="rId40"/>
  </p:sldIdLst>
  <p:sldSz cx="20104100" cy="113093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SDvdL8ACKyOAQz/3FeD6g==" hashData="7NRopym6RstkDURDw3A39JkLmRRCcUkf2Ur+Bds+3Pnjm7XXV91bJd0/e1bYShyUCtLtWGN7Y1U0+T7YaeA1Xw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33"/>
    <a:srgbClr val="2A2C65"/>
    <a:srgbClr val="C12827"/>
    <a:srgbClr val="F6A02D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4810"/>
  </p:normalViewPr>
  <p:slideViewPr>
    <p:cSldViewPr>
      <p:cViewPr varScale="1">
        <p:scale>
          <a:sx n="71" d="100"/>
          <a:sy n="71" d="100"/>
        </p:scale>
        <p:origin x="2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6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FE4794BF-FAC2-40C9-9B05-D2AA730E6474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3B0013D-96C2-4CA4-9AB5-E214CC957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50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43CBA066-C176-1747-8343-ABBBC0BEFBA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want to clarify what these terms mean: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Health</a:t>
            </a:r>
            <a:r>
              <a:rPr lang="en-US" baseline="0" dirty="0" smtClean="0"/>
              <a:t> – this is the NHS – hospitals, local GP’s, Dentists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Economy – how will businesses and people make more money and generate more tax to give the government money to spend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Immigration – immigration is people coming to the UK. This can happen legally and illegally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Education – how schools, colleges, universities and apprenticeships will work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environment – how the UK will reduce their carbon emissions and tackle climate change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Justice System – how policing, prisons and courts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8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 time limit for groups to complete the task and then ask the leader of each group to read out their manifesto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all groups have gone then ask for a hands up vote on the group that would be chosen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0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5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7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7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9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5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5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1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5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2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3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93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6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6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34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331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02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8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55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9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89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75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272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18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237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56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2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82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2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49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41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33" indent="0" algn="ctr">
              <a:buNone/>
              <a:defRPr sz="3298"/>
            </a:lvl2pPr>
            <a:lvl3pPr marL="1507864" indent="0" algn="ctr">
              <a:buNone/>
              <a:defRPr sz="2970"/>
            </a:lvl3pPr>
            <a:lvl4pPr marL="2261796" indent="0" algn="ctr">
              <a:buNone/>
              <a:defRPr sz="2638"/>
            </a:lvl4pPr>
            <a:lvl5pPr marL="3015729" indent="0" algn="ctr">
              <a:buNone/>
              <a:defRPr sz="2638"/>
            </a:lvl5pPr>
            <a:lvl6pPr marL="3769662" indent="0" algn="ctr">
              <a:buNone/>
              <a:defRPr sz="2638"/>
            </a:lvl6pPr>
            <a:lvl7pPr marL="4523593" indent="0" algn="ctr">
              <a:buNone/>
              <a:defRPr sz="2638"/>
            </a:lvl7pPr>
            <a:lvl8pPr marL="5277526" indent="0" algn="ctr">
              <a:buNone/>
              <a:defRPr sz="2638"/>
            </a:lvl8pPr>
            <a:lvl9pPr marL="6031458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026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495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9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9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3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4" indent="0">
              <a:buNone/>
              <a:defRPr sz="2970">
                <a:solidFill>
                  <a:schemeClr val="tx1">
                    <a:tint val="75000"/>
                  </a:schemeClr>
                </a:solidFill>
              </a:defRPr>
            </a:lvl3pPr>
            <a:lvl4pPr marL="226179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72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6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9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52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45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2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2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8290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7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4131056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4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33" indent="0">
              <a:buNone/>
              <a:defRPr sz="3298" b="1"/>
            </a:lvl2pPr>
            <a:lvl3pPr marL="1507864" indent="0">
              <a:buNone/>
              <a:defRPr sz="2970" b="1"/>
            </a:lvl3pPr>
            <a:lvl4pPr marL="2261796" indent="0">
              <a:buNone/>
              <a:defRPr sz="2638" b="1"/>
            </a:lvl4pPr>
            <a:lvl5pPr marL="3015729" indent="0">
              <a:buNone/>
              <a:defRPr sz="2638" b="1"/>
            </a:lvl5pPr>
            <a:lvl6pPr marL="3769662" indent="0">
              <a:buNone/>
              <a:defRPr sz="2638" b="1"/>
            </a:lvl6pPr>
            <a:lvl7pPr marL="4523593" indent="0">
              <a:buNone/>
              <a:defRPr sz="2638" b="1"/>
            </a:lvl7pPr>
            <a:lvl8pPr marL="5277526" indent="0">
              <a:buNone/>
              <a:defRPr sz="2638" b="1"/>
            </a:lvl8pPr>
            <a:lvl9pPr marL="6031458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4" y="4131056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2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4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89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9" y="753957"/>
            <a:ext cx="6484093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6862" y="1628338"/>
            <a:ext cx="10177702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33" indent="0">
              <a:buNone/>
              <a:defRPr sz="4617"/>
            </a:lvl2pPr>
            <a:lvl3pPr marL="1507864" indent="0">
              <a:buNone/>
              <a:defRPr sz="3958"/>
            </a:lvl3pPr>
            <a:lvl4pPr marL="2261796" indent="0">
              <a:buNone/>
              <a:defRPr sz="3298"/>
            </a:lvl4pPr>
            <a:lvl5pPr marL="3015729" indent="0">
              <a:buNone/>
              <a:defRPr sz="3298"/>
            </a:lvl5pPr>
            <a:lvl6pPr marL="3769662" indent="0">
              <a:buNone/>
              <a:defRPr sz="3298"/>
            </a:lvl6pPr>
            <a:lvl7pPr marL="4523593" indent="0">
              <a:buNone/>
              <a:defRPr sz="3298"/>
            </a:lvl7pPr>
            <a:lvl8pPr marL="5277526" indent="0">
              <a:buNone/>
              <a:defRPr sz="3298"/>
            </a:lvl8pPr>
            <a:lvl9pPr marL="6031458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9" y="3392805"/>
            <a:ext cx="6484093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33" indent="0">
              <a:buNone/>
              <a:defRPr sz="2310"/>
            </a:lvl2pPr>
            <a:lvl3pPr marL="1507864" indent="0">
              <a:buNone/>
              <a:defRPr sz="1979"/>
            </a:lvl3pPr>
            <a:lvl4pPr marL="2261796" indent="0">
              <a:buNone/>
              <a:defRPr sz="1651"/>
            </a:lvl4pPr>
            <a:lvl5pPr marL="3015729" indent="0">
              <a:buNone/>
              <a:defRPr sz="1651"/>
            </a:lvl5pPr>
            <a:lvl6pPr marL="3769662" indent="0">
              <a:buNone/>
              <a:defRPr sz="1651"/>
            </a:lvl6pPr>
            <a:lvl7pPr marL="4523593" indent="0">
              <a:buNone/>
              <a:defRPr sz="1651"/>
            </a:lvl7pPr>
            <a:lvl8pPr marL="5277526" indent="0">
              <a:buNone/>
              <a:defRPr sz="1651"/>
            </a:lvl8pPr>
            <a:lvl9pPr marL="6031458" indent="0">
              <a:buNone/>
              <a:defRPr sz="16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059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343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5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5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23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888" indent="0" algn="ctr">
              <a:buNone/>
              <a:defRPr sz="3298"/>
            </a:lvl2pPr>
            <a:lvl3pPr marL="1507776" indent="0" algn="ctr">
              <a:buNone/>
              <a:defRPr sz="2968"/>
            </a:lvl3pPr>
            <a:lvl4pPr marL="2261663" indent="0" algn="ctr">
              <a:buNone/>
              <a:defRPr sz="2638"/>
            </a:lvl4pPr>
            <a:lvl5pPr marL="3015551" indent="0" algn="ctr">
              <a:buNone/>
              <a:defRPr sz="2638"/>
            </a:lvl5pPr>
            <a:lvl6pPr marL="3769439" indent="0" algn="ctr">
              <a:buNone/>
              <a:defRPr sz="2638"/>
            </a:lvl6pPr>
            <a:lvl7pPr marL="4523327" indent="0" algn="ctr">
              <a:buNone/>
              <a:defRPr sz="2638"/>
            </a:lvl7pPr>
            <a:lvl8pPr marL="5277216" indent="0" algn="ctr">
              <a:buNone/>
              <a:defRPr sz="2638"/>
            </a:lvl8pPr>
            <a:lvl9pPr marL="60311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48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2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7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888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77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66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55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439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32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21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10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64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8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6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20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888" indent="0">
              <a:buNone/>
              <a:defRPr sz="3298" b="1"/>
            </a:lvl2pPr>
            <a:lvl3pPr marL="1507776" indent="0">
              <a:buNone/>
              <a:defRPr sz="2968" b="1"/>
            </a:lvl3pPr>
            <a:lvl4pPr marL="2261663" indent="0">
              <a:buNone/>
              <a:defRPr sz="2638" b="1"/>
            </a:lvl4pPr>
            <a:lvl5pPr marL="3015551" indent="0">
              <a:buNone/>
              <a:defRPr sz="2638" b="1"/>
            </a:lvl5pPr>
            <a:lvl6pPr marL="3769439" indent="0">
              <a:buNone/>
              <a:defRPr sz="2638" b="1"/>
            </a:lvl6pPr>
            <a:lvl7pPr marL="4523327" indent="0">
              <a:buNone/>
              <a:defRPr sz="2638" b="1"/>
            </a:lvl7pPr>
            <a:lvl8pPr marL="5277216" indent="0">
              <a:buNone/>
              <a:defRPr sz="2638" b="1"/>
            </a:lvl8pPr>
            <a:lvl9pPr marL="603110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9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7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86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6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888" indent="0">
              <a:buNone/>
              <a:defRPr sz="4617"/>
            </a:lvl2pPr>
            <a:lvl3pPr marL="1507776" indent="0">
              <a:buNone/>
              <a:defRPr sz="3958"/>
            </a:lvl3pPr>
            <a:lvl4pPr marL="2261663" indent="0">
              <a:buNone/>
              <a:defRPr sz="3298"/>
            </a:lvl4pPr>
            <a:lvl5pPr marL="3015551" indent="0">
              <a:buNone/>
              <a:defRPr sz="3298"/>
            </a:lvl5pPr>
            <a:lvl6pPr marL="3769439" indent="0">
              <a:buNone/>
              <a:defRPr sz="3298"/>
            </a:lvl6pPr>
            <a:lvl7pPr marL="4523327" indent="0">
              <a:buNone/>
              <a:defRPr sz="3298"/>
            </a:lvl7pPr>
            <a:lvl8pPr marL="5277216" indent="0">
              <a:buNone/>
              <a:defRPr sz="3298"/>
            </a:lvl8pPr>
            <a:lvl9pPr marL="603110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888" indent="0">
              <a:buNone/>
              <a:defRPr sz="2309"/>
            </a:lvl2pPr>
            <a:lvl3pPr marL="1507776" indent="0">
              <a:buNone/>
              <a:defRPr sz="1979"/>
            </a:lvl3pPr>
            <a:lvl4pPr marL="2261663" indent="0">
              <a:buNone/>
              <a:defRPr sz="1649"/>
            </a:lvl4pPr>
            <a:lvl5pPr marL="3015551" indent="0">
              <a:buNone/>
              <a:defRPr sz="1649"/>
            </a:lvl5pPr>
            <a:lvl6pPr marL="3769439" indent="0">
              <a:buNone/>
              <a:defRPr sz="1649"/>
            </a:lvl6pPr>
            <a:lvl7pPr marL="4523327" indent="0">
              <a:buNone/>
              <a:defRPr sz="1649"/>
            </a:lvl7pPr>
            <a:lvl8pPr marL="5277216" indent="0">
              <a:buNone/>
              <a:defRPr sz="1649"/>
            </a:lvl8pPr>
            <a:lvl9pPr marL="603110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51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7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5297-4383-4357-B930-5EC33D17F590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BA60-93D0-4AB8-8100-29781706C516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3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60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60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38270-B965-4555-B3AA-0F5AC3140255}" type="datetimeFigureOut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6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2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341B5-D370-47BD-904A-50E95B2A1933}" type="slidenum">
              <a:rPr kumimoji="0" lang="en-GB" sz="197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7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1507864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8" indent="-376968" algn="l" defTabSz="1507864" rtl="0" eaLnBrk="1" latinLnBrk="0" hangingPunct="1">
        <a:lnSpc>
          <a:spcPct val="90000"/>
        </a:lnSpc>
        <a:spcBef>
          <a:spcPts val="1651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99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32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6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392697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4146628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900561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654494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408425" indent="-376968" algn="l" defTabSz="150786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1pPr>
      <a:lvl2pPr marL="75393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2pPr>
      <a:lvl3pPr marL="1507864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3pPr>
      <a:lvl4pPr marL="226179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4pPr>
      <a:lvl5pPr marL="3015729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5pPr>
      <a:lvl6pPr marL="3769662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6pPr>
      <a:lvl7pPr marL="4523593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7pPr>
      <a:lvl8pPr marL="5277526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8pPr>
      <a:lvl9pPr marL="6031458" algn="l" defTabSz="1507864" rtl="0" eaLnBrk="1" latinLnBrk="0" hangingPunct="1">
        <a:defRPr sz="2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20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8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457179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5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5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179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457179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29" y="-5535"/>
            <a:ext cx="20104022" cy="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150777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43" indent="-376943" algn="l" defTabSz="150777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3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720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608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496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382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271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159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047" indent="-376943" algn="l" defTabSz="150777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888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77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663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551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439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327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216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102" algn="l" defTabSz="150777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9002" y="1922182"/>
            <a:ext cx="18764583" cy="1572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Below are some of the political leaders in the UK. Do you know their names and what political party they represent?</a:t>
            </a: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Political Party Leaders</a:t>
            </a:r>
            <a:endParaRPr sz="4000" spc="4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6" y="3647869"/>
            <a:ext cx="3384376" cy="1895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586" y="3647869"/>
            <a:ext cx="3096344" cy="206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374" y="3647869"/>
            <a:ext cx="3340318" cy="2222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2352" y="3647869"/>
            <a:ext cx="3340318" cy="2222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536" y="7022827"/>
            <a:ext cx="3246262" cy="216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6186" y="6878811"/>
            <a:ext cx="2379874" cy="3177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2352" y="7012731"/>
            <a:ext cx="3657216" cy="238113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35027" y="5765105"/>
            <a:ext cx="3384376" cy="124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Sir Keir </a:t>
            </a:r>
            <a:r>
              <a:rPr lang="en-US" sz="5400" dirty="0" err="1" smtClean="0"/>
              <a:t>Starmer</a:t>
            </a:r>
            <a:r>
              <a:rPr lang="en-US" sz="5400" dirty="0" smtClean="0"/>
              <a:t>, </a:t>
            </a:r>
            <a:r>
              <a:rPr lang="en-US" sz="5400" dirty="0" err="1" smtClean="0"/>
              <a:t>Labour</a:t>
            </a:r>
            <a:r>
              <a:rPr lang="en-US" sz="5400" dirty="0" smtClean="0"/>
              <a:t> Party</a:t>
            </a:r>
            <a:endParaRPr lang="en-US" sz="5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80595" y="5852261"/>
            <a:ext cx="3384376" cy="124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Sir Ed Davey, Liberal Democrats</a:t>
            </a:r>
            <a:endParaRPr lang="en-US" sz="54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814374" y="5956804"/>
            <a:ext cx="3774180" cy="124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err="1" smtClean="0"/>
              <a:t>Rhun</a:t>
            </a:r>
            <a:r>
              <a:rPr lang="en-US" sz="5400" dirty="0" smtClean="0"/>
              <a:t> </a:t>
            </a:r>
            <a:r>
              <a:rPr lang="en-US" sz="5400" dirty="0" err="1" smtClean="0"/>
              <a:t>ap</a:t>
            </a:r>
            <a:r>
              <a:rPr lang="en-US" sz="5400" dirty="0" smtClean="0"/>
              <a:t> </a:t>
            </a:r>
            <a:r>
              <a:rPr lang="en-US" sz="5400" dirty="0" err="1" smtClean="0"/>
              <a:t>Lorwerth</a:t>
            </a:r>
            <a:r>
              <a:rPr lang="en-US" sz="5400" dirty="0" smtClean="0"/>
              <a:t>, Plaid </a:t>
            </a:r>
            <a:r>
              <a:rPr lang="en-US" sz="5400" dirty="0" err="1" smtClean="0"/>
              <a:t>Cymru</a:t>
            </a:r>
            <a:endParaRPr lang="en-US" sz="5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578293" y="5967954"/>
            <a:ext cx="3859447" cy="1247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John </a:t>
            </a:r>
            <a:r>
              <a:rPr lang="en-US" sz="3600" dirty="0" err="1" smtClean="0"/>
              <a:t>Swinney</a:t>
            </a:r>
            <a:r>
              <a:rPr lang="en-US" sz="3600" dirty="0" smtClean="0"/>
              <a:t>, SNP</a:t>
            </a:r>
            <a:endParaRPr lang="en-US" sz="3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26628" y="9859326"/>
            <a:ext cx="3690650" cy="124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Kemi Badenoch, Conservative Party</a:t>
            </a:r>
            <a:endParaRPr lang="en-US" sz="5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813399" y="9393868"/>
            <a:ext cx="3384376" cy="124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Michelle O’Neill, Sinn Fein</a:t>
            </a:r>
            <a:endParaRPr lang="en-US" sz="54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1017617" y="10153474"/>
            <a:ext cx="3384376" cy="124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Nigel Farage, Reform UK</a:t>
            </a:r>
            <a:endParaRPr lang="en-US" sz="54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758772" y="9469017"/>
            <a:ext cx="3384376" cy="1247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76943" indent="-376943" algn="l" defTabSz="150777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3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720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608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496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382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271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159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047" indent="-376943" algn="l" defTabSz="150777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 smtClean="0"/>
              <a:t>Carla </a:t>
            </a:r>
            <a:r>
              <a:rPr lang="en-US" sz="5400" dirty="0" err="1" smtClean="0"/>
              <a:t>Denyer</a:t>
            </a:r>
            <a:r>
              <a:rPr lang="en-US" sz="5400" dirty="0" smtClean="0"/>
              <a:t> &amp; Adrian Ramsay, Green Party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194" y="7258540"/>
            <a:ext cx="3813084" cy="21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6896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is being described?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/>
              <a:t>“an organized group of people who share common beliefs, ideas and views about how society can develop for the benefit of </a:t>
            </a:r>
            <a:r>
              <a:rPr lang="en-US" sz="5999" dirty="0" smtClean="0"/>
              <a:t>everyone</a:t>
            </a:r>
            <a:r>
              <a:rPr lang="en-US" sz="6000" dirty="0" smtClean="0"/>
              <a:t>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36747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British Value is linked to today’s lesson?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Tolerance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Democracy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 Rule of Law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530" y="6518771"/>
            <a:ext cx="1986639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True or False</a:t>
            </a:r>
            <a:endParaRPr lang="en-US" sz="6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“Article 12 of the UN Rights of a Child states that Governments should respect the views of children”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82296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True or False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“The political party that wins the most seats during a General Election becomes the Prime Minister of the UK”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2371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Give one role of the leader of political parties</a:t>
            </a: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rgbClr val="FF0000"/>
                </a:solidFill>
              </a:rPr>
              <a:t>Represent the party and communicate it’s ideas to the public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rgbClr val="FF0000"/>
                </a:solidFill>
              </a:rPr>
              <a:t>Work on new ideas for improving the country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rgbClr val="FF0000"/>
                </a:solidFill>
              </a:rPr>
              <a:t>Help the party members stay united behind their ideas</a:t>
            </a: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rgbClr val="FF0000"/>
                </a:solidFill>
              </a:rPr>
              <a:t>Be the parties main person during elections</a:t>
            </a:r>
          </a:p>
          <a:p>
            <a:pPr marL="0" indent="0">
              <a:buNone/>
            </a:pPr>
            <a:endParaRPr lang="en-US" sz="60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The definition of a manifesto is: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“a list of promises and plans that a political party creates before an election”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This means a manifesto explains what the political party plans to do if it wins the election.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Each party will have a different manifesto which reflects their own values and how they think they can improve the country. This helps votes decides which political party they support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What is a political party manifesto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386" y="4065269"/>
            <a:ext cx="8212024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97431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5400" dirty="0" smtClean="0"/>
              <a:t>Political Party Manifestos</a:t>
            </a:r>
            <a:endParaRPr lang="en-GB" sz="5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3" y="2486323"/>
            <a:ext cx="18477207" cy="79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Although all manifesto’s are different for each political party, it is likely that they will all include the following topics.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AE885E-5EC6-4D8F-8DCA-6B2248897E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502" y="5936877"/>
            <a:ext cx="3648712" cy="1824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276E51-5D9B-485C-8675-F7CE0E2D8D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786" y="7968766"/>
            <a:ext cx="2705871" cy="32331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6DEC55-150D-49D6-A450-438BE02169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3754" y="4180149"/>
            <a:ext cx="3709754" cy="2938967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536514-7452-4EAB-BC0D-39D78EB80A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599" y="7702845"/>
            <a:ext cx="2931013" cy="29126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A61C5B-60BA-4C1F-8CC9-32F35E6CFB1D}"/>
              </a:ext>
            </a:extLst>
          </p:cNvPr>
          <p:cNvSpPr txBox="1"/>
          <p:nvPr/>
        </p:nvSpPr>
        <p:spPr>
          <a:xfrm>
            <a:off x="527087" y="5280731"/>
            <a:ext cx="532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FA281C-1058-472B-920D-7A70AF6906FB}"/>
              </a:ext>
            </a:extLst>
          </p:cNvPr>
          <p:cNvSpPr txBox="1"/>
          <p:nvPr/>
        </p:nvSpPr>
        <p:spPr>
          <a:xfrm>
            <a:off x="-749424" y="9532272"/>
            <a:ext cx="532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4947A4-3905-49F0-88E0-87775D4EF518}"/>
              </a:ext>
            </a:extLst>
          </p:cNvPr>
          <p:cNvSpPr txBox="1"/>
          <p:nvPr/>
        </p:nvSpPr>
        <p:spPr>
          <a:xfrm>
            <a:off x="6268930" y="6964181"/>
            <a:ext cx="532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economy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657906-E4EA-4406-83D9-F6E073DE2DDE}"/>
              </a:ext>
            </a:extLst>
          </p:cNvPr>
          <p:cNvSpPr txBox="1"/>
          <p:nvPr/>
        </p:nvSpPr>
        <p:spPr>
          <a:xfrm>
            <a:off x="6287567" y="10678680"/>
            <a:ext cx="640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environment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5FF250-A951-478C-9DBA-2CCF12FC3155}"/>
              </a:ext>
            </a:extLst>
          </p:cNvPr>
          <p:cNvSpPr txBox="1"/>
          <p:nvPr/>
        </p:nvSpPr>
        <p:spPr>
          <a:xfrm>
            <a:off x="12874718" y="3941363"/>
            <a:ext cx="532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Immigration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05D2FC-40AD-490B-94C0-3C4237CA94A5}"/>
              </a:ext>
            </a:extLst>
          </p:cNvPr>
          <p:cNvSpPr txBox="1"/>
          <p:nvPr/>
        </p:nvSpPr>
        <p:spPr>
          <a:xfrm>
            <a:off x="12882808" y="7172319"/>
            <a:ext cx="532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justice system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4464C7-172F-44CC-AE04-B83095BB40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106" y="7660668"/>
            <a:ext cx="3404633" cy="3308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921634-2025-4643-82F1-72A682049B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5044" y1="31089" x2="15044" y2="31089"/>
                        <a14:foregroundMark x1="14840" y1="75807" x2="14840" y2="75807"/>
                        <a14:foregroundMark x1="31108" y1="34319" x2="31108" y2="34319"/>
                        <a14:foregroundMark x1="30700" y1="71483" x2="30700" y2="71483"/>
                        <a14:foregroundMark x1="48377" y1="45649" x2="48377" y2="45649"/>
                        <a14:foregroundMark x1="46581" y1="86590" x2="46581" y2="86590"/>
                        <a14:foregroundMark x1="72688" y1="24083" x2="72688" y2="24083"/>
                        <a14:foregroundMark x1="84323" y1="39190" x2="84323" y2="39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1450" y="4494236"/>
            <a:ext cx="5523461" cy="20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You now have 1 minute to think about the question: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“which element of a manifesto is most important to you?”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Write your reasons down in your book.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Manifesto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" y="-14593"/>
            <a:ext cx="20104097" cy="1612956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37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date: </a:t>
              </a:r>
              <a:fld id="{E9B3C7B6-A1A6-4450-882E-8E81154708EB}" type="datetime4">
                <a:rPr kumimoji="0" lang="en-GB" sz="461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pPr marL="0" marR="0" lvl="0" indent="0" algn="l" defTabSz="15078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05 November 2024</a:t>
              </a:fld>
              <a:r>
                <a:rPr kumimoji="0" lang="en-US" sz="461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" y="1592694"/>
            <a:ext cx="20104097" cy="1708831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5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Write the title: </a:t>
              </a:r>
              <a:r>
                <a:rPr lang="en-US" sz="4617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What political parties are there in the UK?</a:t>
              </a:r>
              <a:endParaRPr kumimoji="0" lang="en-US" sz="461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3332129"/>
            <a:ext cx="20104100" cy="1731445"/>
            <a:chOff x="0" y="2892959"/>
            <a:chExt cx="12192000" cy="741107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7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64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5078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1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Underline </a:t>
              </a:r>
              <a:r>
                <a:rPr kumimoji="0" lang="en-US" sz="4617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both</a:t>
              </a:r>
              <a:r>
                <a:rPr kumimoji="0" lang="en-US" sz="4617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using your ruler in your learning wallet. Take out your </a:t>
              </a:r>
              <a:r>
                <a:rPr kumimoji="0" lang="en-US" sz="4617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oracy</a:t>
              </a:r>
              <a:r>
                <a:rPr kumimoji="0" lang="en-US" sz="4617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</a:t>
              </a:r>
              <a:r>
                <a:rPr kumimoji="0" lang="en-US" sz="4617" b="1" i="0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helpsheet</a:t>
              </a:r>
              <a:r>
                <a:rPr kumimoji="0" lang="en-US" sz="4617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too!</a:t>
              </a:r>
              <a:endParaRPr kumimoji="0" lang="en-US" sz="461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0" y="4934466"/>
            <a:ext cx="20104097" cy="637448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94" y="5002328"/>
            <a:ext cx="799702" cy="1049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43523" y="5034742"/>
            <a:ext cx="1722431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Complete the following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questions:</a:t>
            </a: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lvl="0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described? – “rule by the people”</a:t>
            </a:r>
          </a:p>
          <a:p>
            <a:pPr marL="1211123" lvl="1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how people can be physically active</a:t>
            </a:r>
          </a:p>
          <a:p>
            <a:pPr marL="753923" indent="-753923" defTabSz="1507864">
              <a:buFont typeface="+mj-lt"/>
              <a:buAutoNum type="arabicPeriod"/>
              <a:defRPr/>
            </a:pPr>
            <a:endParaRPr lang="en-US" sz="4400" b="1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753923" indent="-753923" defTabSz="1507864">
              <a:buFont typeface="+mj-lt"/>
              <a:buAutoNum type="arabicPeriod"/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How many hours of sleep do young people need every night?</a:t>
            </a:r>
            <a:endParaRPr lang="en-US" sz="4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R="0" lvl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53923" marR="0" lvl="0" indent="-753923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417" y="1907166"/>
            <a:ext cx="1199906" cy="25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8006177" y="5034740"/>
            <a:ext cx="1839375" cy="23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256536" y="-237815"/>
            <a:ext cx="502603" cy="50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781" tIns="75392" rIns="150781" bIns="7539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507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7822170" y="7516144"/>
            <a:ext cx="2605052" cy="26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30" y="84020"/>
            <a:ext cx="10381918" cy="153732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70059" y="5838354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democracy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26585" y="7434575"/>
            <a:ext cx="17214718" cy="16661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600" b="1" kern="0" dirty="0" smtClean="0">
                <a:solidFill>
                  <a:prstClr val="white"/>
                </a:solidFill>
                <a:latin typeface="Calibri" panose="020F0502020204030204"/>
              </a:rPr>
              <a:t>Playing sport, going for a run, walking/cycling to school, walking their pet dog, going to the gym</a:t>
            </a:r>
            <a:endParaRPr lang="en-GB" sz="36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3121" y="9221828"/>
            <a:ext cx="17214718" cy="20871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11"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Calibri" panose="020F0502020204030204"/>
              </a:rPr>
              <a:t>9-10 hours</a:t>
            </a:r>
            <a:endParaRPr lang="en-GB" sz="32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23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/>
              <a:t>Using your </a:t>
            </a:r>
            <a:r>
              <a:rPr lang="en-US" sz="5999" dirty="0" err="1"/>
              <a:t>oracy</a:t>
            </a:r>
            <a:r>
              <a:rPr lang="en-US" sz="5999" dirty="0"/>
              <a:t> </a:t>
            </a:r>
            <a:r>
              <a:rPr lang="en-US" sz="5999" dirty="0" err="1"/>
              <a:t>helpsheet</a:t>
            </a:r>
            <a:r>
              <a:rPr lang="en-US" sz="5999" dirty="0"/>
              <a:t>, discuss with the person next to you the </a:t>
            </a:r>
            <a:r>
              <a:rPr lang="en-US" sz="5999" dirty="0" smtClean="0"/>
              <a:t>question: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</a:t>
            </a:r>
            <a:r>
              <a:rPr lang="en-US" sz="5999" dirty="0"/>
              <a:t>which element of a manifesto is most important to you?”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Be ready to share your discussion with the class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Manifesto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/>
          </a:bodyPr>
          <a:lstStyle/>
          <a:p>
            <a:r>
              <a:rPr lang="en-GB" sz="8000" dirty="0" smtClean="0"/>
              <a:t>Political Party task</a:t>
            </a:r>
            <a:endParaRPr lang="en-GB" sz="8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7034" y="2486323"/>
            <a:ext cx="10801200" cy="88239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Working in groups you are now going to take on the role of a political party wanting to be in charge of running Hodge Hill College.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your groups, you must:</a:t>
            </a:r>
          </a:p>
          <a:p>
            <a:pPr marL="914400" indent="-914400">
              <a:buAutoNum type="arabicPeriod"/>
            </a:pPr>
            <a:r>
              <a:rPr lang="en-US" dirty="0" smtClean="0"/>
              <a:t>Choose a leader</a:t>
            </a:r>
          </a:p>
          <a:p>
            <a:pPr marL="914400" indent="-914400">
              <a:buAutoNum type="arabicPeriod"/>
            </a:pPr>
            <a:r>
              <a:rPr lang="en-US" dirty="0" smtClean="0"/>
              <a:t>Come up with 3-5 things that would be in your manifesto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Your manifesto can include the following:</a:t>
            </a:r>
          </a:p>
          <a:p>
            <a:pPr marL="914400" indent="-914400">
              <a:buAutoNum type="arabicPeriod"/>
            </a:pPr>
            <a:r>
              <a:rPr lang="en-US" dirty="0" smtClean="0"/>
              <a:t>Things you would change</a:t>
            </a:r>
          </a:p>
          <a:p>
            <a:pPr marL="914400" indent="-914400">
              <a:buAutoNum type="arabicPeriod"/>
            </a:pPr>
            <a:r>
              <a:rPr lang="en-US" dirty="0" smtClean="0"/>
              <a:t>Things you would get rid off</a:t>
            </a:r>
          </a:p>
          <a:p>
            <a:pPr marL="914400" indent="-914400">
              <a:buAutoNum type="arabicPeriod"/>
            </a:pPr>
            <a:r>
              <a:rPr lang="en-US" dirty="0" smtClean="0"/>
              <a:t>Things you would introduce</a:t>
            </a:r>
          </a:p>
          <a:p>
            <a:pPr marL="914400" indent="-9144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Your manifesto should not include any teachers names!!!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Your leader should be ready to share their manifesto as the class will be voting on the manifesto they would choose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2619" y="4140821"/>
            <a:ext cx="7783795" cy="42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You now have 1 minute to think about the question: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“why would a political party change their leader?”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Write your reasons down in your book.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Leadership changes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/>
              <a:t>Using your </a:t>
            </a:r>
            <a:r>
              <a:rPr lang="en-US" sz="5999" dirty="0" err="1"/>
              <a:t>oracy</a:t>
            </a:r>
            <a:r>
              <a:rPr lang="en-US" sz="5999" dirty="0"/>
              <a:t> </a:t>
            </a:r>
            <a:r>
              <a:rPr lang="en-US" sz="5999" dirty="0" err="1"/>
              <a:t>helpsheet</a:t>
            </a:r>
            <a:r>
              <a:rPr lang="en-US" sz="5999" dirty="0"/>
              <a:t>, discuss with the person next to you the </a:t>
            </a:r>
            <a:r>
              <a:rPr lang="en-US" sz="5999" dirty="0" smtClean="0"/>
              <a:t>question: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“why would a political party change their leader?”</a:t>
            </a:r>
            <a:endParaRPr lang="en-US" sz="5999" dirty="0"/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Be ready to share your discussion with the class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Leadership changes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A political party may change their leader if: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1. </a:t>
            </a:r>
            <a:r>
              <a:rPr lang="en-US" sz="5999" b="1" dirty="0" smtClean="0"/>
              <a:t>A leader resigns</a:t>
            </a:r>
            <a:r>
              <a:rPr lang="en-US" sz="5999" dirty="0" smtClean="0"/>
              <a:t>. This could be due to not performing well during a General Election. An example of this was Rishi Sunak resigning after the Conservative Party did not win the majority of seats available at the last General Election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Leadership changes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386" y="4065269"/>
            <a:ext cx="8212024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999" dirty="0" smtClean="0"/>
              <a:t>A political party may change their leader if: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/>
              <a:t>2</a:t>
            </a:r>
            <a:r>
              <a:rPr lang="en-US" sz="5999" dirty="0" smtClean="0"/>
              <a:t>. </a:t>
            </a:r>
            <a:r>
              <a:rPr lang="en-US" sz="5999" b="1" dirty="0" smtClean="0"/>
              <a:t>The leader loses support from other party members. </a:t>
            </a:r>
            <a:r>
              <a:rPr lang="en-US" sz="5999" dirty="0" smtClean="0"/>
              <a:t>An example of this is when many members of the Conservative Party wrote letters of “no confidence” about Boris Johnson. This resulted in Boris Johnson resigning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Leadership changes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386" y="4065269"/>
            <a:ext cx="8212024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9227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A political party may change their leader if: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3. </a:t>
            </a:r>
            <a:r>
              <a:rPr lang="en-US" sz="5999" b="1" dirty="0" smtClean="0"/>
              <a:t>The party feels like it is time for a new direction. </a:t>
            </a:r>
            <a:r>
              <a:rPr lang="en-US" sz="5999" dirty="0" smtClean="0"/>
              <a:t>An example of this is when the Liberal Democrats changed their leader with the aim of “rebuilding their national relevance” after previous poor General Election results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Leadership changes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386" y="4065269"/>
            <a:ext cx="8212024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Rules!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will ask the question and give you some thinking time. (no more than 10 seconds)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Write the answer and turn your whiteboard over so nobody can see it.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I am ready I will put on the 3 to 1 counter.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6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06534" y="3510938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06534" y="3582623"/>
            <a:ext cx="11886981" cy="7131145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Show me! </a:t>
            </a:r>
          </a:p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0442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What is being described?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“</a:t>
            </a:r>
            <a:r>
              <a:rPr lang="en-US" sz="5999" dirty="0"/>
              <a:t>a list of promises and plans that a political party creates before an election”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manifesto</a:t>
            </a:r>
          </a:p>
        </p:txBody>
      </p:sp>
    </p:spTree>
    <p:extLst>
      <p:ext uri="{BB962C8B-B14F-4D97-AF65-F5344CB8AC3E}">
        <p14:creationId xmlns:p14="http://schemas.microsoft.com/office/powerpoint/2010/main" val="37624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What topics are commonly covered in a manifesto?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Immigration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Justice System</a:t>
            </a:r>
          </a:p>
        </p:txBody>
      </p:sp>
    </p:spTree>
    <p:extLst>
      <p:ext uri="{BB962C8B-B14F-4D97-AF65-F5344CB8AC3E}">
        <p14:creationId xmlns:p14="http://schemas.microsoft.com/office/powerpoint/2010/main" val="38837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21" y="1751456"/>
            <a:ext cx="9312547" cy="93125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3756" y="113912"/>
            <a:ext cx="10742523" cy="21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9">
              <a:defRPr/>
            </a:pPr>
            <a:r>
              <a:rPr lang="en-GB" sz="6596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6596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Voice: </a:t>
            </a:r>
            <a:r>
              <a:rPr lang="en-GB" sz="6596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58523" y="2617111"/>
            <a:ext cx="2384476" cy="1662218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is democracy?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164898" y="2668668"/>
            <a:ext cx="2384476" cy="1662218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Political Parties in the UK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371274" y="2626952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are laws?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77649" y="2617110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How did the General Election work?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888772" y="2649020"/>
            <a:ext cx="2497895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do MP’s do everyday?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313314" y="2647343"/>
            <a:ext cx="2384476" cy="1662218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9">
              <a:defRPr/>
            </a:pPr>
            <a:r>
              <a:rPr lang="en-US" sz="2309" dirty="0">
                <a:solidFill>
                  <a:prstClr val="black"/>
                </a:solidFill>
                <a:latin typeface="Comic Sans MS" panose="030F0702030302020204" pitchFamily="66" charset="0"/>
              </a:rPr>
              <a:t>What would you do as a MP?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89376" y="5150655"/>
            <a:ext cx="11171544" cy="59133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33" tIns="45717" rIns="91433" bIns="4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Political parties in the UK</a:t>
            </a: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199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Leaders of the political parties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3199" b="1" dirty="0" smtClean="0">
                <a:solidFill>
                  <a:prstClr val="black"/>
                </a:solidFill>
                <a:latin typeface="Comic Sans MS"/>
              </a:rPr>
              <a:t>manifestos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endParaRPr lang="en-US" sz="3199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996131" y="5105164"/>
            <a:ext cx="7708329" cy="5913348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91433" tIns="45717" rIns="91433" bIns="4571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36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20417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54" y="1996407"/>
            <a:ext cx="9312547" cy="93125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1632" y="671510"/>
            <a:ext cx="11878690" cy="1325563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/>
              <a:t>Hinge Questions – whiteboard activity</a:t>
            </a:r>
            <a:endParaRPr lang="en-GB" sz="80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1631" y="2941638"/>
            <a:ext cx="18762609" cy="8041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Give one reason why a political party may change their leader.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Leader resigns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Loses support of other party members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Party feels like it’s time for a new direction</a:t>
            </a:r>
          </a:p>
        </p:txBody>
      </p:sp>
    </p:spTree>
    <p:extLst>
      <p:ext uri="{BB962C8B-B14F-4D97-AF65-F5344CB8AC3E}">
        <p14:creationId xmlns:p14="http://schemas.microsoft.com/office/powerpoint/2010/main" val="41028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999" dirty="0" smtClean="0"/>
              <a:t>In tutor time this week you started to learn about the political parties in the UK</a:t>
            </a:r>
          </a:p>
          <a:p>
            <a:pPr marL="0" indent="0">
              <a:buNone/>
            </a:pPr>
            <a:endParaRPr lang="en-US" sz="5999" dirty="0" smtClean="0"/>
          </a:p>
          <a:p>
            <a:pPr marL="0" indent="0">
              <a:buNone/>
            </a:pPr>
            <a:r>
              <a:rPr lang="en-US" sz="5999" dirty="0" smtClean="0"/>
              <a:t>You have 1 minute to write down 3 things you can remember from your Personal Development tutor time activity on Monday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081378"/>
            <a:ext cx="9685994" cy="84243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999" dirty="0" smtClean="0"/>
              <a:t>Using your </a:t>
            </a:r>
            <a:r>
              <a:rPr lang="en-US" sz="5999" dirty="0" err="1" smtClean="0"/>
              <a:t>oracy</a:t>
            </a:r>
            <a:r>
              <a:rPr lang="en-US" sz="5999" dirty="0" smtClean="0"/>
              <a:t> </a:t>
            </a:r>
            <a:r>
              <a:rPr lang="en-US" sz="5999" dirty="0" err="1" smtClean="0"/>
              <a:t>helpsheet</a:t>
            </a:r>
            <a:r>
              <a:rPr lang="en-US" sz="5999" dirty="0" smtClean="0"/>
              <a:t>, discuss with the person next to you the things you remember from your Personal Development tutor time activity.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Be ready to share your discussion with the class</a:t>
            </a:r>
          </a:p>
          <a:p>
            <a:pPr marL="0" indent="0">
              <a:buNone/>
            </a:pPr>
            <a:endParaRPr lang="en-US" sz="5999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338" y="1816511"/>
            <a:ext cx="6343346" cy="8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777" y="2152616"/>
            <a:ext cx="10403389" cy="99827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Political parties are “an organized group of people who share common beliefs, ideas and views about how society can develop for the benefit of everyone”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There are around 350 political parties in the UK. These include – </a:t>
            </a:r>
            <a:r>
              <a:rPr lang="en-US" sz="5999" dirty="0" err="1" smtClean="0"/>
              <a:t>Labour</a:t>
            </a:r>
            <a:r>
              <a:rPr lang="en-US" sz="5999" dirty="0" smtClean="0"/>
              <a:t>, Conservatives, Liberal Democrats, Reform UK, Green, DUP, Sinn Fein, SNP, Plaid </a:t>
            </a:r>
            <a:r>
              <a:rPr lang="en-US" sz="5999" dirty="0" err="1" smtClean="0"/>
              <a:t>Cymru</a:t>
            </a:r>
            <a:endParaRPr lang="en-US" sz="5999" dirty="0" smtClean="0"/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Not all of these political parties are represented in England. Some are only represented in the other UK countries</a:t>
            </a:r>
            <a:endParaRPr lang="en-US" sz="6596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167" y="4574554"/>
            <a:ext cx="8210852" cy="4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9003" y="1922181"/>
            <a:ext cx="10921664" cy="99827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999" dirty="0" smtClean="0"/>
              <a:t>You are learning about this because:</a:t>
            </a:r>
          </a:p>
          <a:p>
            <a:pPr marL="0" indent="0">
              <a:buNone/>
            </a:pPr>
            <a:endParaRPr lang="en-US" sz="5999" dirty="0"/>
          </a:p>
          <a:p>
            <a:pPr>
              <a:buFontTx/>
              <a:buChar char="-"/>
            </a:pPr>
            <a:r>
              <a:rPr lang="en-US" sz="5999" b="1" dirty="0" smtClean="0"/>
              <a:t>Democracy</a:t>
            </a:r>
            <a:r>
              <a:rPr lang="en-US" sz="5999" dirty="0" smtClean="0"/>
              <a:t> is a </a:t>
            </a:r>
            <a:r>
              <a:rPr lang="en-US" sz="5999" b="1" dirty="0" smtClean="0"/>
              <a:t>British Value </a:t>
            </a:r>
            <a:r>
              <a:rPr lang="en-US" sz="5999" dirty="0" smtClean="0"/>
              <a:t>that allows rule by the people. People are free to vote for whichever political party they wish</a:t>
            </a:r>
          </a:p>
          <a:p>
            <a:pPr>
              <a:buFontTx/>
              <a:buChar char="-"/>
            </a:pPr>
            <a:r>
              <a:rPr lang="en-US" sz="5999" b="1" dirty="0" smtClean="0"/>
              <a:t>Article 12</a:t>
            </a:r>
            <a:r>
              <a:rPr lang="en-US" sz="5999" dirty="0" smtClean="0"/>
              <a:t> of the UN Rights of a Child says that governments should have respect for children’s views. Although children can’t vote, political parties still make decisions that impact children</a:t>
            </a:r>
          </a:p>
          <a:p>
            <a:pPr>
              <a:buFontTx/>
              <a:buChar char="-"/>
            </a:pPr>
            <a:r>
              <a:rPr lang="en-US" sz="5999" dirty="0" smtClean="0"/>
              <a:t>It will also help you </a:t>
            </a:r>
            <a:r>
              <a:rPr lang="en-US" sz="5999" b="1" dirty="0" smtClean="0"/>
              <a:t>secure your voice </a:t>
            </a:r>
            <a:r>
              <a:rPr lang="en-US" sz="5999" dirty="0" smtClean="0"/>
              <a:t>by making sure you know more about the political parties ready for when you can vote at 18 years old</a:t>
            </a:r>
            <a:endParaRPr lang="en-US" sz="6596" dirty="0"/>
          </a:p>
          <a:p>
            <a:pPr marL="0" indent="0">
              <a:buNone/>
            </a:pP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Tutor Time Recap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167" y="4574554"/>
            <a:ext cx="8210852" cy="4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9003" y="1922181"/>
            <a:ext cx="10921664" cy="99827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999" dirty="0" smtClean="0"/>
              <a:t>Each political party has a “leader” and if that political party wins the most seats available in Government during a General Election, the leader of the party becomes Prime Minister of the UK</a:t>
            </a:r>
          </a:p>
          <a:p>
            <a:pPr marL="0" indent="0">
              <a:buNone/>
            </a:pPr>
            <a:endParaRPr lang="en-US" sz="5999" dirty="0"/>
          </a:p>
          <a:p>
            <a:pPr marL="0" indent="0">
              <a:buNone/>
            </a:pPr>
            <a:r>
              <a:rPr lang="en-US" sz="5999" dirty="0" smtClean="0"/>
              <a:t>For example in the last General Election in July 2024, </a:t>
            </a:r>
            <a:r>
              <a:rPr lang="en-US" sz="5999" dirty="0" err="1" smtClean="0"/>
              <a:t>Labour</a:t>
            </a:r>
            <a:r>
              <a:rPr lang="en-US" sz="5999" dirty="0" smtClean="0"/>
              <a:t> won the most seats in the election. This meant that their leader, Sir Keir </a:t>
            </a:r>
            <a:r>
              <a:rPr lang="en-US" sz="5999" dirty="0" err="1" smtClean="0"/>
              <a:t>Starmer</a:t>
            </a:r>
            <a:r>
              <a:rPr lang="en-US" sz="5999" dirty="0" smtClean="0"/>
              <a:t>, became Prime Minister of the UK</a:t>
            </a:r>
            <a:endParaRPr lang="en-US" sz="5999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Political Party Leaders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167" y="4574554"/>
            <a:ext cx="8210852" cy="4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72" y="1997331"/>
            <a:ext cx="9312547" cy="931254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7277" y="1716047"/>
            <a:ext cx="838141" cy="52701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457179"/>
            <a:endParaRPr sz="1801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253" y="619972"/>
            <a:ext cx="6512333" cy="99638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9003" y="1922181"/>
            <a:ext cx="10921664" cy="9982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 leader of each political party has to: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Represent the party and communicate it’s ideas to the public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Work on new ideas for improving the country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Help the party members stay united behind their ideas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Be the parties main person during elections</a:t>
            </a:r>
            <a:endParaRPr lang="en-US" sz="54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022" y="934879"/>
            <a:ext cx="9931364" cy="627735"/>
          </a:xfrm>
          <a:prstGeom prst="rect">
            <a:avLst/>
          </a:prstGeom>
        </p:spPr>
        <p:txBody>
          <a:bodyPr vert="horz" wrap="square" lIns="0" tIns="12064" rIns="0" bIns="0" rtlCol="0" anchor="ctr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4000" spc="10" dirty="0" smtClean="0"/>
              <a:t>Political Party Leaders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167" y="4574554"/>
            <a:ext cx="8210852" cy="44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F18CE-0664-4747-9A36-DB6272ADADB8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cf23988f-c488-42c3-82cd-5944801df941"/>
    <ds:schemaRef ds:uri="http://purl.org/dc/terms/"/>
    <ds:schemaRef ds:uri="http://purl.org/dc/dcmitype/"/>
    <ds:schemaRef ds:uri="http://schemas.microsoft.com/office/infopath/2007/PartnerControls"/>
    <ds:schemaRef ds:uri="aa278816-03e4-4886-8c06-bbee340b15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3366</TotalTime>
  <Words>1796</Words>
  <Application>Microsoft Office PowerPoint</Application>
  <PresentationFormat>Custom</PresentationFormat>
  <Paragraphs>242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Franklin Gothic Book</vt:lpstr>
      <vt:lpstr>Lato</vt:lpstr>
      <vt:lpstr>Office Theme</vt:lpstr>
      <vt:lpstr>4_Office Theme</vt:lpstr>
      <vt:lpstr>1_Office Theme</vt:lpstr>
      <vt:lpstr>6_Office Theme</vt:lpstr>
      <vt:lpstr>3_Office Theme</vt:lpstr>
      <vt:lpstr>7_Office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Tutor Time Recap</vt:lpstr>
      <vt:lpstr>Political Party Leaders</vt:lpstr>
      <vt:lpstr>Political Party Leaders</vt:lpstr>
      <vt:lpstr>Political Party Leaders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What is a political party manifesto</vt:lpstr>
      <vt:lpstr>Political Party Manifestos</vt:lpstr>
      <vt:lpstr>Manifesto</vt:lpstr>
      <vt:lpstr>Manifesto</vt:lpstr>
      <vt:lpstr>Political Party task</vt:lpstr>
      <vt:lpstr>Leadership changes</vt:lpstr>
      <vt:lpstr>Leadership changes</vt:lpstr>
      <vt:lpstr>Leadership changes</vt:lpstr>
      <vt:lpstr>Leadership changes</vt:lpstr>
      <vt:lpstr>Leadership changes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a Bold Headline.</dc:title>
  <dc:creator>Ryan Stewart</dc:creator>
  <cp:lastModifiedBy>Ryan Stewart</cp:lastModifiedBy>
  <cp:revision>137</cp:revision>
  <cp:lastPrinted>2024-09-26T14:53:48Z</cp:lastPrinted>
  <dcterms:created xsi:type="dcterms:W3CDTF">2023-01-12T15:04:44Z</dcterms:created>
  <dcterms:modified xsi:type="dcterms:W3CDTF">2024-11-05T16:30:45Z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