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32"/>
  </p:notesMasterIdLst>
  <p:sldIdLst>
    <p:sldId id="266" r:id="rId10"/>
    <p:sldId id="267" r:id="rId11"/>
    <p:sldId id="269" r:id="rId12"/>
    <p:sldId id="268" r:id="rId13"/>
    <p:sldId id="257" r:id="rId14"/>
    <p:sldId id="270" r:id="rId15"/>
    <p:sldId id="301" r:id="rId16"/>
    <p:sldId id="302" r:id="rId17"/>
    <p:sldId id="303" r:id="rId18"/>
    <p:sldId id="304" r:id="rId19"/>
    <p:sldId id="305" r:id="rId20"/>
    <p:sldId id="306" r:id="rId21"/>
    <p:sldId id="278" r:id="rId22"/>
    <p:sldId id="279" r:id="rId23"/>
    <p:sldId id="280" r:id="rId24"/>
    <p:sldId id="281" r:id="rId25"/>
    <p:sldId id="307" r:id="rId26"/>
    <p:sldId id="308" r:id="rId27"/>
    <p:sldId id="309" r:id="rId28"/>
    <p:sldId id="310" r:id="rId29"/>
    <p:sldId id="300" r:id="rId30"/>
    <p:sldId id="299" r:id="rId31"/>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3Udz1GidnmXTcFCE1lsKg==" hashData="NRoeXl+9OLdIkspr+n8qdYz27PVoFtJLufiDJydO/SrXwU6lHkZF9IB9874+r4DQKZ/lTgc9Sy0AVjc2s0gpqg=="/>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10"/>
  </p:normalViewPr>
  <p:slideViewPr>
    <p:cSldViewPr>
      <p:cViewPr varScale="1">
        <p:scale>
          <a:sx n="69" d="100"/>
          <a:sy n="69" d="100"/>
        </p:scale>
        <p:origin x="396"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5/7/2024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https://www.youtube.com/watch?v=lgvCdcirG0M</a:t>
            </a:r>
          </a:p>
        </p:txBody>
      </p:sp>
      <p:sp>
        <p:nvSpPr>
          <p:cNvPr id="4" name="Slide Number Placeholder 3"/>
          <p:cNvSpPr>
            <a:spLocks noGrp="1"/>
          </p:cNvSpPr>
          <p:nvPr>
            <p:ph type="sldNum" sz="quarter" idx="10"/>
          </p:nvPr>
        </p:nvSpPr>
        <p:spPr/>
        <p:txBody>
          <a:bodyPr/>
          <a:lstStyle/>
          <a:p>
            <a:fld id="{A44EEB56-BCA5-684F-88D0-DE52578AC918}" type="slidenum">
              <a:rPr lang="en-US" smtClean="0"/>
              <a:t>19</a:t>
            </a:fld>
            <a:endParaRPr lang="en-US"/>
          </a:p>
        </p:txBody>
      </p:sp>
    </p:spTree>
    <p:extLst>
      <p:ext uri="{BB962C8B-B14F-4D97-AF65-F5344CB8AC3E}">
        <p14:creationId xmlns:p14="http://schemas.microsoft.com/office/powerpoint/2010/main" val="407861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5/7/2024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07/05/2024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07/05/2024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The media’s role in stereotypes</a:t>
            </a:r>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a:t>The media (magazines, websites, films </a:t>
            </a:r>
            <a:r>
              <a:rPr lang="en-US" dirty="0" err="1"/>
              <a:t>etc</a:t>
            </a:r>
            <a:r>
              <a:rPr lang="en-US" dirty="0"/>
              <a:t>) can often portray stereotypes particularly around gender.</a:t>
            </a:r>
          </a:p>
          <a:p>
            <a:pPr marL="0" indent="0">
              <a:buNone/>
            </a:pPr>
            <a:endParaRPr lang="en-US" dirty="0"/>
          </a:p>
          <a:p>
            <a:pPr marL="0" indent="0">
              <a:buNone/>
            </a:pPr>
            <a:r>
              <a:rPr lang="en-US" dirty="0"/>
              <a:t>Examples are:</a:t>
            </a:r>
          </a:p>
          <a:p>
            <a:pPr marL="914400" indent="-914400">
              <a:buAutoNum type="arabicPeriod"/>
            </a:pPr>
            <a:r>
              <a:rPr lang="en-US" dirty="0"/>
              <a:t>Women are (or should be) passive and in need of protection from men. Women are most focused on emotions, relationships and fashion</a:t>
            </a:r>
          </a:p>
          <a:p>
            <a:pPr marL="914400" indent="-914400">
              <a:buAutoNum type="arabicPeriod"/>
            </a:pPr>
            <a:r>
              <a:rPr lang="en-US" dirty="0"/>
              <a:t>Men are (or should be) strong, risk seeking and are not overly concerned or affected by emotions</a:t>
            </a:r>
          </a:p>
        </p:txBody>
      </p:sp>
      <p:pic>
        <p:nvPicPr>
          <p:cNvPr id="3" name="Picture 2"/>
          <p:cNvPicPr>
            <a:picLocks noChangeAspect="1"/>
          </p:cNvPicPr>
          <p:nvPr/>
        </p:nvPicPr>
        <p:blipFill>
          <a:blip r:embed="rId4"/>
          <a:stretch>
            <a:fillRect/>
          </a:stretch>
        </p:blipFill>
        <p:spPr>
          <a:xfrm>
            <a:off x="11636226" y="2630339"/>
            <a:ext cx="5533206" cy="3098595"/>
          </a:xfrm>
          <a:prstGeom prst="rect">
            <a:avLst/>
          </a:prstGeom>
        </p:spPr>
      </p:pic>
      <p:pic>
        <p:nvPicPr>
          <p:cNvPr id="4" name="Picture 3"/>
          <p:cNvPicPr>
            <a:picLocks noChangeAspect="1"/>
          </p:cNvPicPr>
          <p:nvPr/>
        </p:nvPicPr>
        <p:blipFill>
          <a:blip r:embed="rId5"/>
          <a:stretch>
            <a:fillRect/>
          </a:stretch>
        </p:blipFill>
        <p:spPr>
          <a:xfrm>
            <a:off x="14402829" y="5198926"/>
            <a:ext cx="5231457" cy="3320677"/>
          </a:xfrm>
          <a:prstGeom prst="rect">
            <a:avLst/>
          </a:prstGeom>
        </p:spPr>
      </p:pic>
      <p:pic>
        <p:nvPicPr>
          <p:cNvPr id="5" name="Picture 4"/>
          <p:cNvPicPr>
            <a:picLocks noChangeAspect="1"/>
          </p:cNvPicPr>
          <p:nvPr/>
        </p:nvPicPr>
        <p:blipFill>
          <a:blip r:embed="rId6"/>
          <a:stretch>
            <a:fillRect/>
          </a:stretch>
        </p:blipFill>
        <p:spPr>
          <a:xfrm>
            <a:off x="11636226" y="8356927"/>
            <a:ext cx="4944713" cy="2769039"/>
          </a:xfrm>
          <a:prstGeom prst="rect">
            <a:avLst/>
          </a:prstGeom>
        </p:spPr>
      </p:pic>
    </p:spTree>
    <p:extLst>
      <p:ext uri="{BB962C8B-B14F-4D97-AF65-F5344CB8AC3E}">
        <p14:creationId xmlns:p14="http://schemas.microsoft.com/office/powerpoint/2010/main" val="6328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The media’s role in stereotypes</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 portrayal of these stereotypes are problematic for numerous reasons:</a:t>
            </a:r>
          </a:p>
          <a:p>
            <a:pPr marL="0" indent="0">
              <a:buNone/>
            </a:pPr>
            <a:endParaRPr lang="en-US" dirty="0"/>
          </a:p>
          <a:p>
            <a:pPr marL="914400" indent="-914400">
              <a:buAutoNum type="arabicPeriod"/>
            </a:pPr>
            <a:r>
              <a:rPr lang="en-US" dirty="0"/>
              <a:t>They are restrictive for both males and females</a:t>
            </a:r>
          </a:p>
          <a:p>
            <a:pPr marL="914400" indent="-914400">
              <a:buAutoNum type="arabicPeriod"/>
            </a:pPr>
            <a:r>
              <a:rPr lang="en-US" dirty="0"/>
              <a:t>They are restrictive for individuals who don’t fit the stereotypes associated with their gender</a:t>
            </a:r>
          </a:p>
          <a:p>
            <a:pPr marL="914400" indent="-914400">
              <a:buAutoNum type="arabicPeriod"/>
            </a:pPr>
            <a:r>
              <a:rPr lang="en-US" dirty="0"/>
              <a:t>They are restrictive for those people who identify as non-binary or transgender</a:t>
            </a:r>
          </a:p>
        </p:txBody>
      </p:sp>
      <p:pic>
        <p:nvPicPr>
          <p:cNvPr id="3" name="Picture 2"/>
          <p:cNvPicPr>
            <a:picLocks noChangeAspect="1"/>
          </p:cNvPicPr>
          <p:nvPr/>
        </p:nvPicPr>
        <p:blipFill>
          <a:blip r:embed="rId4"/>
          <a:stretch>
            <a:fillRect/>
          </a:stretch>
        </p:blipFill>
        <p:spPr>
          <a:xfrm>
            <a:off x="11636226" y="2630339"/>
            <a:ext cx="5533206" cy="3098595"/>
          </a:xfrm>
          <a:prstGeom prst="rect">
            <a:avLst/>
          </a:prstGeom>
        </p:spPr>
      </p:pic>
      <p:pic>
        <p:nvPicPr>
          <p:cNvPr id="4" name="Picture 3"/>
          <p:cNvPicPr>
            <a:picLocks noChangeAspect="1"/>
          </p:cNvPicPr>
          <p:nvPr/>
        </p:nvPicPr>
        <p:blipFill>
          <a:blip r:embed="rId5"/>
          <a:stretch>
            <a:fillRect/>
          </a:stretch>
        </p:blipFill>
        <p:spPr>
          <a:xfrm>
            <a:off x="14402829" y="5198926"/>
            <a:ext cx="5231457" cy="3320677"/>
          </a:xfrm>
          <a:prstGeom prst="rect">
            <a:avLst/>
          </a:prstGeom>
        </p:spPr>
      </p:pic>
      <p:pic>
        <p:nvPicPr>
          <p:cNvPr id="5" name="Picture 4"/>
          <p:cNvPicPr>
            <a:picLocks noChangeAspect="1"/>
          </p:cNvPicPr>
          <p:nvPr/>
        </p:nvPicPr>
        <p:blipFill>
          <a:blip r:embed="rId6"/>
          <a:stretch>
            <a:fillRect/>
          </a:stretch>
        </p:blipFill>
        <p:spPr>
          <a:xfrm>
            <a:off x="11636226" y="8356927"/>
            <a:ext cx="4944713" cy="2769039"/>
          </a:xfrm>
          <a:prstGeom prst="rect">
            <a:avLst/>
          </a:prstGeom>
        </p:spPr>
      </p:pic>
    </p:spTree>
    <p:extLst>
      <p:ext uri="{BB962C8B-B14F-4D97-AF65-F5344CB8AC3E}">
        <p14:creationId xmlns:p14="http://schemas.microsoft.com/office/powerpoint/2010/main" val="18502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Example of gender stereotyping in the media</a:t>
            </a:r>
          </a:p>
        </p:txBody>
      </p:sp>
      <p:sp>
        <p:nvSpPr>
          <p:cNvPr id="7" name="Content Placeholder 2"/>
          <p:cNvSpPr>
            <a:spLocks noGrp="1"/>
          </p:cNvSpPr>
          <p:nvPr>
            <p:ph idx="1"/>
          </p:nvPr>
        </p:nvSpPr>
        <p:spPr>
          <a:xfrm>
            <a:off x="907034" y="2486323"/>
            <a:ext cx="18650072" cy="1368152"/>
          </a:xfrm>
        </p:spPr>
        <p:txBody>
          <a:bodyPr>
            <a:normAutofit/>
          </a:bodyPr>
          <a:lstStyle/>
          <a:p>
            <a:pPr marL="0" indent="0">
              <a:buNone/>
            </a:pPr>
            <a:r>
              <a:rPr lang="en-US" dirty="0"/>
              <a:t>This is an example of how the media can use gender stereotypes to sell products</a:t>
            </a:r>
          </a:p>
        </p:txBody>
      </p:sp>
      <p:pic>
        <p:nvPicPr>
          <p:cNvPr id="2" name="Picture 1"/>
          <p:cNvPicPr>
            <a:picLocks noChangeAspect="1"/>
          </p:cNvPicPr>
          <p:nvPr/>
        </p:nvPicPr>
        <p:blipFill rotWithShape="1">
          <a:blip r:embed="rId4"/>
          <a:srcRect l="32281" t="31100" r="35431" b="33200"/>
          <a:stretch/>
        </p:blipFill>
        <p:spPr>
          <a:xfrm>
            <a:off x="5658856" y="4502547"/>
            <a:ext cx="9146428" cy="5688632"/>
          </a:xfrm>
          <a:prstGeom prst="rect">
            <a:avLst/>
          </a:prstGeom>
        </p:spPr>
      </p:pic>
      <p:sp>
        <p:nvSpPr>
          <p:cNvPr id="11" name="Content Placeholder 2"/>
          <p:cNvSpPr txBox="1">
            <a:spLocks/>
          </p:cNvSpPr>
          <p:nvPr/>
        </p:nvSpPr>
        <p:spPr>
          <a:xfrm>
            <a:off x="258962" y="4538075"/>
            <a:ext cx="5040560" cy="1476640"/>
          </a:xfrm>
          <a:prstGeom prst="rect">
            <a:avLst/>
          </a:prstGeom>
        </p:spPr>
        <p:txBody>
          <a:bodyPr vert="horz" lIns="91440" tIns="45720" rIns="91440" bIns="45720"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Use of blue and pink to separate the male and female section of the website</a:t>
            </a:r>
          </a:p>
        </p:txBody>
      </p:sp>
      <p:sp>
        <p:nvSpPr>
          <p:cNvPr id="12" name="Content Placeholder 2"/>
          <p:cNvSpPr txBox="1">
            <a:spLocks/>
          </p:cNvSpPr>
          <p:nvPr/>
        </p:nvSpPr>
        <p:spPr>
          <a:xfrm>
            <a:off x="246954" y="7079077"/>
            <a:ext cx="5040560" cy="3112102"/>
          </a:xfrm>
          <a:prstGeom prst="rect">
            <a:avLst/>
          </a:prstGeom>
        </p:spPr>
        <p:txBody>
          <a:bodyPr vert="horz" lIns="91440" tIns="45720" rIns="91440" bIns="45720"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Males are risk seeking as shown by the male riding the surf board. This is also the male part of the website which suggests males are not interested in fashion or how they look</a:t>
            </a:r>
          </a:p>
        </p:txBody>
      </p:sp>
      <p:sp>
        <p:nvSpPr>
          <p:cNvPr id="13" name="Content Placeholder 2"/>
          <p:cNvSpPr txBox="1">
            <a:spLocks/>
          </p:cNvSpPr>
          <p:nvPr/>
        </p:nvSpPr>
        <p:spPr>
          <a:xfrm>
            <a:off x="15094490" y="5915353"/>
            <a:ext cx="5040560" cy="2259602"/>
          </a:xfrm>
          <a:prstGeom prst="rect">
            <a:avLst/>
          </a:prstGeom>
        </p:spPr>
        <p:txBody>
          <a:bodyPr vert="horz" lIns="91440" tIns="45720" rIns="91440" bIns="45720"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Females are directed to the fashion part of the website and not the surfing aspect. This suggests they cannot surf and are only focused on fashion and how they look</a:t>
            </a:r>
          </a:p>
        </p:txBody>
      </p:sp>
    </p:spTree>
    <p:extLst>
      <p:ext uri="{BB962C8B-B14F-4D97-AF65-F5344CB8AC3E}">
        <p14:creationId xmlns:p14="http://schemas.microsoft.com/office/powerpoint/2010/main" val="22638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This is the definition of…</a:t>
            </a:r>
          </a:p>
          <a:p>
            <a:pPr marL="0" indent="0">
              <a:buNone/>
            </a:pPr>
            <a:endParaRPr lang="en-US" dirty="0"/>
          </a:p>
          <a:p>
            <a:pPr marL="0" indent="0">
              <a:buNone/>
            </a:pPr>
            <a:r>
              <a:rPr lang="en-US" sz="4800" dirty="0"/>
              <a:t>“a mistaken idea or belief many people think about a thing or group that is based upon how they look on the outside, which may be untrue or only partly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Stereotypes</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Stereotypes are always 100% accurate?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False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6089" y="612265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7200" dirty="0"/>
              <a:t>On your whiteboards, give an example of how the media portray a female stereotype</a:t>
            </a:r>
          </a:p>
          <a:p>
            <a:pPr marL="0" indent="0">
              <a:buNone/>
            </a:pPr>
            <a:endParaRPr lang="en-US" sz="7200" dirty="0"/>
          </a:p>
          <a:p>
            <a:pPr marL="0" indent="0">
              <a:buNone/>
            </a:pPr>
            <a:endParaRPr lang="en-US" sz="7200" dirty="0"/>
          </a:p>
          <a:p>
            <a:pPr marL="0" indent="0">
              <a:buNone/>
            </a:pPr>
            <a:r>
              <a:rPr lang="en-US" sz="7200" dirty="0">
                <a:solidFill>
                  <a:srgbClr val="FF0000"/>
                </a:solidFill>
              </a:rPr>
              <a:t>Needs to be protected by a male, only concern about relationships and fashion</a:t>
            </a:r>
          </a:p>
          <a:p>
            <a:pPr marL="0" indent="0">
              <a:buNone/>
            </a:pPr>
            <a:endParaRPr lang="en-US" sz="7200" dirty="0">
              <a:solidFill>
                <a:prstClr val="black"/>
              </a:solidFill>
              <a:latin typeface="Calibri" panose="020F0502020204030204" pitchFamily="34" charset="0"/>
              <a:cs typeface="Calibri" panose="020F0502020204030204" pitchFamily="34" charset="0"/>
            </a:endParaRPr>
          </a:p>
          <a:p>
            <a:pPr marL="0" indent="0">
              <a:buNone/>
            </a:pPr>
            <a:endParaRPr lang="en-US" sz="8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9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7200" dirty="0"/>
              <a:t>On your whiteboards, give an example of how the media portray a male stereotype</a:t>
            </a:r>
          </a:p>
          <a:p>
            <a:pPr marL="0" indent="0">
              <a:buNone/>
            </a:pPr>
            <a:endParaRPr lang="en-US" sz="7200" dirty="0">
              <a:solidFill>
                <a:prstClr val="black"/>
              </a:solidFill>
              <a:latin typeface="Calibri" panose="020F0502020204030204" pitchFamily="34" charset="0"/>
              <a:cs typeface="Calibri" panose="020F0502020204030204" pitchFamily="34" charset="0"/>
            </a:endParaRPr>
          </a:p>
          <a:p>
            <a:pPr marL="0" indent="0">
              <a:buNone/>
            </a:pPr>
            <a:endParaRPr lang="en-US" sz="7200" dirty="0">
              <a:solidFill>
                <a:prstClr val="black"/>
              </a:solidFill>
              <a:latin typeface="Calibri" panose="020F0502020204030204" pitchFamily="34" charset="0"/>
              <a:cs typeface="Calibri" panose="020F0502020204030204" pitchFamily="34" charset="0"/>
            </a:endParaRPr>
          </a:p>
          <a:p>
            <a:pPr marL="0" indent="0">
              <a:buNone/>
            </a:pPr>
            <a:r>
              <a:rPr lang="en-US" sz="7200" dirty="0">
                <a:solidFill>
                  <a:srgbClr val="FF0000"/>
                </a:solidFill>
                <a:latin typeface="Calibri" panose="020F0502020204030204" pitchFamily="34" charset="0"/>
                <a:cs typeface="Calibri" panose="020F0502020204030204" pitchFamily="34" charset="0"/>
              </a:rPr>
              <a:t>Needs to be strong and risk taking, not concerned about emotions</a:t>
            </a:r>
            <a:endParaRPr lang="en-US" sz="8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57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Stereotypes in the media task</a:t>
            </a:r>
          </a:p>
        </p:txBody>
      </p:sp>
      <p:pic>
        <p:nvPicPr>
          <p:cNvPr id="3" name="Picture 2"/>
          <p:cNvPicPr>
            <a:picLocks noChangeAspect="1"/>
          </p:cNvPicPr>
          <p:nvPr/>
        </p:nvPicPr>
        <p:blipFill rotWithShape="1">
          <a:blip r:embed="rId4"/>
          <a:srcRect l="27061" t="30279" r="29408" b="26494"/>
          <a:stretch/>
        </p:blipFill>
        <p:spPr>
          <a:xfrm>
            <a:off x="621632" y="1996407"/>
            <a:ext cx="7270178" cy="4060820"/>
          </a:xfrm>
          <a:prstGeom prst="rect">
            <a:avLst/>
          </a:prstGeom>
        </p:spPr>
      </p:pic>
      <p:pic>
        <p:nvPicPr>
          <p:cNvPr id="4" name="Picture 3"/>
          <p:cNvPicPr>
            <a:picLocks noChangeAspect="1"/>
          </p:cNvPicPr>
          <p:nvPr/>
        </p:nvPicPr>
        <p:blipFill rotWithShape="1">
          <a:blip r:embed="rId5"/>
          <a:srcRect l="26769" t="16401" r="45275" b="5901"/>
          <a:stretch/>
        </p:blipFill>
        <p:spPr>
          <a:xfrm>
            <a:off x="2491210" y="6057227"/>
            <a:ext cx="3312368" cy="5178491"/>
          </a:xfrm>
          <a:prstGeom prst="rect">
            <a:avLst/>
          </a:prstGeom>
        </p:spPr>
      </p:pic>
      <p:pic>
        <p:nvPicPr>
          <p:cNvPr id="5" name="Picture 4"/>
          <p:cNvPicPr>
            <a:picLocks noChangeAspect="1"/>
          </p:cNvPicPr>
          <p:nvPr/>
        </p:nvPicPr>
        <p:blipFill rotWithShape="1">
          <a:blip r:embed="rId6"/>
          <a:srcRect l="27163" t="20600" r="44881" b="5902"/>
          <a:stretch/>
        </p:blipFill>
        <p:spPr>
          <a:xfrm>
            <a:off x="8337802" y="3206403"/>
            <a:ext cx="4090054" cy="6048672"/>
          </a:xfrm>
          <a:prstGeom prst="rect">
            <a:avLst/>
          </a:prstGeom>
        </p:spPr>
      </p:pic>
      <p:sp>
        <p:nvSpPr>
          <p:cNvPr id="14" name="Content Placeholder 2"/>
          <p:cNvSpPr txBox="1">
            <a:spLocks/>
          </p:cNvSpPr>
          <p:nvPr/>
        </p:nvSpPr>
        <p:spPr>
          <a:xfrm>
            <a:off x="13076386" y="2468083"/>
            <a:ext cx="6624736" cy="8515184"/>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the left are 3 different examples of media portraying gender stereotypes. In your books complete the following sentences.</a:t>
            </a:r>
          </a:p>
          <a:p>
            <a:pPr marL="0" indent="0">
              <a:buFont typeface="Arial" panose="020B0604020202020204" pitchFamily="34" charset="0"/>
              <a:buNone/>
            </a:pPr>
            <a:endParaRPr lang="en-US" dirty="0"/>
          </a:p>
          <a:p>
            <a:pPr marL="914400" indent="-914400">
              <a:buFont typeface="Arial" panose="020B0604020202020204" pitchFamily="34" charset="0"/>
              <a:buAutoNum type="arabicPeriod"/>
            </a:pPr>
            <a:r>
              <a:rPr lang="en-US" dirty="0"/>
              <a:t>The picture I have chosen is…</a:t>
            </a:r>
          </a:p>
          <a:p>
            <a:pPr marL="914400" indent="-914400">
              <a:buFont typeface="Arial" panose="020B0604020202020204" pitchFamily="34" charset="0"/>
              <a:buAutoNum type="arabicPeriod"/>
            </a:pPr>
            <a:r>
              <a:rPr lang="en-US" dirty="0"/>
              <a:t>This picture shows the stereotype…</a:t>
            </a:r>
          </a:p>
          <a:p>
            <a:pPr marL="914400" indent="-914400">
              <a:buFont typeface="Arial" panose="020B0604020202020204" pitchFamily="34" charset="0"/>
              <a:buAutoNum type="arabicPeriod"/>
            </a:pPr>
            <a:r>
              <a:rPr lang="en-US" dirty="0"/>
              <a:t>Evidence of this stereotype is…</a:t>
            </a:r>
          </a:p>
          <a:p>
            <a:pPr marL="914400" indent="-914400">
              <a:buFont typeface="Arial" panose="020B0604020202020204" pitchFamily="34" charset="0"/>
              <a:buAutoNum type="arabicPeriod"/>
            </a:pPr>
            <a:endParaRPr lang="en-US" dirty="0"/>
          </a:p>
          <a:p>
            <a:pPr marL="0" indent="0">
              <a:buNone/>
            </a:pPr>
            <a:r>
              <a:rPr lang="en-US" dirty="0"/>
              <a:t>Be ready to share your answer with the class</a:t>
            </a:r>
          </a:p>
        </p:txBody>
      </p:sp>
    </p:spTree>
    <p:extLst>
      <p:ext uri="{BB962C8B-B14F-4D97-AF65-F5344CB8AC3E}">
        <p14:creationId xmlns:p14="http://schemas.microsoft.com/office/powerpoint/2010/main" val="266532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a:bodyPr>
          <a:lstStyle/>
          <a:p>
            <a:r>
              <a:rPr lang="en-GB" sz="8000" b="1" dirty="0"/>
              <a:t>Stereotypes in the media</a:t>
            </a:r>
          </a:p>
        </p:txBody>
      </p:sp>
      <p:sp>
        <p:nvSpPr>
          <p:cNvPr id="14" name="Content Placeholder 2"/>
          <p:cNvSpPr txBox="1">
            <a:spLocks/>
          </p:cNvSpPr>
          <p:nvPr/>
        </p:nvSpPr>
        <p:spPr>
          <a:xfrm>
            <a:off x="13076386" y="2468083"/>
            <a:ext cx="6624736" cy="8515184"/>
          </a:xfrm>
          <a:prstGeom prst="rect">
            <a:avLst/>
          </a:prstGeom>
        </p:spPr>
        <p:txBody>
          <a:bodyPr vert="horz" lIns="91440" tIns="45720" rIns="91440" bIns="45720"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Not all media portray stereotypical gender roles.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While watching the video think about:</a:t>
            </a:r>
          </a:p>
          <a:p>
            <a:pPr marL="0" indent="0">
              <a:buFont typeface="Arial" panose="020B0604020202020204" pitchFamily="34" charset="0"/>
              <a:buNone/>
            </a:pPr>
            <a:endParaRPr lang="en-US" dirty="0"/>
          </a:p>
          <a:p>
            <a:pPr marL="914400" indent="-914400">
              <a:buFont typeface="Arial" panose="020B0604020202020204" pitchFamily="34" charset="0"/>
              <a:buAutoNum type="arabicPeriod"/>
            </a:pPr>
            <a:r>
              <a:rPr lang="en-US" dirty="0"/>
              <a:t>How does this advert avoid any stereotypes?</a:t>
            </a:r>
          </a:p>
          <a:p>
            <a:pPr marL="914400" indent="-914400">
              <a:buFont typeface="Arial" panose="020B0604020202020204" pitchFamily="34" charset="0"/>
              <a:buAutoNum type="arabicPeriod"/>
            </a:pPr>
            <a:r>
              <a:rPr lang="en-US" dirty="0"/>
              <a:t>How does this advert different from the images we were just discussing?</a:t>
            </a:r>
          </a:p>
        </p:txBody>
      </p:sp>
    </p:spTree>
    <p:extLst>
      <p:ext uri="{BB962C8B-B14F-4D97-AF65-F5344CB8AC3E}">
        <p14:creationId xmlns:p14="http://schemas.microsoft.com/office/powerpoint/2010/main" val="39391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07 May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Stereotypes in the media</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5776902"/>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What are the 3 characteristics of a unhealthy relationship?</a:t>
            </a:r>
          </a:p>
          <a:p>
            <a:pPr marL="742950" indent="-742950" defTabSz="1507864">
              <a:buAutoNum type="arabicPeriod"/>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2. What are the 3 key principles of a healthy relationship?</a:t>
            </a: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How might a person show their identity?</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794243" y="9415211"/>
            <a:ext cx="17863451"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Hairstyle, fashion choices, piercing, tattoos, music choice</a:t>
            </a:r>
          </a:p>
        </p:txBody>
      </p:sp>
      <p:sp>
        <p:nvSpPr>
          <p:cNvPr id="35" name="Rectangle 34"/>
          <p:cNvSpPr/>
          <p:nvPr/>
        </p:nvSpPr>
        <p:spPr>
          <a:xfrm>
            <a:off x="740663" y="6768812"/>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Disrespect, neglect and control</a:t>
            </a:r>
            <a:endParaRPr lang="en-GB" sz="3958" b="1" kern="0" dirty="0">
              <a:solidFill>
                <a:prstClr val="white"/>
              </a:solidFill>
              <a:latin typeface="Calibri" panose="020F0502020204030204"/>
            </a:endParaRPr>
          </a:p>
        </p:txBody>
      </p:sp>
      <p:sp>
        <p:nvSpPr>
          <p:cNvPr id="36" name="Rectangle 35"/>
          <p:cNvSpPr/>
          <p:nvPr/>
        </p:nvSpPr>
        <p:spPr>
          <a:xfrm>
            <a:off x="759139" y="8185332"/>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Respect, equity and communication</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Stereotypes in the media task</a:t>
            </a:r>
          </a:p>
        </p:txBody>
      </p:sp>
      <p:pic>
        <p:nvPicPr>
          <p:cNvPr id="3" name="Picture 2"/>
          <p:cNvPicPr>
            <a:picLocks noChangeAspect="1"/>
          </p:cNvPicPr>
          <p:nvPr/>
        </p:nvPicPr>
        <p:blipFill rotWithShape="1">
          <a:blip r:embed="rId4"/>
          <a:srcRect l="27061" t="30279" r="29408" b="26494"/>
          <a:stretch/>
        </p:blipFill>
        <p:spPr>
          <a:xfrm>
            <a:off x="621632" y="1996407"/>
            <a:ext cx="7270178" cy="4060820"/>
          </a:xfrm>
          <a:prstGeom prst="rect">
            <a:avLst/>
          </a:prstGeom>
        </p:spPr>
      </p:pic>
      <p:pic>
        <p:nvPicPr>
          <p:cNvPr id="4" name="Picture 3"/>
          <p:cNvPicPr>
            <a:picLocks noChangeAspect="1"/>
          </p:cNvPicPr>
          <p:nvPr/>
        </p:nvPicPr>
        <p:blipFill rotWithShape="1">
          <a:blip r:embed="rId5"/>
          <a:srcRect l="26769" t="16401" r="45275" b="5901"/>
          <a:stretch/>
        </p:blipFill>
        <p:spPr>
          <a:xfrm>
            <a:off x="2491210" y="6057227"/>
            <a:ext cx="3312368" cy="5178491"/>
          </a:xfrm>
          <a:prstGeom prst="rect">
            <a:avLst/>
          </a:prstGeom>
        </p:spPr>
      </p:pic>
      <p:pic>
        <p:nvPicPr>
          <p:cNvPr id="5" name="Picture 4"/>
          <p:cNvPicPr>
            <a:picLocks noChangeAspect="1"/>
          </p:cNvPicPr>
          <p:nvPr/>
        </p:nvPicPr>
        <p:blipFill rotWithShape="1">
          <a:blip r:embed="rId6"/>
          <a:srcRect l="27163" t="20600" r="44881" b="5902"/>
          <a:stretch/>
        </p:blipFill>
        <p:spPr>
          <a:xfrm>
            <a:off x="8337802" y="3206403"/>
            <a:ext cx="4090054" cy="6048672"/>
          </a:xfrm>
          <a:prstGeom prst="rect">
            <a:avLst/>
          </a:prstGeom>
        </p:spPr>
      </p:pic>
      <p:sp>
        <p:nvSpPr>
          <p:cNvPr id="14" name="Content Placeholder 2"/>
          <p:cNvSpPr txBox="1">
            <a:spLocks/>
          </p:cNvSpPr>
          <p:nvPr/>
        </p:nvSpPr>
        <p:spPr>
          <a:xfrm>
            <a:off x="13076386" y="2468083"/>
            <a:ext cx="6624736" cy="8515184"/>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Now that you have seen a positive example of gender stereotypes in the media, look again at the images on the left.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must now redraft an image to demonstrate a more balanced portrayal of people of different genders.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can either redraw the image, write a list of things that should be changed, write a DM to the owner of the image to challenge the stereotypes in their post/website</a:t>
            </a:r>
          </a:p>
        </p:txBody>
      </p:sp>
    </p:spTree>
    <p:extLst>
      <p:ext uri="{BB962C8B-B14F-4D97-AF65-F5344CB8AC3E}">
        <p14:creationId xmlns:p14="http://schemas.microsoft.com/office/powerpoint/2010/main" val="418518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One thing I learnt today about stereotypes is…</a:t>
            </a:r>
          </a:p>
          <a:p>
            <a:pPr marL="0" indent="0">
              <a:buNone/>
            </a:pPr>
            <a:endParaRPr lang="en-US" dirty="0"/>
          </a:p>
          <a:p>
            <a:pPr marL="0" indent="0">
              <a:buNone/>
            </a:pPr>
            <a:r>
              <a:rPr lang="en-US" dirty="0"/>
              <a:t>One way the media can portray gender stereotypes is…</a:t>
            </a:r>
          </a:p>
        </p:txBody>
      </p:sp>
    </p:spTree>
    <p:extLst>
      <p:ext uri="{BB962C8B-B14F-4D97-AF65-F5344CB8AC3E}">
        <p14:creationId xmlns:p14="http://schemas.microsoft.com/office/powerpoint/2010/main" val="195852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identity?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healthy relationship?</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an unhealthy relationship?</a:t>
            </a:r>
          </a:p>
        </p:txBody>
      </p:sp>
      <p:sp>
        <p:nvSpPr>
          <p:cNvPr id="30" name="Rounded Rectangle 29"/>
          <p:cNvSpPr/>
          <p:nvPr/>
        </p:nvSpPr>
        <p:spPr>
          <a:xfrm>
            <a:off x="8719635" y="2616897"/>
            <a:ext cx="2384644" cy="1662335"/>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Stereotypes in the media</a:t>
            </a:r>
          </a:p>
        </p:txBody>
      </p:sp>
      <p:sp>
        <p:nvSpPr>
          <p:cNvPr id="31" name="Rounded Rectangle 30"/>
          <p:cNvSpPr/>
          <p:nvPr/>
        </p:nvSpPr>
        <p:spPr>
          <a:xfrm>
            <a:off x="11564416"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Expectations of romantic relationships</a:t>
            </a:r>
          </a:p>
        </p:txBody>
      </p:sp>
      <p:sp>
        <p:nvSpPr>
          <p:cNvPr id="32" name="Rounded Rectangle 31"/>
          <p:cNvSpPr/>
          <p:nvPr/>
        </p:nvSpPr>
        <p:spPr>
          <a:xfrm>
            <a:off x="14409197" y="266845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consent?</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Review</a:t>
            </a:r>
          </a:p>
        </p:txBody>
      </p:sp>
      <p:sp>
        <p:nvSpPr>
          <p:cNvPr id="34" name="Content Placeholder 2"/>
          <p:cNvSpPr txBox="1">
            <a:spLocks/>
          </p:cNvSpPr>
          <p:nvPr/>
        </p:nvSpPr>
        <p:spPr>
          <a:xfrm>
            <a:off x="288690" y="5222627"/>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Stereotypes in the media</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marL="0" indent="0" defTabSz="914411">
              <a:lnSpc>
                <a:spcPct val="110000"/>
              </a:lnSpc>
              <a:spcBef>
                <a:spcPts val="1001"/>
              </a:spcBef>
              <a:buNone/>
              <a:defRPr/>
            </a:pPr>
            <a:endParaRPr lang="en-US" sz="3200" b="1" dirty="0">
              <a:solidFill>
                <a:prstClr val="black"/>
              </a:solidFill>
              <a:latin typeface="Comic Sans MS"/>
            </a:endParaRPr>
          </a:p>
          <a:p>
            <a:pPr defTabSz="914411">
              <a:lnSpc>
                <a:spcPct val="110000"/>
              </a:lnSpc>
              <a:spcBef>
                <a:spcPts val="1001"/>
              </a:spcBef>
              <a:buFontTx/>
              <a:buChar char="-"/>
              <a:defRPr/>
            </a:pPr>
            <a:r>
              <a:rPr lang="en-US" sz="3200" b="1" dirty="0">
                <a:solidFill>
                  <a:prstClr val="black"/>
                </a:solidFill>
                <a:latin typeface="Comic Sans MS"/>
              </a:rPr>
              <a:t>What is a stereotype?</a:t>
            </a:r>
          </a:p>
          <a:p>
            <a:pPr defTabSz="914411">
              <a:lnSpc>
                <a:spcPct val="110000"/>
              </a:lnSpc>
              <a:spcBef>
                <a:spcPts val="1001"/>
              </a:spcBef>
              <a:buFontTx/>
              <a:buChar char="-"/>
              <a:defRPr/>
            </a:pPr>
            <a:r>
              <a:rPr lang="en-US" sz="3200" b="1" dirty="0">
                <a:solidFill>
                  <a:prstClr val="black"/>
                </a:solidFill>
                <a:latin typeface="Comic Sans MS"/>
              </a:rPr>
              <a:t>Focus on how the media portrays gender stereotypes</a:t>
            </a:r>
          </a:p>
        </p:txBody>
      </p:sp>
      <p:sp>
        <p:nvSpPr>
          <p:cNvPr id="13" name="Content Placeholder 2"/>
          <p:cNvSpPr txBox="1">
            <a:spLocks/>
          </p:cNvSpPr>
          <p:nvPr/>
        </p:nvSpPr>
        <p:spPr>
          <a:xfrm>
            <a:off x="11996265" y="5230789"/>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we should not be asking anyone in the class or the teacher personal questions.</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The teacher may ask you questions about content in the lesson but this will never be about your personal experiences. </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a stereotype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stereotype?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 definition of a stereotype is…</a:t>
            </a:r>
          </a:p>
          <a:p>
            <a:pPr marL="0" indent="0">
              <a:buNone/>
            </a:pPr>
            <a:endParaRPr lang="en-US" dirty="0"/>
          </a:p>
          <a:p>
            <a:pPr marL="0" indent="0">
              <a:buNone/>
            </a:pPr>
            <a:r>
              <a:rPr lang="en-US" dirty="0"/>
              <a:t>“a mistaken idea or belief many people think about a thing or group that is based upon how they look on the outside, which may be untrue or only partly true”</a:t>
            </a:r>
          </a:p>
        </p:txBody>
      </p:sp>
      <p:pic>
        <p:nvPicPr>
          <p:cNvPr id="3" name="Picture 2"/>
          <p:cNvPicPr>
            <a:picLocks noChangeAspect="1"/>
          </p:cNvPicPr>
          <p:nvPr/>
        </p:nvPicPr>
        <p:blipFill>
          <a:blip r:embed="rId4"/>
          <a:stretch>
            <a:fillRect/>
          </a:stretch>
        </p:blipFill>
        <p:spPr>
          <a:xfrm>
            <a:off x="11636226" y="2630339"/>
            <a:ext cx="5533206" cy="3098595"/>
          </a:xfrm>
          <a:prstGeom prst="rect">
            <a:avLst/>
          </a:prstGeom>
        </p:spPr>
      </p:pic>
      <p:pic>
        <p:nvPicPr>
          <p:cNvPr id="4" name="Picture 3"/>
          <p:cNvPicPr>
            <a:picLocks noChangeAspect="1"/>
          </p:cNvPicPr>
          <p:nvPr/>
        </p:nvPicPr>
        <p:blipFill>
          <a:blip r:embed="rId5"/>
          <a:stretch>
            <a:fillRect/>
          </a:stretch>
        </p:blipFill>
        <p:spPr>
          <a:xfrm>
            <a:off x="14402829" y="5198926"/>
            <a:ext cx="5231457" cy="3320677"/>
          </a:xfrm>
          <a:prstGeom prst="rect">
            <a:avLst/>
          </a:prstGeom>
        </p:spPr>
      </p:pic>
      <p:pic>
        <p:nvPicPr>
          <p:cNvPr id="5" name="Picture 4"/>
          <p:cNvPicPr>
            <a:picLocks noChangeAspect="1"/>
          </p:cNvPicPr>
          <p:nvPr/>
        </p:nvPicPr>
        <p:blipFill>
          <a:blip r:embed="rId6"/>
          <a:stretch>
            <a:fillRect/>
          </a:stretch>
        </p:blipFill>
        <p:spPr>
          <a:xfrm>
            <a:off x="11636226" y="8356927"/>
            <a:ext cx="4944713" cy="2769039"/>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stereotype?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Some stereotypes you may have heard before are…</a:t>
            </a:r>
          </a:p>
          <a:p>
            <a:pPr marL="0" indent="0">
              <a:buNone/>
            </a:pPr>
            <a:endParaRPr lang="en-US" dirty="0"/>
          </a:p>
          <a:p>
            <a:pPr marL="914400" indent="-914400">
              <a:buAutoNum type="arabicPeriod"/>
            </a:pPr>
            <a:r>
              <a:rPr lang="en-US" dirty="0"/>
              <a:t>Girls are rubbish at science</a:t>
            </a:r>
          </a:p>
          <a:p>
            <a:pPr marL="914400" indent="-914400">
              <a:buAutoNum type="arabicPeriod"/>
            </a:pPr>
            <a:r>
              <a:rPr lang="en-US" dirty="0"/>
              <a:t>Only boys can play football properly</a:t>
            </a:r>
          </a:p>
          <a:p>
            <a:pPr marL="914400" indent="-914400">
              <a:buAutoNum type="arabicPeriod"/>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1636226" y="2630339"/>
            <a:ext cx="5533206" cy="3098595"/>
          </a:xfrm>
          <a:prstGeom prst="rect">
            <a:avLst/>
          </a:prstGeom>
        </p:spPr>
      </p:pic>
      <p:pic>
        <p:nvPicPr>
          <p:cNvPr id="4" name="Picture 3"/>
          <p:cNvPicPr>
            <a:picLocks noChangeAspect="1"/>
          </p:cNvPicPr>
          <p:nvPr/>
        </p:nvPicPr>
        <p:blipFill>
          <a:blip r:embed="rId5"/>
          <a:stretch>
            <a:fillRect/>
          </a:stretch>
        </p:blipFill>
        <p:spPr>
          <a:xfrm>
            <a:off x="14402829" y="5198926"/>
            <a:ext cx="5231457" cy="3320677"/>
          </a:xfrm>
          <a:prstGeom prst="rect">
            <a:avLst/>
          </a:prstGeom>
        </p:spPr>
      </p:pic>
      <p:pic>
        <p:nvPicPr>
          <p:cNvPr id="5" name="Picture 4"/>
          <p:cNvPicPr>
            <a:picLocks noChangeAspect="1"/>
          </p:cNvPicPr>
          <p:nvPr/>
        </p:nvPicPr>
        <p:blipFill>
          <a:blip r:embed="rId6"/>
          <a:stretch>
            <a:fillRect/>
          </a:stretch>
        </p:blipFill>
        <p:spPr>
          <a:xfrm>
            <a:off x="11636226" y="8356927"/>
            <a:ext cx="4944713" cy="2769039"/>
          </a:xfrm>
          <a:prstGeom prst="rect">
            <a:avLst/>
          </a:prstGeom>
        </p:spPr>
      </p:pic>
    </p:spTree>
    <p:extLst>
      <p:ext uri="{BB962C8B-B14F-4D97-AF65-F5344CB8AC3E}">
        <p14:creationId xmlns:p14="http://schemas.microsoft.com/office/powerpoint/2010/main" val="31975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stereotype?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b="1" dirty="0"/>
              <a:t>Think – </a:t>
            </a:r>
            <a:r>
              <a:rPr lang="en-US" dirty="0"/>
              <a:t>complete the follow sentences in your book</a:t>
            </a:r>
          </a:p>
          <a:p>
            <a:pPr marL="0" indent="0">
              <a:buNone/>
            </a:pPr>
            <a:endParaRPr lang="en-US" b="1" dirty="0"/>
          </a:p>
          <a:p>
            <a:pPr marL="914400" indent="-914400">
              <a:buAutoNum type="arabicPeriod"/>
            </a:pPr>
            <a:r>
              <a:rPr lang="en-US" dirty="0"/>
              <a:t>A stereotype I have heard before is….</a:t>
            </a:r>
          </a:p>
          <a:p>
            <a:pPr marL="914400" indent="-914400">
              <a:buAutoNum type="arabicPeriod"/>
            </a:pPr>
            <a:r>
              <a:rPr lang="en-US" dirty="0"/>
              <a:t>This stereotype is not always true because…</a:t>
            </a:r>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1636226" y="2630339"/>
            <a:ext cx="5533206" cy="3098595"/>
          </a:xfrm>
          <a:prstGeom prst="rect">
            <a:avLst/>
          </a:prstGeom>
        </p:spPr>
      </p:pic>
      <p:pic>
        <p:nvPicPr>
          <p:cNvPr id="4" name="Picture 3"/>
          <p:cNvPicPr>
            <a:picLocks noChangeAspect="1"/>
          </p:cNvPicPr>
          <p:nvPr/>
        </p:nvPicPr>
        <p:blipFill>
          <a:blip r:embed="rId5"/>
          <a:stretch>
            <a:fillRect/>
          </a:stretch>
        </p:blipFill>
        <p:spPr>
          <a:xfrm>
            <a:off x="14402829" y="5198926"/>
            <a:ext cx="5231457" cy="3320677"/>
          </a:xfrm>
          <a:prstGeom prst="rect">
            <a:avLst/>
          </a:prstGeom>
        </p:spPr>
      </p:pic>
      <p:pic>
        <p:nvPicPr>
          <p:cNvPr id="5" name="Picture 4"/>
          <p:cNvPicPr>
            <a:picLocks noChangeAspect="1"/>
          </p:cNvPicPr>
          <p:nvPr/>
        </p:nvPicPr>
        <p:blipFill>
          <a:blip r:embed="rId6"/>
          <a:stretch>
            <a:fillRect/>
          </a:stretch>
        </p:blipFill>
        <p:spPr>
          <a:xfrm>
            <a:off x="11636226" y="8356927"/>
            <a:ext cx="4944713" cy="2769039"/>
          </a:xfrm>
          <a:prstGeom prst="rect">
            <a:avLst/>
          </a:prstGeom>
        </p:spPr>
      </p:pic>
    </p:spTree>
    <p:extLst>
      <p:ext uri="{BB962C8B-B14F-4D97-AF65-F5344CB8AC3E}">
        <p14:creationId xmlns:p14="http://schemas.microsoft.com/office/powerpoint/2010/main" val="24133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stereotype?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b="1" dirty="0"/>
              <a:t>Pair –</a:t>
            </a:r>
            <a:r>
              <a:rPr lang="en-US" dirty="0"/>
              <a:t> with a partner share the sentences you have written. Can you add to the reasons of why this stereotype is not true?</a:t>
            </a:r>
          </a:p>
          <a:p>
            <a:pPr marL="0" indent="0">
              <a:buNone/>
            </a:pPr>
            <a:endParaRPr lang="en-US" dirty="0"/>
          </a:p>
          <a:p>
            <a:pPr marL="0" indent="0">
              <a:buNone/>
            </a:pPr>
            <a:r>
              <a:rPr lang="en-US" b="1" dirty="0"/>
              <a:t>Share </a:t>
            </a:r>
            <a:r>
              <a:rPr lang="en-US" dirty="0"/>
              <a:t>– be ready to share your answers with the class</a:t>
            </a:r>
            <a:endParaRPr lang="en-US" b="1" dirty="0"/>
          </a:p>
          <a:p>
            <a:pPr marL="0" indent="0">
              <a:buNone/>
            </a:pPr>
            <a:endParaRPr lang="en-US" dirty="0"/>
          </a:p>
        </p:txBody>
      </p:sp>
      <p:pic>
        <p:nvPicPr>
          <p:cNvPr id="3" name="Picture 2"/>
          <p:cNvPicPr>
            <a:picLocks noChangeAspect="1"/>
          </p:cNvPicPr>
          <p:nvPr/>
        </p:nvPicPr>
        <p:blipFill>
          <a:blip r:embed="rId4"/>
          <a:stretch>
            <a:fillRect/>
          </a:stretch>
        </p:blipFill>
        <p:spPr>
          <a:xfrm>
            <a:off x="11636226" y="2630339"/>
            <a:ext cx="5533206" cy="3098595"/>
          </a:xfrm>
          <a:prstGeom prst="rect">
            <a:avLst/>
          </a:prstGeom>
        </p:spPr>
      </p:pic>
      <p:pic>
        <p:nvPicPr>
          <p:cNvPr id="4" name="Picture 3"/>
          <p:cNvPicPr>
            <a:picLocks noChangeAspect="1"/>
          </p:cNvPicPr>
          <p:nvPr/>
        </p:nvPicPr>
        <p:blipFill>
          <a:blip r:embed="rId5"/>
          <a:stretch>
            <a:fillRect/>
          </a:stretch>
        </p:blipFill>
        <p:spPr>
          <a:xfrm>
            <a:off x="14402829" y="5198926"/>
            <a:ext cx="5231457" cy="3320677"/>
          </a:xfrm>
          <a:prstGeom prst="rect">
            <a:avLst/>
          </a:prstGeom>
        </p:spPr>
      </p:pic>
      <p:pic>
        <p:nvPicPr>
          <p:cNvPr id="5" name="Picture 4"/>
          <p:cNvPicPr>
            <a:picLocks noChangeAspect="1"/>
          </p:cNvPicPr>
          <p:nvPr/>
        </p:nvPicPr>
        <p:blipFill>
          <a:blip r:embed="rId6"/>
          <a:stretch>
            <a:fillRect/>
          </a:stretch>
        </p:blipFill>
        <p:spPr>
          <a:xfrm>
            <a:off x="11636226" y="8356927"/>
            <a:ext cx="4944713" cy="2769039"/>
          </a:xfrm>
          <a:prstGeom prst="rect">
            <a:avLst/>
          </a:prstGeom>
        </p:spPr>
      </p:pic>
    </p:spTree>
    <p:extLst>
      <p:ext uri="{BB962C8B-B14F-4D97-AF65-F5344CB8AC3E}">
        <p14:creationId xmlns:p14="http://schemas.microsoft.com/office/powerpoint/2010/main" val="3567946599"/>
      </p:ext>
    </p:extLst>
  </p:cSld>
  <p:clrMapOvr>
    <a:masterClrMapping/>
  </p:clrMapOvr>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892F18CE-0664-4747-9A36-DB6272ADADB8}">
  <ds:schemaRefs>
    <ds:schemaRef ds:uri="http://schemas.openxmlformats.org/package/2006/metadata/core-properties"/>
    <ds:schemaRef ds:uri="cf23988f-c488-42c3-82cd-5944801df941"/>
    <ds:schemaRef ds:uri="http://schemas.microsoft.com/office/2006/documentManagement/types"/>
    <ds:schemaRef ds:uri="http://www.w3.org/XML/1998/namespace"/>
    <ds:schemaRef ds:uri="http://purl.org/dc/elements/1.1/"/>
    <ds:schemaRef ds:uri="http://purl.org/dc/dcmitype/"/>
    <ds:schemaRef ds:uri="http://schemas.microsoft.com/office/2006/metadata/properties"/>
    <ds:schemaRef ds:uri="http://purl.org/dc/terms/"/>
    <ds:schemaRef ds:uri="http://schemas.microsoft.com/office/infopath/2007/PartnerControls"/>
    <ds:schemaRef ds:uri="aa278816-03e4-4886-8c06-bbee340b154a"/>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1016</Words>
  <Application>Microsoft Office PowerPoint</Application>
  <PresentationFormat>Custom</PresentationFormat>
  <Paragraphs>139</Paragraphs>
  <Slides>22</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22</vt:i4>
      </vt:variant>
    </vt:vector>
  </HeadingPairs>
  <TitlesOfParts>
    <vt:vector size="34"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What is a stereotype?</vt:lpstr>
      <vt:lpstr>What is a stereotype?</vt:lpstr>
      <vt:lpstr>What is a stereotype?</vt:lpstr>
      <vt:lpstr>What is a stereotype?</vt:lpstr>
      <vt:lpstr>The media’s role in stereotypes</vt:lpstr>
      <vt:lpstr>The media’s role in stereotypes</vt:lpstr>
      <vt:lpstr>Example of gender stereotyping in the media</vt:lpstr>
      <vt:lpstr>Hinge Questions – whiteboard activity</vt:lpstr>
      <vt:lpstr>Hinge Questions – whiteboard activity</vt:lpstr>
      <vt:lpstr>Hinge Questions – whiteboard activity</vt:lpstr>
      <vt:lpstr>Hinge Questions – whiteboard activity</vt:lpstr>
      <vt:lpstr>Hinge Questions – whiteboard activity</vt:lpstr>
      <vt:lpstr>Stereotypes in the media task</vt:lpstr>
      <vt:lpstr>Stereotypes in the media</vt:lpstr>
      <vt:lpstr>Stereotypes in the media task</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cp:revision>
  <dcterms:created xsi:type="dcterms:W3CDTF">2024-04-14T12:24:22Z</dcterms:created>
  <dcterms:modified xsi:type="dcterms:W3CDTF">2024-05-07T09:39:42Z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