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3" r:id="rId5"/>
    <p:sldMasterId id="2147483795" r:id="rId6"/>
    <p:sldMasterId id="2147483807" r:id="rId7"/>
    <p:sldMasterId id="2147483819" r:id="rId8"/>
    <p:sldMasterId id="2147483831" r:id="rId9"/>
  </p:sldMasterIdLst>
  <p:notesMasterIdLst>
    <p:notesMasterId r:id="rId42"/>
  </p:notesMasterIdLst>
  <p:sldIdLst>
    <p:sldId id="266" r:id="rId10"/>
    <p:sldId id="267" r:id="rId11"/>
    <p:sldId id="269" r:id="rId12"/>
    <p:sldId id="346" r:id="rId13"/>
    <p:sldId id="257" r:id="rId14"/>
    <p:sldId id="270" r:id="rId15"/>
    <p:sldId id="327" r:id="rId16"/>
    <p:sldId id="328" r:id="rId17"/>
    <p:sldId id="329" r:id="rId18"/>
    <p:sldId id="330" r:id="rId19"/>
    <p:sldId id="278" r:id="rId20"/>
    <p:sldId id="279" r:id="rId21"/>
    <p:sldId id="331" r:id="rId22"/>
    <p:sldId id="332" r:id="rId23"/>
    <p:sldId id="333" r:id="rId24"/>
    <p:sldId id="310" r:id="rId25"/>
    <p:sldId id="334" r:id="rId26"/>
    <p:sldId id="335" r:id="rId27"/>
    <p:sldId id="339" r:id="rId28"/>
    <p:sldId id="336" r:id="rId29"/>
    <p:sldId id="340" r:id="rId30"/>
    <p:sldId id="337" r:id="rId31"/>
    <p:sldId id="341" r:id="rId32"/>
    <p:sldId id="338" r:id="rId33"/>
    <p:sldId id="342" r:id="rId34"/>
    <p:sldId id="343" r:id="rId35"/>
    <p:sldId id="344" r:id="rId36"/>
    <p:sldId id="345" r:id="rId37"/>
    <p:sldId id="316" r:id="rId38"/>
    <p:sldId id="298" r:id="rId39"/>
    <p:sldId id="289" r:id="rId40"/>
    <p:sldId id="299" r:id="rId41"/>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VPTtAawpppbZh0kyHmavA==" hashData="eqrgo7lKLAIGt2q9hzZfi2BpWjuyIuPlxxraUYFLoEOU9N7CJmeXp3doh98k35nOeDiBxpsNiKQPx5ERQWHlBQ=="/>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2D"/>
    <a:srgbClr val="142A33"/>
    <a:srgbClr val="C12827"/>
    <a:srgbClr val="2A2C65"/>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715" autoAdjust="0"/>
  </p:normalViewPr>
  <p:slideViewPr>
    <p:cSldViewPr>
      <p:cViewPr varScale="1">
        <p:scale>
          <a:sx n="64" d="100"/>
          <a:sy n="64" d="100"/>
        </p:scale>
        <p:origin x="726" y="7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CBA066-C176-1747-8343-ABBBC0BEFBAB}" type="datetimeFigureOut">
              <a:rPr lang="en-US" smtClean="0"/>
              <a:t>5/17/2024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 you should also tell 1 or 2 people to say no to certain people if they are asked to play a game, you should</a:t>
            </a:r>
            <a:r>
              <a:rPr lang="en-US" baseline="0" dirty="0"/>
              <a:t> also get 1 or 2 people to change their minds half way through the game so they end the game and go see if they can play against someone else.</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9</a:t>
            </a:fld>
            <a:endParaRPr lang="en-US"/>
          </a:p>
        </p:txBody>
      </p:sp>
    </p:spTree>
    <p:extLst>
      <p:ext uri="{BB962C8B-B14F-4D97-AF65-F5344CB8AC3E}">
        <p14:creationId xmlns:p14="http://schemas.microsoft.com/office/powerpoint/2010/main" val="1023003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24</a:t>
            </a:fld>
            <a:endParaRPr lang="en-US"/>
          </a:p>
        </p:txBody>
      </p:sp>
    </p:spTree>
    <p:extLst>
      <p:ext uri="{BB962C8B-B14F-4D97-AF65-F5344CB8AC3E}">
        <p14:creationId xmlns:p14="http://schemas.microsoft.com/office/powerpoint/2010/main" val="3269741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25</a:t>
            </a:fld>
            <a:endParaRPr lang="en-US"/>
          </a:p>
        </p:txBody>
      </p:sp>
    </p:spTree>
    <p:extLst>
      <p:ext uri="{BB962C8B-B14F-4D97-AF65-F5344CB8AC3E}">
        <p14:creationId xmlns:p14="http://schemas.microsoft.com/office/powerpoint/2010/main" val="112943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26</a:t>
            </a:fld>
            <a:endParaRPr lang="en-US"/>
          </a:p>
        </p:txBody>
      </p:sp>
    </p:spTree>
    <p:extLst>
      <p:ext uri="{BB962C8B-B14F-4D97-AF65-F5344CB8AC3E}">
        <p14:creationId xmlns:p14="http://schemas.microsoft.com/office/powerpoint/2010/main" val="4220122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27</a:t>
            </a:fld>
            <a:endParaRPr lang="en-US"/>
          </a:p>
        </p:txBody>
      </p:sp>
    </p:spTree>
    <p:extLst>
      <p:ext uri="{BB962C8B-B14F-4D97-AF65-F5344CB8AC3E}">
        <p14:creationId xmlns:p14="http://schemas.microsoft.com/office/powerpoint/2010/main" val="2510862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28</a:t>
            </a:fld>
            <a:endParaRPr lang="en-US"/>
          </a:p>
        </p:txBody>
      </p:sp>
    </p:spTree>
    <p:extLst>
      <p:ext uri="{BB962C8B-B14F-4D97-AF65-F5344CB8AC3E}">
        <p14:creationId xmlns:p14="http://schemas.microsoft.com/office/powerpoint/2010/main" val="190793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10</a:t>
            </a:fld>
            <a:endParaRPr lang="en-US"/>
          </a:p>
        </p:txBody>
      </p:sp>
    </p:spTree>
    <p:extLst>
      <p:ext uri="{BB962C8B-B14F-4D97-AF65-F5344CB8AC3E}">
        <p14:creationId xmlns:p14="http://schemas.microsoft.com/office/powerpoint/2010/main" val="195042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17</a:t>
            </a:fld>
            <a:endParaRPr lang="en-US"/>
          </a:p>
        </p:txBody>
      </p:sp>
    </p:spTree>
    <p:extLst>
      <p:ext uri="{BB962C8B-B14F-4D97-AF65-F5344CB8AC3E}">
        <p14:creationId xmlns:p14="http://schemas.microsoft.com/office/powerpoint/2010/main" val="232289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18</a:t>
            </a:fld>
            <a:endParaRPr lang="en-US"/>
          </a:p>
        </p:txBody>
      </p:sp>
    </p:spTree>
    <p:extLst>
      <p:ext uri="{BB962C8B-B14F-4D97-AF65-F5344CB8AC3E}">
        <p14:creationId xmlns:p14="http://schemas.microsoft.com/office/powerpoint/2010/main" val="532798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19</a:t>
            </a:fld>
            <a:endParaRPr lang="en-US"/>
          </a:p>
        </p:txBody>
      </p:sp>
    </p:spTree>
    <p:extLst>
      <p:ext uri="{BB962C8B-B14F-4D97-AF65-F5344CB8AC3E}">
        <p14:creationId xmlns:p14="http://schemas.microsoft.com/office/powerpoint/2010/main" val="237535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20</a:t>
            </a:fld>
            <a:endParaRPr lang="en-US"/>
          </a:p>
        </p:txBody>
      </p:sp>
    </p:spTree>
    <p:extLst>
      <p:ext uri="{BB962C8B-B14F-4D97-AF65-F5344CB8AC3E}">
        <p14:creationId xmlns:p14="http://schemas.microsoft.com/office/powerpoint/2010/main" val="2734402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21</a:t>
            </a:fld>
            <a:endParaRPr lang="en-US"/>
          </a:p>
        </p:txBody>
      </p:sp>
    </p:spTree>
    <p:extLst>
      <p:ext uri="{BB962C8B-B14F-4D97-AF65-F5344CB8AC3E}">
        <p14:creationId xmlns:p14="http://schemas.microsoft.com/office/powerpoint/2010/main" val="1664287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22</a:t>
            </a:fld>
            <a:endParaRPr lang="en-US"/>
          </a:p>
        </p:txBody>
      </p:sp>
    </p:spTree>
    <p:extLst>
      <p:ext uri="{BB962C8B-B14F-4D97-AF65-F5344CB8AC3E}">
        <p14:creationId xmlns:p14="http://schemas.microsoft.com/office/powerpoint/2010/main" val="22096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23</a:t>
            </a:fld>
            <a:endParaRPr lang="en-US"/>
          </a:p>
        </p:txBody>
      </p:sp>
    </p:spTree>
    <p:extLst>
      <p:ext uri="{BB962C8B-B14F-4D97-AF65-F5344CB8AC3E}">
        <p14:creationId xmlns:p14="http://schemas.microsoft.com/office/powerpoint/2010/main" val="342980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501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90514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6903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60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5161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648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897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7239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4441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364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89476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76847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26668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23434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21647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7709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4356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427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7659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76237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1282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06531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5167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7500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78955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9400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1979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61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061864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69758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8034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5233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307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7918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96683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74626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24282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600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3392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1205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69063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40157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538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88954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126021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88147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51503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9790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9170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2964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2462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5622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71062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2898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738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5/17/2024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093739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41489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932865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5102160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887222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4213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Consent – a practical example reflection</a:t>
            </a:r>
          </a:p>
        </p:txBody>
      </p:sp>
      <p:sp>
        <p:nvSpPr>
          <p:cNvPr id="7" name="Content Placeholder 2"/>
          <p:cNvSpPr>
            <a:spLocks noGrp="1"/>
          </p:cNvSpPr>
          <p:nvPr>
            <p:ph idx="1"/>
          </p:nvPr>
        </p:nvSpPr>
        <p:spPr>
          <a:xfrm>
            <a:off x="907034" y="2486323"/>
            <a:ext cx="9294336" cy="7993972"/>
          </a:xfrm>
        </p:spPr>
        <p:txBody>
          <a:bodyPr>
            <a:normAutofit fontScale="92500" lnSpcReduction="20000"/>
          </a:bodyPr>
          <a:lstStyle/>
          <a:p>
            <a:pPr marL="0" indent="0">
              <a:buNone/>
            </a:pPr>
            <a:r>
              <a:rPr lang="en-US" dirty="0"/>
              <a:t>Did everyone respect your </a:t>
            </a:r>
            <a:r>
              <a:rPr lang="en-US" b="1" dirty="0"/>
              <a:t>choice and freedom</a:t>
            </a:r>
            <a:r>
              <a:rPr lang="en-US" dirty="0"/>
              <a:t> in deciding if you could play a game of rock, paper, scissors?</a:t>
            </a:r>
          </a:p>
          <a:p>
            <a:pPr marL="0" indent="0">
              <a:buNone/>
            </a:pPr>
            <a:endParaRPr lang="en-US" dirty="0"/>
          </a:p>
          <a:p>
            <a:pPr marL="0" indent="0">
              <a:buNone/>
            </a:pPr>
            <a:r>
              <a:rPr lang="en-US" dirty="0"/>
              <a:t>Did anyone give consent and then change their mind? What happened next?</a:t>
            </a:r>
          </a:p>
          <a:p>
            <a:pPr marL="0" indent="0">
              <a:buNone/>
            </a:pPr>
            <a:endParaRPr lang="en-US" dirty="0"/>
          </a:p>
          <a:p>
            <a:pPr marL="0" indent="0">
              <a:buNone/>
            </a:pPr>
            <a:r>
              <a:rPr lang="en-US" dirty="0"/>
              <a:t>This is an important aspect of consent. Just because consent was initially given, if someone changes their mind, consent is immediately withdrawn. Respect must be shown to this decision as it show their </a:t>
            </a:r>
            <a:r>
              <a:rPr lang="en-US" b="1" dirty="0"/>
              <a:t>choice and freedom</a:t>
            </a:r>
            <a:r>
              <a:rPr lang="en-US" dirty="0"/>
              <a:t> to withdraw consent at anytime.</a:t>
            </a:r>
          </a:p>
        </p:txBody>
      </p:sp>
      <p:pic>
        <p:nvPicPr>
          <p:cNvPr id="9" name="Picture 8"/>
          <p:cNvPicPr>
            <a:picLocks noChangeAspect="1"/>
          </p:cNvPicPr>
          <p:nvPr/>
        </p:nvPicPr>
        <p:blipFill>
          <a:blip r:embed="rId5"/>
          <a:stretch>
            <a:fillRect/>
          </a:stretch>
        </p:blipFill>
        <p:spPr>
          <a:xfrm>
            <a:off x="12140282" y="2561587"/>
            <a:ext cx="4954492" cy="3711087"/>
          </a:xfrm>
          <a:prstGeom prst="rect">
            <a:avLst/>
          </a:prstGeom>
        </p:spPr>
      </p:pic>
      <p:pic>
        <p:nvPicPr>
          <p:cNvPr id="12" name="Picture 11"/>
          <p:cNvPicPr>
            <a:picLocks noChangeAspect="1"/>
          </p:cNvPicPr>
          <p:nvPr/>
        </p:nvPicPr>
        <p:blipFill>
          <a:blip r:embed="rId6"/>
          <a:stretch>
            <a:fillRect/>
          </a:stretch>
        </p:blipFill>
        <p:spPr>
          <a:xfrm>
            <a:off x="12140282" y="7304792"/>
            <a:ext cx="5118381" cy="2866293"/>
          </a:xfrm>
          <a:prstGeom prst="rect">
            <a:avLst/>
          </a:prstGeom>
        </p:spPr>
      </p:pic>
    </p:spTree>
    <p:extLst>
      <p:ext uri="{BB962C8B-B14F-4D97-AF65-F5344CB8AC3E}">
        <p14:creationId xmlns:p14="http://schemas.microsoft.com/office/powerpoint/2010/main" val="224015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41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This the definition of…</a:t>
            </a:r>
          </a:p>
          <a:p>
            <a:pPr marL="0" indent="0">
              <a:buNone/>
            </a:pPr>
            <a:endParaRPr lang="en-US" dirty="0"/>
          </a:p>
          <a:p>
            <a:pPr marL="0" indent="0">
              <a:buNone/>
            </a:pPr>
            <a:r>
              <a:rPr lang="en-US" sz="4800" dirty="0"/>
              <a:t>“An agreement by </a:t>
            </a:r>
            <a:r>
              <a:rPr lang="en-US" sz="4800" b="1" u="sng" dirty="0"/>
              <a:t>choice</a:t>
            </a:r>
            <a:r>
              <a:rPr lang="en-US" sz="4800" dirty="0"/>
              <a:t> made by someone with the </a:t>
            </a:r>
            <a:r>
              <a:rPr lang="en-US" sz="4800" b="1" u="sng" dirty="0"/>
              <a:t>freedom</a:t>
            </a:r>
            <a:r>
              <a:rPr lang="en-US" sz="4800" dirty="0"/>
              <a:t> and </a:t>
            </a:r>
            <a:r>
              <a:rPr lang="en-US" sz="4800" b="1" u="sng" dirty="0"/>
              <a:t>capacity</a:t>
            </a:r>
            <a:r>
              <a:rPr lang="en-US" sz="4800" dirty="0"/>
              <a:t> to provide consent.”</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Consent</a:t>
            </a:r>
          </a:p>
        </p:txBody>
      </p:sp>
    </p:spTree>
    <p:extLst>
      <p:ext uri="{BB962C8B-B14F-4D97-AF65-F5344CB8AC3E}">
        <p14:creationId xmlns:p14="http://schemas.microsoft.com/office/powerpoint/2010/main" val="16306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Another word that is similar to consent is…</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Permission</a:t>
            </a:r>
          </a:p>
        </p:txBody>
      </p:sp>
    </p:spTree>
    <p:extLst>
      <p:ext uri="{BB962C8B-B14F-4D97-AF65-F5344CB8AC3E}">
        <p14:creationId xmlns:p14="http://schemas.microsoft.com/office/powerpoint/2010/main" val="26386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A way of gaining consent is…</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Verbally asking a question</a:t>
            </a:r>
          </a:p>
        </p:txBody>
      </p:sp>
    </p:spTree>
    <p:extLst>
      <p:ext uri="{BB962C8B-B14F-4D97-AF65-F5344CB8AC3E}">
        <p14:creationId xmlns:p14="http://schemas.microsoft.com/office/powerpoint/2010/main" val="410651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If asking for consent does not get the respected response, what must happen?</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Respect must be given to the answer as consent is a choice.</a:t>
            </a:r>
          </a:p>
        </p:txBody>
      </p:sp>
    </p:spTree>
    <p:extLst>
      <p:ext uri="{BB962C8B-B14F-4D97-AF65-F5344CB8AC3E}">
        <p14:creationId xmlns:p14="http://schemas.microsoft.com/office/powerpoint/2010/main" val="406090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Is the following statement true or false?</a:t>
            </a:r>
          </a:p>
          <a:p>
            <a:pPr marL="0" indent="0">
              <a:buNone/>
            </a:pPr>
            <a:endParaRPr lang="en-US" dirty="0"/>
          </a:p>
          <a:p>
            <a:pPr marL="0" indent="0">
              <a:buNone/>
            </a:pPr>
            <a:r>
              <a:rPr lang="en-US" dirty="0"/>
              <a:t>“Consent can be withdrawn at anytime”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True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 False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14"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5266" y="6230861"/>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89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Consent and touching</a:t>
            </a:r>
          </a:p>
        </p:txBody>
      </p:sp>
      <p:sp>
        <p:nvSpPr>
          <p:cNvPr id="7" name="Content Placeholder 2"/>
          <p:cNvSpPr>
            <a:spLocks noGrp="1"/>
          </p:cNvSpPr>
          <p:nvPr>
            <p:ph idx="1"/>
          </p:nvPr>
        </p:nvSpPr>
        <p:spPr>
          <a:xfrm>
            <a:off x="907034" y="2486323"/>
            <a:ext cx="9294336" cy="7993972"/>
          </a:xfrm>
        </p:spPr>
        <p:txBody>
          <a:bodyPr>
            <a:normAutofit fontScale="92500" lnSpcReduction="20000"/>
          </a:bodyPr>
          <a:lstStyle/>
          <a:p>
            <a:pPr marL="0" indent="0">
              <a:buNone/>
            </a:pPr>
            <a:r>
              <a:rPr lang="en-US" dirty="0"/>
              <a:t>Consent is important when it comes to touching other people.</a:t>
            </a:r>
          </a:p>
          <a:p>
            <a:pPr marL="0" indent="0">
              <a:buNone/>
            </a:pPr>
            <a:endParaRPr lang="en-US" dirty="0"/>
          </a:p>
          <a:p>
            <a:pPr marL="0" indent="0">
              <a:buNone/>
            </a:pPr>
            <a:r>
              <a:rPr lang="en-US" dirty="0"/>
              <a:t>There are lots of different way that people touch each other.</a:t>
            </a:r>
          </a:p>
          <a:p>
            <a:pPr marL="0" indent="0">
              <a:buNone/>
            </a:pPr>
            <a:endParaRPr lang="en-US" dirty="0"/>
          </a:p>
          <a:p>
            <a:pPr marL="0" indent="0">
              <a:buNone/>
            </a:pPr>
            <a:r>
              <a:rPr lang="en-US" dirty="0"/>
              <a:t>Some types of touch are appropriate which makes people feel safe and comfortable</a:t>
            </a:r>
          </a:p>
          <a:p>
            <a:pPr marL="0" indent="0">
              <a:buNone/>
            </a:pPr>
            <a:endParaRPr lang="en-US" dirty="0"/>
          </a:p>
          <a:p>
            <a:pPr marL="0" indent="0">
              <a:buNone/>
            </a:pPr>
            <a:r>
              <a:rPr lang="en-US" dirty="0"/>
              <a:t>However, sometimes touch can be inappropriate and this can make people feel unsafe, uncomfortable or hurt</a:t>
            </a:r>
          </a:p>
        </p:txBody>
      </p:sp>
      <p:pic>
        <p:nvPicPr>
          <p:cNvPr id="9" name="Picture 8"/>
          <p:cNvPicPr>
            <a:picLocks noChangeAspect="1"/>
          </p:cNvPicPr>
          <p:nvPr/>
        </p:nvPicPr>
        <p:blipFill>
          <a:blip r:embed="rId5"/>
          <a:stretch>
            <a:fillRect/>
          </a:stretch>
        </p:blipFill>
        <p:spPr>
          <a:xfrm>
            <a:off x="12140282" y="2561587"/>
            <a:ext cx="4954492" cy="3711087"/>
          </a:xfrm>
          <a:prstGeom prst="rect">
            <a:avLst/>
          </a:prstGeom>
        </p:spPr>
      </p:pic>
      <p:pic>
        <p:nvPicPr>
          <p:cNvPr id="12" name="Picture 11"/>
          <p:cNvPicPr>
            <a:picLocks noChangeAspect="1"/>
          </p:cNvPicPr>
          <p:nvPr/>
        </p:nvPicPr>
        <p:blipFill>
          <a:blip r:embed="rId6"/>
          <a:stretch>
            <a:fillRect/>
          </a:stretch>
        </p:blipFill>
        <p:spPr>
          <a:xfrm>
            <a:off x="12140282" y="7304792"/>
            <a:ext cx="5118381" cy="2866293"/>
          </a:xfrm>
          <a:prstGeom prst="rect">
            <a:avLst/>
          </a:prstGeom>
        </p:spPr>
      </p:pic>
    </p:spTree>
    <p:extLst>
      <p:ext uri="{BB962C8B-B14F-4D97-AF65-F5344CB8AC3E}">
        <p14:creationId xmlns:p14="http://schemas.microsoft.com/office/powerpoint/2010/main" val="128885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Consent and touching</a:t>
            </a:r>
          </a:p>
        </p:txBody>
      </p:sp>
      <p:sp>
        <p:nvSpPr>
          <p:cNvPr id="7" name="Content Placeholder 2"/>
          <p:cNvSpPr>
            <a:spLocks noGrp="1"/>
          </p:cNvSpPr>
          <p:nvPr>
            <p:ph idx="1"/>
          </p:nvPr>
        </p:nvSpPr>
        <p:spPr>
          <a:xfrm>
            <a:off x="2635226" y="3926483"/>
            <a:ext cx="6932461" cy="1008112"/>
          </a:xfrm>
        </p:spPr>
        <p:txBody>
          <a:bodyPr>
            <a:noAutofit/>
          </a:bodyPr>
          <a:lstStyle/>
          <a:p>
            <a:pPr marL="0" indent="0">
              <a:buNone/>
            </a:pPr>
            <a:r>
              <a:rPr lang="en-US" sz="13800" dirty="0"/>
              <a:t>Kicking someone</a:t>
            </a:r>
          </a:p>
        </p:txBody>
      </p:sp>
      <p:sp>
        <p:nvSpPr>
          <p:cNvPr id="11" name="Content Placeholder 2"/>
          <p:cNvSpPr txBox="1">
            <a:spLocks/>
          </p:cNvSpPr>
          <p:nvPr/>
        </p:nvSpPr>
        <p:spPr>
          <a:xfrm>
            <a:off x="11401140" y="2486323"/>
            <a:ext cx="7983101" cy="7993972"/>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Different types of touch are going to appear on the board. On your whiteboards you are to:</a:t>
            </a:r>
          </a:p>
          <a:p>
            <a:pPr marL="0" indent="0">
              <a:buFont typeface="Arial" panose="020B0604020202020204" pitchFamily="34" charset="0"/>
              <a:buNone/>
            </a:pPr>
            <a:endParaRPr lang="en-US" dirty="0"/>
          </a:p>
          <a:p>
            <a:pPr>
              <a:buFontTx/>
              <a:buChar char="-"/>
            </a:pPr>
            <a:r>
              <a:rPr lang="en-US" dirty="0"/>
              <a:t>Put a tick if you think this type of touch is </a:t>
            </a:r>
            <a:r>
              <a:rPr lang="en-US" b="1" dirty="0"/>
              <a:t>appropriate</a:t>
            </a:r>
          </a:p>
          <a:p>
            <a:pPr>
              <a:buFontTx/>
              <a:buChar char="-"/>
            </a:pPr>
            <a:r>
              <a:rPr lang="en-US" dirty="0"/>
              <a:t>Put a cross if you think this type of touch is </a:t>
            </a:r>
            <a:r>
              <a:rPr lang="en-US" b="1" dirty="0"/>
              <a:t>inappropriate</a:t>
            </a:r>
          </a:p>
          <a:p>
            <a:pPr>
              <a:buFontTx/>
              <a:buChar char="-"/>
            </a:pPr>
            <a:r>
              <a:rPr lang="en-US" dirty="0"/>
              <a:t>Put a question mark if you it depends or you are unsure</a:t>
            </a:r>
          </a:p>
        </p:txBody>
      </p:sp>
    </p:spTree>
    <p:extLst>
      <p:ext uri="{BB962C8B-B14F-4D97-AF65-F5344CB8AC3E}">
        <p14:creationId xmlns:p14="http://schemas.microsoft.com/office/powerpoint/2010/main" val="235955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Consent and touching</a:t>
            </a:r>
          </a:p>
        </p:txBody>
      </p:sp>
      <p:sp>
        <p:nvSpPr>
          <p:cNvPr id="7" name="Content Placeholder 2"/>
          <p:cNvSpPr>
            <a:spLocks noGrp="1"/>
          </p:cNvSpPr>
          <p:nvPr>
            <p:ph idx="1"/>
          </p:nvPr>
        </p:nvSpPr>
        <p:spPr>
          <a:xfrm>
            <a:off x="2635226" y="3926483"/>
            <a:ext cx="6932461" cy="1008112"/>
          </a:xfrm>
        </p:spPr>
        <p:txBody>
          <a:bodyPr>
            <a:noAutofit/>
          </a:bodyPr>
          <a:lstStyle/>
          <a:p>
            <a:pPr marL="0" indent="0">
              <a:buNone/>
            </a:pPr>
            <a:r>
              <a:rPr lang="en-US" sz="13800" dirty="0"/>
              <a:t>Kicking someone</a:t>
            </a:r>
          </a:p>
        </p:txBody>
      </p:sp>
      <p:sp>
        <p:nvSpPr>
          <p:cNvPr id="11" name="Content Placeholder 2"/>
          <p:cNvSpPr txBox="1">
            <a:spLocks/>
          </p:cNvSpPr>
          <p:nvPr/>
        </p:nvSpPr>
        <p:spPr>
          <a:xfrm>
            <a:off x="11864299" y="4957474"/>
            <a:ext cx="7507894" cy="1224136"/>
          </a:xfrm>
          <a:prstGeom prst="rect">
            <a:avLst/>
          </a:prstGeom>
        </p:spPr>
        <p:txBody>
          <a:bodyPr vert="horz" lIns="91440" tIns="45720" rIns="91440" bIns="45720"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is an </a:t>
            </a:r>
            <a:r>
              <a:rPr lang="en-US" b="1" dirty="0"/>
              <a:t>inappropriate</a:t>
            </a:r>
            <a:r>
              <a:rPr lang="en-US" dirty="0"/>
              <a:t> type of touch as it can hurt someone. </a:t>
            </a:r>
          </a:p>
        </p:txBody>
      </p:sp>
    </p:spTree>
    <p:extLst>
      <p:ext uri="{BB962C8B-B14F-4D97-AF65-F5344CB8AC3E}">
        <p14:creationId xmlns:p14="http://schemas.microsoft.com/office/powerpoint/2010/main" val="404653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864">
                <a:defRPr/>
              </a:pPr>
              <a:endParaRPr lang="en-US" sz="2970">
                <a:solidFill>
                  <a:prstClr val="black"/>
                </a:solidFill>
                <a:latin typeface="Franklin Gothic Book" panose="020B0503020102020204" pitchFamily="34" charset="0"/>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864">
                  <a:defRPr/>
                </a:pPr>
                <a:t>17 May 2024</a:t>
              </a:fld>
              <a:r>
                <a:rPr lang="en-US" sz="4617"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4" y="2272505"/>
              <a:ext cx="9508178" cy="358005"/>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Write the title: What is consent?</a:t>
              </a:r>
              <a:endParaRPr lang="en-US" sz="4617" kern="0" dirty="0">
                <a:solidFill>
                  <a:prstClr val="black"/>
                </a:solidFill>
                <a:latin typeface="Franklin Gothic Book" panose="020B0503020102020204" pitchFamily="34" charset="0"/>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864">
              <a:defRPr/>
            </a:pPr>
            <a:endParaRPr lang="en-US" sz="2970"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2" y="5034741"/>
            <a:ext cx="19060674" cy="6995056"/>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Complete the do now task:</a:t>
            </a:r>
          </a:p>
          <a:p>
            <a:pPr defTabSz="1507864">
              <a:defRPr/>
            </a:pPr>
            <a:endParaRPr lang="en-US" sz="4617" b="1" dirty="0">
              <a:solidFill>
                <a:prstClr val="black"/>
              </a:solidFill>
              <a:latin typeface="Franklin Gothic Book" panose="020B0503020102020204" pitchFamily="34" charset="0"/>
            </a:endParaRPr>
          </a:p>
          <a:p>
            <a:pPr defTabSz="1507864">
              <a:defRPr/>
            </a:pPr>
            <a:endParaRPr lang="en-US" sz="3958" b="1" dirty="0">
              <a:solidFill>
                <a:prstClr val="black"/>
              </a:solidFill>
              <a:latin typeface="Franklin Gothic Book" panose="020B0503020102020204" pitchFamily="34" charset="0"/>
            </a:endParaRPr>
          </a:p>
          <a:p>
            <a:pPr marL="742950" indent="-742950" defTabSz="1507864">
              <a:buAutoNum type="arabicPeriod"/>
              <a:defRPr/>
            </a:pPr>
            <a:r>
              <a:rPr lang="en-US" sz="3958" b="1" dirty="0">
                <a:solidFill>
                  <a:prstClr val="black"/>
                </a:solidFill>
                <a:latin typeface="Franklin Gothic Book" panose="020B0503020102020204" pitchFamily="34" charset="0"/>
              </a:rPr>
              <a:t>True or False – people should enter a romantic relationship because they think everyone else is doing it?</a:t>
            </a:r>
          </a:p>
          <a:p>
            <a:pPr defTabSz="1507864">
              <a:defRPr/>
            </a:pPr>
            <a:endParaRPr lang="en-US" sz="3958" b="1" dirty="0">
              <a:solidFill>
                <a:prstClr val="black"/>
              </a:solidFill>
              <a:latin typeface="Franklin Gothic Book" panose="020B0503020102020204" pitchFamily="34" charset="0"/>
            </a:endParaRPr>
          </a:p>
          <a:p>
            <a:pPr defTabSz="1507864">
              <a:defRPr/>
            </a:pPr>
            <a:r>
              <a:rPr lang="en-US" sz="3958" b="1" dirty="0">
                <a:solidFill>
                  <a:prstClr val="black"/>
                </a:solidFill>
                <a:latin typeface="Franklin Gothic Book" panose="020B0503020102020204" pitchFamily="34" charset="0"/>
              </a:rPr>
              <a:t>2. Give one example of how females are stereotyped in the media</a:t>
            </a:r>
          </a:p>
          <a:p>
            <a:pPr defTabSz="1507864">
              <a:defRPr/>
            </a:pPr>
            <a:endParaRPr lang="en-US" sz="3958" b="1" dirty="0">
              <a:solidFill>
                <a:prstClr val="black"/>
              </a:solidFill>
              <a:latin typeface="Franklin Gothic Book" panose="020B0503020102020204" pitchFamily="34" charset="0"/>
            </a:endParaRPr>
          </a:p>
          <a:p>
            <a:pPr defTabSz="1507864">
              <a:defRPr/>
            </a:pPr>
            <a:r>
              <a:rPr lang="en-US" sz="3958" b="1" dirty="0">
                <a:solidFill>
                  <a:prstClr val="black"/>
                </a:solidFill>
                <a:latin typeface="Franklin Gothic Book" panose="020B0503020102020204" pitchFamily="34" charset="0"/>
              </a:rPr>
              <a:t>3. What principle of an unhealthy relationship is being described – “When one person dominates the other person in the relationship to get their own way”</a:t>
            </a:r>
          </a:p>
          <a:p>
            <a:pPr defTabSz="1507864">
              <a:defRPr/>
            </a:pPr>
            <a:endParaRPr lang="en-US" sz="3958" b="1" dirty="0">
              <a:solidFill>
                <a:prstClr val="black"/>
              </a:solidFill>
              <a:latin typeface="Franklin Gothic Book" panose="020B0503020102020204" pitchFamily="34" charset="0"/>
            </a:endParaRPr>
          </a:p>
        </p:txBody>
      </p:sp>
      <p:sp>
        <p:nvSpPr>
          <p:cNvPr id="34" name="Rectangle 33"/>
          <p:cNvSpPr/>
          <p:nvPr/>
        </p:nvSpPr>
        <p:spPr>
          <a:xfrm>
            <a:off x="1261245" y="10024288"/>
            <a:ext cx="18584307" cy="128506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GB" sz="3958" b="1" kern="0" dirty="0">
                <a:solidFill>
                  <a:prstClr val="white"/>
                </a:solidFill>
                <a:latin typeface="Calibri" panose="020F0502020204030204"/>
              </a:rPr>
              <a:t>Control</a:t>
            </a:r>
          </a:p>
        </p:txBody>
      </p:sp>
      <p:sp>
        <p:nvSpPr>
          <p:cNvPr id="35" name="Rectangle 34"/>
          <p:cNvSpPr/>
          <p:nvPr/>
        </p:nvSpPr>
        <p:spPr>
          <a:xfrm>
            <a:off x="1261245" y="7029298"/>
            <a:ext cx="17688254" cy="136886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False</a:t>
            </a:r>
            <a:endParaRPr lang="en-GB" sz="3958" b="1" kern="0" dirty="0">
              <a:solidFill>
                <a:prstClr val="white"/>
              </a:solidFill>
              <a:latin typeface="Calibri" panose="020F0502020204030204"/>
            </a:endParaRPr>
          </a:p>
        </p:txBody>
      </p:sp>
      <p:sp>
        <p:nvSpPr>
          <p:cNvPr id="36" name="Rectangle 35"/>
          <p:cNvSpPr/>
          <p:nvPr/>
        </p:nvSpPr>
        <p:spPr>
          <a:xfrm>
            <a:off x="1261245" y="8759286"/>
            <a:ext cx="18131621" cy="109638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Females are in need of protection from males, they are focused on emotions, relationships and fashion</a:t>
            </a:r>
            <a:endParaRPr lang="en-GB" sz="3958" b="1" kern="0" dirty="0">
              <a:solidFill>
                <a:prstClr val="white"/>
              </a:solidFill>
              <a:latin typeface="Calibri" panose="020F0502020204030204"/>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441" y="3544142"/>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defTabSz="1507864">
              <a:defRPr/>
            </a:pPr>
            <a:endParaRPr lang="en-GB" sz="2970">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Tree>
    <p:extLst>
      <p:ext uri="{BB962C8B-B14F-4D97-AF65-F5344CB8AC3E}">
        <p14:creationId xmlns:p14="http://schemas.microsoft.com/office/powerpoint/2010/main" val="128939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Consent and touching</a:t>
            </a:r>
          </a:p>
        </p:txBody>
      </p:sp>
      <p:sp>
        <p:nvSpPr>
          <p:cNvPr id="7" name="Content Placeholder 2"/>
          <p:cNvSpPr>
            <a:spLocks noGrp="1"/>
          </p:cNvSpPr>
          <p:nvPr>
            <p:ph idx="1"/>
          </p:nvPr>
        </p:nvSpPr>
        <p:spPr>
          <a:xfrm>
            <a:off x="2635226" y="3926483"/>
            <a:ext cx="6932461" cy="1008112"/>
          </a:xfrm>
        </p:spPr>
        <p:txBody>
          <a:bodyPr>
            <a:noAutofit/>
          </a:bodyPr>
          <a:lstStyle/>
          <a:p>
            <a:pPr marL="0" indent="0">
              <a:buNone/>
            </a:pPr>
            <a:r>
              <a:rPr lang="en-US" sz="13800" dirty="0"/>
              <a:t>Playing tag</a:t>
            </a:r>
          </a:p>
        </p:txBody>
      </p:sp>
      <p:sp>
        <p:nvSpPr>
          <p:cNvPr id="11" name="Content Placeholder 2"/>
          <p:cNvSpPr txBox="1">
            <a:spLocks/>
          </p:cNvSpPr>
          <p:nvPr/>
        </p:nvSpPr>
        <p:spPr>
          <a:xfrm>
            <a:off x="11401140" y="2486323"/>
            <a:ext cx="7983101" cy="7993972"/>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Different types of touch are going to appear on the board. On your whiteboards you are to:</a:t>
            </a:r>
          </a:p>
          <a:p>
            <a:pPr marL="0" indent="0">
              <a:buFont typeface="Arial" panose="020B0604020202020204" pitchFamily="34" charset="0"/>
              <a:buNone/>
            </a:pPr>
            <a:endParaRPr lang="en-US" dirty="0"/>
          </a:p>
          <a:p>
            <a:pPr>
              <a:buFontTx/>
              <a:buChar char="-"/>
            </a:pPr>
            <a:r>
              <a:rPr lang="en-US" dirty="0"/>
              <a:t>Put a tick if you think this type of touch is </a:t>
            </a:r>
            <a:r>
              <a:rPr lang="en-US" b="1" dirty="0"/>
              <a:t>appropriate</a:t>
            </a:r>
          </a:p>
          <a:p>
            <a:pPr>
              <a:buFontTx/>
              <a:buChar char="-"/>
            </a:pPr>
            <a:r>
              <a:rPr lang="en-US" dirty="0"/>
              <a:t>Put a cross if you think this type of touch is </a:t>
            </a:r>
            <a:r>
              <a:rPr lang="en-US" b="1" dirty="0"/>
              <a:t>inappropriate</a:t>
            </a:r>
          </a:p>
          <a:p>
            <a:pPr>
              <a:buFontTx/>
              <a:buChar char="-"/>
            </a:pPr>
            <a:r>
              <a:rPr lang="en-US" dirty="0"/>
              <a:t>Put a question mark if you it depends or you are unsure</a:t>
            </a:r>
          </a:p>
        </p:txBody>
      </p:sp>
    </p:spTree>
    <p:extLst>
      <p:ext uri="{BB962C8B-B14F-4D97-AF65-F5344CB8AC3E}">
        <p14:creationId xmlns:p14="http://schemas.microsoft.com/office/powerpoint/2010/main" val="2790558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Consent and touching</a:t>
            </a:r>
          </a:p>
        </p:txBody>
      </p:sp>
      <p:sp>
        <p:nvSpPr>
          <p:cNvPr id="7" name="Content Placeholder 2"/>
          <p:cNvSpPr>
            <a:spLocks noGrp="1"/>
          </p:cNvSpPr>
          <p:nvPr>
            <p:ph idx="1"/>
          </p:nvPr>
        </p:nvSpPr>
        <p:spPr>
          <a:xfrm>
            <a:off x="2635226" y="3926483"/>
            <a:ext cx="6932461" cy="1008112"/>
          </a:xfrm>
        </p:spPr>
        <p:txBody>
          <a:bodyPr>
            <a:noAutofit/>
          </a:bodyPr>
          <a:lstStyle/>
          <a:p>
            <a:pPr marL="0" indent="0">
              <a:buNone/>
            </a:pPr>
            <a:r>
              <a:rPr lang="en-US" sz="13800" dirty="0"/>
              <a:t>Playing tag</a:t>
            </a:r>
          </a:p>
        </p:txBody>
      </p:sp>
      <p:sp>
        <p:nvSpPr>
          <p:cNvPr id="9" name="Content Placeholder 2"/>
          <p:cNvSpPr txBox="1">
            <a:spLocks/>
          </p:cNvSpPr>
          <p:nvPr/>
        </p:nvSpPr>
        <p:spPr>
          <a:xfrm>
            <a:off x="11864299" y="4957473"/>
            <a:ext cx="7507894" cy="1705313"/>
          </a:xfrm>
          <a:prstGeom prst="rect">
            <a:avLst/>
          </a:prstGeom>
        </p:spPr>
        <p:txBody>
          <a:bodyPr vert="horz" lIns="91440" tIns="45720" rIns="91440" bIns="45720" rtlCol="0">
            <a:normAutofit fontScale="850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is an </a:t>
            </a:r>
            <a:r>
              <a:rPr lang="en-US" b="1" dirty="0"/>
              <a:t>appropriate</a:t>
            </a:r>
            <a:r>
              <a:rPr lang="en-US" dirty="0"/>
              <a:t> type of touch as it is part of the game and you have consented to take part</a:t>
            </a:r>
          </a:p>
        </p:txBody>
      </p:sp>
    </p:spTree>
    <p:extLst>
      <p:ext uri="{BB962C8B-B14F-4D97-AF65-F5344CB8AC3E}">
        <p14:creationId xmlns:p14="http://schemas.microsoft.com/office/powerpoint/2010/main" val="1752379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Consent and touching</a:t>
            </a:r>
          </a:p>
        </p:txBody>
      </p:sp>
      <p:sp>
        <p:nvSpPr>
          <p:cNvPr id="7" name="Content Placeholder 2"/>
          <p:cNvSpPr>
            <a:spLocks noGrp="1"/>
          </p:cNvSpPr>
          <p:nvPr>
            <p:ph idx="1"/>
          </p:nvPr>
        </p:nvSpPr>
        <p:spPr>
          <a:xfrm>
            <a:off x="2635226" y="3638451"/>
            <a:ext cx="6932461" cy="1008112"/>
          </a:xfrm>
        </p:spPr>
        <p:txBody>
          <a:bodyPr>
            <a:noAutofit/>
          </a:bodyPr>
          <a:lstStyle/>
          <a:p>
            <a:pPr marL="0" indent="0">
              <a:buNone/>
            </a:pPr>
            <a:r>
              <a:rPr lang="en-US" sz="13800" dirty="0"/>
              <a:t>Giving someone a high 5</a:t>
            </a:r>
          </a:p>
        </p:txBody>
      </p:sp>
      <p:sp>
        <p:nvSpPr>
          <p:cNvPr id="11" name="Content Placeholder 2"/>
          <p:cNvSpPr txBox="1">
            <a:spLocks/>
          </p:cNvSpPr>
          <p:nvPr/>
        </p:nvSpPr>
        <p:spPr>
          <a:xfrm>
            <a:off x="11401140" y="2486323"/>
            <a:ext cx="7983101" cy="7993972"/>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Different types of touch are going to appear on the board. On your whiteboards you are to:</a:t>
            </a:r>
          </a:p>
          <a:p>
            <a:pPr marL="0" indent="0">
              <a:buFont typeface="Arial" panose="020B0604020202020204" pitchFamily="34" charset="0"/>
              <a:buNone/>
            </a:pPr>
            <a:endParaRPr lang="en-US" dirty="0"/>
          </a:p>
          <a:p>
            <a:pPr>
              <a:buFontTx/>
              <a:buChar char="-"/>
            </a:pPr>
            <a:r>
              <a:rPr lang="en-US" dirty="0"/>
              <a:t>Put a tick if you think this type of touch is </a:t>
            </a:r>
            <a:r>
              <a:rPr lang="en-US" b="1" dirty="0"/>
              <a:t>appropriate</a:t>
            </a:r>
          </a:p>
          <a:p>
            <a:pPr>
              <a:buFontTx/>
              <a:buChar char="-"/>
            </a:pPr>
            <a:r>
              <a:rPr lang="en-US" dirty="0"/>
              <a:t>Put a cross if you think this type of touch is </a:t>
            </a:r>
            <a:r>
              <a:rPr lang="en-US" b="1" dirty="0"/>
              <a:t>inappropriate</a:t>
            </a:r>
          </a:p>
          <a:p>
            <a:pPr>
              <a:buFontTx/>
              <a:buChar char="-"/>
            </a:pPr>
            <a:r>
              <a:rPr lang="en-US" dirty="0"/>
              <a:t>Put a question mark if you it depends or you are unsure</a:t>
            </a:r>
          </a:p>
        </p:txBody>
      </p:sp>
    </p:spTree>
    <p:extLst>
      <p:ext uri="{BB962C8B-B14F-4D97-AF65-F5344CB8AC3E}">
        <p14:creationId xmlns:p14="http://schemas.microsoft.com/office/powerpoint/2010/main" val="1472995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Consent and touching</a:t>
            </a:r>
          </a:p>
        </p:txBody>
      </p:sp>
      <p:sp>
        <p:nvSpPr>
          <p:cNvPr id="7" name="Content Placeholder 2"/>
          <p:cNvSpPr>
            <a:spLocks noGrp="1"/>
          </p:cNvSpPr>
          <p:nvPr>
            <p:ph idx="1"/>
          </p:nvPr>
        </p:nvSpPr>
        <p:spPr>
          <a:xfrm>
            <a:off x="2635226" y="3638451"/>
            <a:ext cx="6932461" cy="1008112"/>
          </a:xfrm>
        </p:spPr>
        <p:txBody>
          <a:bodyPr>
            <a:noAutofit/>
          </a:bodyPr>
          <a:lstStyle/>
          <a:p>
            <a:pPr marL="0" indent="0">
              <a:buNone/>
            </a:pPr>
            <a:r>
              <a:rPr lang="en-US" sz="13800" dirty="0"/>
              <a:t>Giving someone a high 5</a:t>
            </a:r>
          </a:p>
        </p:txBody>
      </p:sp>
      <p:sp>
        <p:nvSpPr>
          <p:cNvPr id="9" name="Content Placeholder 2"/>
          <p:cNvSpPr txBox="1">
            <a:spLocks/>
          </p:cNvSpPr>
          <p:nvPr/>
        </p:nvSpPr>
        <p:spPr>
          <a:xfrm>
            <a:off x="11864299" y="4957473"/>
            <a:ext cx="7507894" cy="1921337"/>
          </a:xfrm>
          <a:prstGeom prst="rect">
            <a:avLst/>
          </a:prstGeom>
        </p:spPr>
        <p:txBody>
          <a:bodyPr vert="horz" lIns="91440" tIns="45720" rIns="91440" bIns="45720"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is an </a:t>
            </a:r>
            <a:r>
              <a:rPr lang="en-US" b="1" dirty="0"/>
              <a:t>appropriate</a:t>
            </a:r>
            <a:r>
              <a:rPr lang="en-US" dirty="0"/>
              <a:t> type of touch as it can show a signal of something really positive if someone as been successful at something</a:t>
            </a:r>
          </a:p>
        </p:txBody>
      </p:sp>
    </p:spTree>
    <p:extLst>
      <p:ext uri="{BB962C8B-B14F-4D97-AF65-F5344CB8AC3E}">
        <p14:creationId xmlns:p14="http://schemas.microsoft.com/office/powerpoint/2010/main" val="631760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Consent and touching</a:t>
            </a:r>
          </a:p>
        </p:txBody>
      </p:sp>
      <p:sp>
        <p:nvSpPr>
          <p:cNvPr id="7" name="Content Placeholder 2"/>
          <p:cNvSpPr>
            <a:spLocks noGrp="1"/>
          </p:cNvSpPr>
          <p:nvPr>
            <p:ph idx="1"/>
          </p:nvPr>
        </p:nvSpPr>
        <p:spPr>
          <a:xfrm>
            <a:off x="2635226" y="3638451"/>
            <a:ext cx="6932461" cy="1008112"/>
          </a:xfrm>
        </p:spPr>
        <p:txBody>
          <a:bodyPr>
            <a:noAutofit/>
          </a:bodyPr>
          <a:lstStyle/>
          <a:p>
            <a:pPr marL="0" indent="0">
              <a:buNone/>
            </a:pPr>
            <a:r>
              <a:rPr lang="en-US" sz="13800" dirty="0"/>
              <a:t>Hugging</a:t>
            </a:r>
          </a:p>
        </p:txBody>
      </p:sp>
      <p:sp>
        <p:nvSpPr>
          <p:cNvPr id="11" name="Content Placeholder 2"/>
          <p:cNvSpPr txBox="1">
            <a:spLocks/>
          </p:cNvSpPr>
          <p:nvPr/>
        </p:nvSpPr>
        <p:spPr>
          <a:xfrm>
            <a:off x="11401140" y="2486323"/>
            <a:ext cx="7983101" cy="7993972"/>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Different types of touch are going to appear on the board. On your whiteboards you are to:</a:t>
            </a:r>
          </a:p>
          <a:p>
            <a:pPr marL="0" indent="0">
              <a:buFont typeface="Arial" panose="020B0604020202020204" pitchFamily="34" charset="0"/>
              <a:buNone/>
            </a:pPr>
            <a:endParaRPr lang="en-US" dirty="0"/>
          </a:p>
          <a:p>
            <a:pPr>
              <a:buFontTx/>
              <a:buChar char="-"/>
            </a:pPr>
            <a:r>
              <a:rPr lang="en-US" dirty="0"/>
              <a:t>Put a tick if you think this type of touch is </a:t>
            </a:r>
            <a:r>
              <a:rPr lang="en-US" b="1" dirty="0"/>
              <a:t>appropriate</a:t>
            </a:r>
          </a:p>
          <a:p>
            <a:pPr>
              <a:buFontTx/>
              <a:buChar char="-"/>
            </a:pPr>
            <a:r>
              <a:rPr lang="en-US" dirty="0"/>
              <a:t>Put a cross if you think this type of touch is </a:t>
            </a:r>
            <a:r>
              <a:rPr lang="en-US" b="1" dirty="0"/>
              <a:t>inappropriate</a:t>
            </a:r>
          </a:p>
          <a:p>
            <a:pPr>
              <a:buFontTx/>
              <a:buChar char="-"/>
            </a:pPr>
            <a:r>
              <a:rPr lang="en-US" dirty="0"/>
              <a:t>Put a question mark if you it depends or you are unsure</a:t>
            </a:r>
          </a:p>
        </p:txBody>
      </p:sp>
    </p:spTree>
    <p:extLst>
      <p:ext uri="{BB962C8B-B14F-4D97-AF65-F5344CB8AC3E}">
        <p14:creationId xmlns:p14="http://schemas.microsoft.com/office/powerpoint/2010/main" val="189399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Consent and touching</a:t>
            </a:r>
          </a:p>
        </p:txBody>
      </p:sp>
      <p:sp>
        <p:nvSpPr>
          <p:cNvPr id="7" name="Content Placeholder 2"/>
          <p:cNvSpPr>
            <a:spLocks noGrp="1"/>
          </p:cNvSpPr>
          <p:nvPr>
            <p:ph idx="1"/>
          </p:nvPr>
        </p:nvSpPr>
        <p:spPr>
          <a:xfrm>
            <a:off x="2563218" y="4718571"/>
            <a:ext cx="6932461" cy="1008112"/>
          </a:xfrm>
        </p:spPr>
        <p:txBody>
          <a:bodyPr>
            <a:noAutofit/>
          </a:bodyPr>
          <a:lstStyle/>
          <a:p>
            <a:pPr marL="0" indent="0">
              <a:buNone/>
            </a:pPr>
            <a:r>
              <a:rPr lang="en-US" sz="13800" dirty="0"/>
              <a:t>Hugging</a:t>
            </a:r>
          </a:p>
        </p:txBody>
      </p:sp>
      <p:sp>
        <p:nvSpPr>
          <p:cNvPr id="9" name="Content Placeholder 2"/>
          <p:cNvSpPr txBox="1">
            <a:spLocks/>
          </p:cNvSpPr>
          <p:nvPr/>
        </p:nvSpPr>
        <p:spPr>
          <a:xfrm>
            <a:off x="11864299" y="4957473"/>
            <a:ext cx="7507894" cy="2497402"/>
          </a:xfrm>
          <a:prstGeom prst="rect">
            <a:avLst/>
          </a:prstGeom>
        </p:spPr>
        <p:txBody>
          <a:bodyPr vert="horz" lIns="91440" tIns="45720" rIns="91440" bIns="45720" rtlCol="0">
            <a:normAutofit fontScale="77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is </a:t>
            </a:r>
            <a:r>
              <a:rPr lang="en-US" b="1" dirty="0"/>
              <a:t>depends</a:t>
            </a:r>
            <a:r>
              <a:rPr lang="en-US" dirty="0"/>
              <a:t>. Hugging can be </a:t>
            </a:r>
            <a:r>
              <a:rPr lang="en-US" b="1" dirty="0"/>
              <a:t>appropriate</a:t>
            </a:r>
            <a:r>
              <a:rPr lang="en-US" dirty="0"/>
              <a:t> if both people consent. However it may be </a:t>
            </a:r>
            <a:r>
              <a:rPr lang="en-US" b="1" dirty="0"/>
              <a:t>inappropriate</a:t>
            </a:r>
            <a:r>
              <a:rPr lang="en-US" dirty="0"/>
              <a:t> if a hug is forced on someone as it can make them feel unsafe and uncomfortable</a:t>
            </a:r>
          </a:p>
        </p:txBody>
      </p:sp>
    </p:spTree>
    <p:extLst>
      <p:ext uri="{BB962C8B-B14F-4D97-AF65-F5344CB8AC3E}">
        <p14:creationId xmlns:p14="http://schemas.microsoft.com/office/powerpoint/2010/main" val="3916168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Consent and touching</a:t>
            </a:r>
          </a:p>
        </p:txBody>
      </p:sp>
      <p:sp>
        <p:nvSpPr>
          <p:cNvPr id="7" name="Content Placeholder 2"/>
          <p:cNvSpPr>
            <a:spLocks noGrp="1"/>
          </p:cNvSpPr>
          <p:nvPr>
            <p:ph idx="1"/>
          </p:nvPr>
        </p:nvSpPr>
        <p:spPr>
          <a:xfrm>
            <a:off x="2635226" y="3638451"/>
            <a:ext cx="7704856" cy="1008112"/>
          </a:xfrm>
        </p:spPr>
        <p:txBody>
          <a:bodyPr>
            <a:noAutofit/>
          </a:bodyPr>
          <a:lstStyle/>
          <a:p>
            <a:pPr marL="0" indent="0">
              <a:buNone/>
            </a:pPr>
            <a:r>
              <a:rPr lang="en-US" sz="13800" dirty="0"/>
              <a:t>Touching a persons bum</a:t>
            </a:r>
          </a:p>
        </p:txBody>
      </p:sp>
      <p:sp>
        <p:nvSpPr>
          <p:cNvPr id="11" name="Content Placeholder 2"/>
          <p:cNvSpPr txBox="1">
            <a:spLocks/>
          </p:cNvSpPr>
          <p:nvPr/>
        </p:nvSpPr>
        <p:spPr>
          <a:xfrm>
            <a:off x="11401140" y="2486323"/>
            <a:ext cx="7983101" cy="7993972"/>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Different types of touch are going to appear on the board. On your whiteboards you are to:</a:t>
            </a:r>
          </a:p>
          <a:p>
            <a:pPr marL="0" indent="0">
              <a:buFont typeface="Arial" panose="020B0604020202020204" pitchFamily="34" charset="0"/>
              <a:buNone/>
            </a:pPr>
            <a:endParaRPr lang="en-US" dirty="0"/>
          </a:p>
          <a:p>
            <a:pPr>
              <a:buFontTx/>
              <a:buChar char="-"/>
            </a:pPr>
            <a:r>
              <a:rPr lang="en-US" dirty="0"/>
              <a:t>Put a tick if you think this type of touch is </a:t>
            </a:r>
            <a:r>
              <a:rPr lang="en-US" b="1" dirty="0"/>
              <a:t>appropriate</a:t>
            </a:r>
          </a:p>
          <a:p>
            <a:pPr>
              <a:buFontTx/>
              <a:buChar char="-"/>
            </a:pPr>
            <a:r>
              <a:rPr lang="en-US" dirty="0"/>
              <a:t>Put a cross if you think this type of touch is </a:t>
            </a:r>
            <a:r>
              <a:rPr lang="en-US" b="1" dirty="0"/>
              <a:t>inappropriate</a:t>
            </a:r>
          </a:p>
          <a:p>
            <a:pPr>
              <a:buFontTx/>
              <a:buChar char="-"/>
            </a:pPr>
            <a:r>
              <a:rPr lang="en-US" dirty="0"/>
              <a:t>Put a question mark if you it depends or you are unsure</a:t>
            </a:r>
          </a:p>
        </p:txBody>
      </p:sp>
    </p:spTree>
    <p:extLst>
      <p:ext uri="{BB962C8B-B14F-4D97-AF65-F5344CB8AC3E}">
        <p14:creationId xmlns:p14="http://schemas.microsoft.com/office/powerpoint/2010/main" val="833236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Consent and touching</a:t>
            </a:r>
          </a:p>
        </p:txBody>
      </p:sp>
      <p:sp>
        <p:nvSpPr>
          <p:cNvPr id="7" name="Content Placeholder 2"/>
          <p:cNvSpPr>
            <a:spLocks noGrp="1"/>
          </p:cNvSpPr>
          <p:nvPr>
            <p:ph idx="1"/>
          </p:nvPr>
        </p:nvSpPr>
        <p:spPr>
          <a:xfrm>
            <a:off x="2635226" y="3638451"/>
            <a:ext cx="7704856" cy="1008112"/>
          </a:xfrm>
        </p:spPr>
        <p:txBody>
          <a:bodyPr>
            <a:noAutofit/>
          </a:bodyPr>
          <a:lstStyle/>
          <a:p>
            <a:pPr marL="0" indent="0">
              <a:buNone/>
            </a:pPr>
            <a:r>
              <a:rPr lang="en-US" sz="13800" dirty="0"/>
              <a:t>Touching a persons bum</a:t>
            </a:r>
          </a:p>
        </p:txBody>
      </p:sp>
      <p:sp>
        <p:nvSpPr>
          <p:cNvPr id="9" name="Content Placeholder 2"/>
          <p:cNvSpPr txBox="1">
            <a:spLocks/>
          </p:cNvSpPr>
          <p:nvPr/>
        </p:nvSpPr>
        <p:spPr>
          <a:xfrm>
            <a:off x="11864299" y="4957473"/>
            <a:ext cx="7507894" cy="1921337"/>
          </a:xfrm>
          <a:prstGeom prst="rect">
            <a:avLst/>
          </a:prstGeom>
        </p:spPr>
        <p:txBody>
          <a:bodyPr vert="horz" lIns="91440" tIns="45720" rIns="91440" bIns="45720" rtlCol="0">
            <a:normAutofit fontScale="77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is an </a:t>
            </a:r>
            <a:r>
              <a:rPr lang="en-US" b="1" dirty="0"/>
              <a:t>inappropriate</a:t>
            </a:r>
            <a:r>
              <a:rPr lang="en-US" dirty="0"/>
              <a:t> type of touch as it can make a person feel very uncomfortable and unsafe especially if consent was not given for this touch</a:t>
            </a:r>
          </a:p>
        </p:txBody>
      </p:sp>
    </p:spTree>
    <p:extLst>
      <p:ext uri="{BB962C8B-B14F-4D97-AF65-F5344CB8AC3E}">
        <p14:creationId xmlns:p14="http://schemas.microsoft.com/office/powerpoint/2010/main" val="3222289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Touching and the law</a:t>
            </a:r>
          </a:p>
        </p:txBody>
      </p:sp>
      <p:sp>
        <p:nvSpPr>
          <p:cNvPr id="7" name="Content Placeholder 2"/>
          <p:cNvSpPr>
            <a:spLocks noGrp="1"/>
          </p:cNvSpPr>
          <p:nvPr>
            <p:ph idx="1"/>
          </p:nvPr>
        </p:nvSpPr>
        <p:spPr>
          <a:xfrm>
            <a:off x="907034" y="2486323"/>
            <a:ext cx="9294336" cy="7993972"/>
          </a:xfrm>
        </p:spPr>
        <p:txBody>
          <a:bodyPr>
            <a:normAutofit fontScale="92500" lnSpcReduction="20000"/>
          </a:bodyPr>
          <a:lstStyle/>
          <a:p>
            <a:pPr marL="0" indent="0">
              <a:buNone/>
            </a:pPr>
            <a:r>
              <a:rPr lang="en-US" dirty="0"/>
              <a:t>Inappropriate forms of touch, particularly if this is classed as “sexual” is against the law.</a:t>
            </a:r>
          </a:p>
          <a:p>
            <a:pPr marL="0" indent="0">
              <a:buNone/>
            </a:pPr>
            <a:endParaRPr lang="en-US" dirty="0"/>
          </a:p>
          <a:p>
            <a:pPr marL="0" indent="0">
              <a:buNone/>
            </a:pPr>
            <a:r>
              <a:rPr lang="en-US" dirty="0"/>
              <a:t>Inappropriate touch such as kicking and punching can be classed as common assault, aggravated bodily harm (ABH) or grievous bodily harm (GBH) which can lead to a criminal record.</a:t>
            </a:r>
          </a:p>
          <a:p>
            <a:pPr marL="0" indent="0">
              <a:buNone/>
            </a:pPr>
            <a:endParaRPr lang="en-US" dirty="0"/>
          </a:p>
          <a:p>
            <a:pPr marL="0" indent="0">
              <a:buNone/>
            </a:pPr>
            <a:r>
              <a:rPr lang="en-US" dirty="0"/>
              <a:t>Inappropriate touch of a sexual nature can be classed as sexual harassment or sexual assault. This can also lead to a criminal record and being placed on the sex offender register.</a:t>
            </a:r>
          </a:p>
        </p:txBody>
      </p:sp>
      <p:pic>
        <p:nvPicPr>
          <p:cNvPr id="11" name="Picture 10"/>
          <p:cNvPicPr>
            <a:picLocks noChangeAspect="1"/>
          </p:cNvPicPr>
          <p:nvPr/>
        </p:nvPicPr>
        <p:blipFill rotWithShape="1">
          <a:blip r:embed="rId5"/>
          <a:srcRect t="194" r="50085"/>
          <a:stretch/>
        </p:blipFill>
        <p:spPr>
          <a:xfrm>
            <a:off x="11924258" y="4064214"/>
            <a:ext cx="5752898" cy="4416922"/>
          </a:xfrm>
          <a:prstGeom prst="rect">
            <a:avLst/>
          </a:prstGeom>
        </p:spPr>
      </p:pic>
    </p:spTree>
    <p:extLst>
      <p:ext uri="{BB962C8B-B14F-4D97-AF65-F5344CB8AC3E}">
        <p14:creationId xmlns:p14="http://schemas.microsoft.com/office/powerpoint/2010/main" val="184694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Reflection</a:t>
            </a:r>
          </a:p>
        </p:txBody>
      </p:sp>
      <p:sp>
        <p:nvSpPr>
          <p:cNvPr id="20" name="Content Placeholder 2"/>
          <p:cNvSpPr>
            <a:spLocks noGrp="1"/>
          </p:cNvSpPr>
          <p:nvPr>
            <p:ph idx="1"/>
          </p:nvPr>
        </p:nvSpPr>
        <p:spPr>
          <a:xfrm>
            <a:off x="634304" y="3566443"/>
            <a:ext cx="19049352" cy="6714363"/>
          </a:xfrm>
        </p:spPr>
        <p:txBody>
          <a:bodyPr>
            <a:normAutofit fontScale="85000" lnSpcReduction="20000"/>
          </a:bodyPr>
          <a:lstStyle/>
          <a:p>
            <a:pPr marL="0" indent="0">
              <a:buNone/>
            </a:pPr>
            <a:r>
              <a:rPr lang="en-US" dirty="0"/>
              <a:t>In your books complete the following sentences</a:t>
            </a:r>
          </a:p>
          <a:p>
            <a:pPr marL="0" indent="0">
              <a:buNone/>
            </a:pPr>
            <a:endParaRPr lang="en-US" dirty="0"/>
          </a:p>
          <a:p>
            <a:pPr marL="0" indent="0">
              <a:buNone/>
            </a:pPr>
            <a:r>
              <a:rPr lang="en-US" dirty="0"/>
              <a:t>One thing I learnt about consent is…</a:t>
            </a:r>
          </a:p>
          <a:p>
            <a:pPr marL="0" indent="0">
              <a:buNone/>
            </a:pPr>
            <a:endParaRPr lang="en-US" dirty="0"/>
          </a:p>
          <a:p>
            <a:pPr marL="0" indent="0">
              <a:buNone/>
            </a:pPr>
            <a:r>
              <a:rPr lang="en-US" dirty="0"/>
              <a:t>One way consent can be given is…</a:t>
            </a:r>
          </a:p>
          <a:p>
            <a:pPr marL="0" indent="0">
              <a:buNone/>
            </a:pPr>
            <a:endParaRPr lang="en-US" dirty="0"/>
          </a:p>
          <a:p>
            <a:pPr marL="0" indent="0">
              <a:buNone/>
            </a:pPr>
            <a:r>
              <a:rPr lang="en-US" dirty="0"/>
              <a:t>One example of appropriate touch is…</a:t>
            </a:r>
          </a:p>
          <a:p>
            <a:pPr marL="0" indent="0">
              <a:buNone/>
            </a:pPr>
            <a:endParaRPr lang="en-US" dirty="0"/>
          </a:p>
          <a:p>
            <a:pPr marL="0" indent="0">
              <a:buNone/>
            </a:pPr>
            <a:r>
              <a:rPr lang="en-US" dirty="0"/>
              <a:t>One example of inappropriate touch is…</a:t>
            </a:r>
          </a:p>
          <a:p>
            <a:pPr marL="0" indent="0">
              <a:buNone/>
            </a:pPr>
            <a:endParaRPr lang="en-US" dirty="0"/>
          </a:p>
          <a:p>
            <a:pPr marL="0" indent="0">
              <a:buNone/>
            </a:pPr>
            <a:r>
              <a:rPr lang="en-US" dirty="0"/>
              <a:t>It is against the law to…</a:t>
            </a:r>
          </a:p>
        </p:txBody>
      </p:sp>
    </p:spTree>
    <p:extLst>
      <p:ext uri="{BB962C8B-B14F-4D97-AF65-F5344CB8AC3E}">
        <p14:creationId xmlns:p14="http://schemas.microsoft.com/office/powerpoint/2010/main" val="190236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29" y="4391556"/>
            <a:ext cx="19107819" cy="2301392"/>
          </a:xfrm>
          <a:prstGeom prst="rect">
            <a:avLst/>
          </a:prstGeom>
        </p:spPr>
      </p:pic>
    </p:spTree>
    <p:extLst>
      <p:ext uri="{BB962C8B-B14F-4D97-AF65-F5344CB8AC3E}">
        <p14:creationId xmlns:p14="http://schemas.microsoft.com/office/powerpoint/2010/main" val="328994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Support</a:t>
            </a:r>
          </a:p>
        </p:txBody>
      </p:sp>
      <p:sp>
        <p:nvSpPr>
          <p:cNvPr id="26" name="Content Placeholder 2"/>
          <p:cNvSpPr txBox="1">
            <a:spLocks/>
          </p:cNvSpPr>
          <p:nvPr/>
        </p:nvSpPr>
        <p:spPr>
          <a:xfrm>
            <a:off x="789636" y="2497277"/>
            <a:ext cx="18594605" cy="1478073"/>
          </a:xfrm>
          <a:prstGeom prst="rect">
            <a:avLst/>
          </a:prstGeom>
        </p:spPr>
        <p:txBody>
          <a:bodyPr vert="horz" lIns="91440" tIns="45720" rIns="91440" bIns="45720"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7200" dirty="0"/>
              <a:t>If you ever need support about consent for either yourself or a friend/family member, you can get support from the following places</a:t>
            </a:r>
          </a:p>
        </p:txBody>
      </p:sp>
      <p:pic>
        <p:nvPicPr>
          <p:cNvPr id="27" name="Picture 26"/>
          <p:cNvPicPr>
            <a:picLocks noChangeAspect="1"/>
          </p:cNvPicPr>
          <p:nvPr/>
        </p:nvPicPr>
        <p:blipFill>
          <a:blip r:embed="rId4"/>
          <a:stretch>
            <a:fillRect/>
          </a:stretch>
        </p:blipFill>
        <p:spPr>
          <a:xfrm>
            <a:off x="789636" y="4615938"/>
            <a:ext cx="7923174" cy="5313345"/>
          </a:xfrm>
          <a:prstGeom prst="rect">
            <a:avLst/>
          </a:prstGeom>
        </p:spPr>
      </p:pic>
      <p:pic>
        <p:nvPicPr>
          <p:cNvPr id="28" name="Picture 27"/>
          <p:cNvPicPr>
            <a:picLocks noChangeAspect="1"/>
          </p:cNvPicPr>
          <p:nvPr/>
        </p:nvPicPr>
        <p:blipFill>
          <a:blip r:embed="rId5"/>
          <a:stretch>
            <a:fillRect/>
          </a:stretch>
        </p:blipFill>
        <p:spPr>
          <a:xfrm>
            <a:off x="9169414" y="4290499"/>
            <a:ext cx="3564914" cy="2372288"/>
          </a:xfrm>
          <a:prstGeom prst="rect">
            <a:avLst/>
          </a:prstGeom>
        </p:spPr>
      </p:pic>
      <p:pic>
        <p:nvPicPr>
          <p:cNvPr id="29" name="Picture 28"/>
          <p:cNvPicPr>
            <a:picLocks noChangeAspect="1"/>
          </p:cNvPicPr>
          <p:nvPr/>
        </p:nvPicPr>
        <p:blipFill>
          <a:blip r:embed="rId6"/>
          <a:stretch>
            <a:fillRect/>
          </a:stretch>
        </p:blipFill>
        <p:spPr>
          <a:xfrm>
            <a:off x="9183640" y="7505455"/>
            <a:ext cx="3316682" cy="3316682"/>
          </a:xfrm>
          <a:prstGeom prst="rect">
            <a:avLst/>
          </a:prstGeom>
        </p:spPr>
      </p:pic>
      <p:sp>
        <p:nvSpPr>
          <p:cNvPr id="30" name="TextBox 29"/>
          <p:cNvSpPr txBox="1"/>
          <p:nvPr/>
        </p:nvSpPr>
        <p:spPr>
          <a:xfrm>
            <a:off x="13306185" y="4225623"/>
            <a:ext cx="3370601" cy="304698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Childline.org.uk</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Call – 08001111</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Email or chat online for support</a:t>
            </a:r>
            <a:endParaRPr lang="en-GB" sz="3200" dirty="0">
              <a:latin typeface="Calibri" panose="020F0502020204030204" pitchFamily="34" charset="0"/>
              <a:cs typeface="Calibri" panose="020F0502020204030204" pitchFamily="34" charset="0"/>
            </a:endParaRPr>
          </a:p>
        </p:txBody>
      </p:sp>
      <p:sp>
        <p:nvSpPr>
          <p:cNvPr id="31" name="TextBox 30"/>
          <p:cNvSpPr txBox="1"/>
          <p:nvPr/>
        </p:nvSpPr>
        <p:spPr>
          <a:xfrm>
            <a:off x="12871449" y="7659398"/>
            <a:ext cx="6512791" cy="3539430"/>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Themix.org.uk</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You can email or have one-to-chat online.</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There is also a crisis messenger which is available 24/7</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613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US" sz="8000" dirty="0"/>
              <a:t>What is consent – extension activity</a:t>
            </a:r>
            <a:endParaRPr lang="en-GB" sz="8000" dirty="0"/>
          </a:p>
        </p:txBody>
      </p:sp>
      <p:sp>
        <p:nvSpPr>
          <p:cNvPr id="9" name="Content Placeholder 2"/>
          <p:cNvSpPr>
            <a:spLocks noGrp="1"/>
          </p:cNvSpPr>
          <p:nvPr>
            <p:ph idx="1"/>
          </p:nvPr>
        </p:nvSpPr>
        <p:spPr>
          <a:xfrm>
            <a:off x="12871450" y="2736442"/>
            <a:ext cx="6512790" cy="8954829"/>
          </a:xfrm>
        </p:spPr>
        <p:txBody>
          <a:bodyPr>
            <a:normAutofit fontScale="55000" lnSpcReduction="20000"/>
          </a:bodyPr>
          <a:lstStyle/>
          <a:p>
            <a:pPr marL="0" indent="0">
              <a:buNone/>
            </a:pPr>
            <a:r>
              <a:rPr lang="en-US" sz="7200" dirty="0"/>
              <a:t>Read the scenario on the left and answer the questions in your book</a:t>
            </a:r>
          </a:p>
          <a:p>
            <a:pPr marL="0" indent="0">
              <a:buNone/>
            </a:pPr>
            <a:endParaRPr lang="en-US" sz="7200" dirty="0"/>
          </a:p>
          <a:p>
            <a:pPr marL="1143000" indent="-1143000">
              <a:buAutoNum type="arabicPeriod"/>
            </a:pPr>
            <a:r>
              <a:rPr lang="en-US" sz="7200" dirty="0"/>
              <a:t>What type of touch in this scenario was appropriate?</a:t>
            </a:r>
          </a:p>
          <a:p>
            <a:pPr marL="1143000" indent="-1143000">
              <a:buAutoNum type="arabicPeriod"/>
            </a:pPr>
            <a:r>
              <a:rPr lang="en-US" sz="7200" dirty="0"/>
              <a:t>What type of touch in this scenario was inappropriate?</a:t>
            </a:r>
          </a:p>
          <a:p>
            <a:pPr marL="1143000" indent="-1143000">
              <a:buAutoNum type="arabicPeriod"/>
            </a:pPr>
            <a:r>
              <a:rPr lang="en-US" sz="7200" dirty="0"/>
              <a:t>How might Carly feel after being inappropriately touched?</a:t>
            </a:r>
          </a:p>
          <a:p>
            <a:pPr marL="1143000" indent="-1143000">
              <a:buAutoNum type="arabicPeriod"/>
            </a:pPr>
            <a:r>
              <a:rPr lang="en-US" sz="7200" dirty="0"/>
              <a:t>What consequences do you think the other person should face?</a:t>
            </a:r>
          </a:p>
        </p:txBody>
      </p:sp>
      <p:sp>
        <p:nvSpPr>
          <p:cNvPr id="6" name="Content Placeholder 2"/>
          <p:cNvSpPr txBox="1">
            <a:spLocks/>
          </p:cNvSpPr>
          <p:nvPr/>
        </p:nvSpPr>
        <p:spPr>
          <a:xfrm>
            <a:off x="621631" y="2736441"/>
            <a:ext cx="11529035" cy="8954829"/>
          </a:xfrm>
          <a:prstGeom prst="rect">
            <a:avLst/>
          </a:prstGeom>
        </p:spPr>
        <p:txBody>
          <a:bodyPr vert="horz" lIns="91440" tIns="45720" rIns="91440" bIns="45720" rtlCol="0">
            <a:normAutofit fontScale="62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7200" dirty="0"/>
              <a:t>Carly and Luca are best friends at school and spend every lunchtime together. However as they are in different classes, after lunch they have to work separately to their next lesson. At the end of every lunchtime, they give each other a hug.</a:t>
            </a:r>
          </a:p>
          <a:p>
            <a:pPr marL="0" indent="0">
              <a:buFont typeface="Arial" panose="020B0604020202020204" pitchFamily="34" charset="0"/>
              <a:buNone/>
            </a:pPr>
            <a:endParaRPr lang="en-US" sz="7200" dirty="0"/>
          </a:p>
          <a:p>
            <a:pPr marL="0" indent="0">
              <a:buFont typeface="Arial" panose="020B0604020202020204" pitchFamily="34" charset="0"/>
              <a:buNone/>
            </a:pPr>
            <a:r>
              <a:rPr lang="en-US" sz="7200" dirty="0"/>
              <a:t>One day, Luca was not in school so Carly sat with another friend at lunch. However she did not know all the boys sitting at the table, especially the boy sitting next to her. Throughout lunch, the boy sitting next to Carly kept moving closer and closer to her until their legs were touching. Even when Carly moved, the boy moved closer again. When Carly got up to walk to lesson, they boy she was sitting </a:t>
            </a:r>
            <a:r>
              <a:rPr lang="en-US" sz="7200"/>
              <a:t>beside smacked her bum.</a:t>
            </a:r>
            <a:endParaRPr lang="en-US" sz="7200" dirty="0"/>
          </a:p>
        </p:txBody>
      </p:sp>
    </p:spTree>
    <p:extLst>
      <p:ext uri="{BB962C8B-B14F-4D97-AF65-F5344CB8AC3E}">
        <p14:creationId xmlns:p14="http://schemas.microsoft.com/office/powerpoint/2010/main" val="981790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718597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596"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relationships: Learning Journey</a:t>
            </a:r>
          </a:p>
        </p:txBody>
      </p:sp>
      <p:sp>
        <p:nvSpPr>
          <p:cNvPr id="21" name="Rounded Rectangle 20"/>
          <p:cNvSpPr/>
          <p:nvPr/>
        </p:nvSpPr>
        <p:spPr>
          <a:xfrm>
            <a:off x="163060"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identity?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3018957"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a healthy relationship?</a:t>
            </a:r>
          </a:p>
        </p:txBody>
      </p:sp>
      <p:sp>
        <p:nvSpPr>
          <p:cNvPr id="29" name="Rounded Rectangle 28"/>
          <p:cNvSpPr/>
          <p:nvPr/>
        </p:nvSpPr>
        <p:spPr>
          <a:xfrm>
            <a:off x="5874854" y="2625177"/>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an unhealthy relationship?</a:t>
            </a:r>
          </a:p>
        </p:txBody>
      </p:sp>
      <p:sp>
        <p:nvSpPr>
          <p:cNvPr id="30" name="Rounded Rectangle 29"/>
          <p:cNvSpPr/>
          <p:nvPr/>
        </p:nvSpPr>
        <p:spPr>
          <a:xfrm>
            <a:off x="8719635" y="261689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Stereotypes in the media</a:t>
            </a:r>
          </a:p>
        </p:txBody>
      </p:sp>
      <p:sp>
        <p:nvSpPr>
          <p:cNvPr id="31" name="Rounded Rectangle 30"/>
          <p:cNvSpPr/>
          <p:nvPr/>
        </p:nvSpPr>
        <p:spPr>
          <a:xfrm>
            <a:off x="11564416"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are romantic relationships?</a:t>
            </a:r>
          </a:p>
        </p:txBody>
      </p:sp>
      <p:sp>
        <p:nvSpPr>
          <p:cNvPr id="32" name="Rounded Rectangle 31"/>
          <p:cNvSpPr/>
          <p:nvPr/>
        </p:nvSpPr>
        <p:spPr>
          <a:xfrm>
            <a:off x="14409197" y="2668457"/>
            <a:ext cx="2384644" cy="1662335"/>
          </a:xfrm>
          <a:prstGeom prst="roundRect">
            <a:avLst/>
          </a:prstGeom>
          <a:solidFill>
            <a:srgbClr val="FFFF0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consent?</a:t>
            </a: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9"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Review</a:t>
            </a:r>
          </a:p>
        </p:txBody>
      </p:sp>
      <p:sp>
        <p:nvSpPr>
          <p:cNvPr id="34" name="Content Placeholder 2"/>
          <p:cNvSpPr txBox="1">
            <a:spLocks/>
          </p:cNvSpPr>
          <p:nvPr/>
        </p:nvSpPr>
        <p:spPr>
          <a:xfrm>
            <a:off x="288690" y="5222627"/>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What is consent?</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This includes:</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Definition of consent</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lang="en-US" sz="3200" b="1" dirty="0">
                <a:solidFill>
                  <a:prstClr val="black"/>
                </a:solidFill>
                <a:latin typeface="Comic Sans MS"/>
              </a:rPr>
              <a:t>How to gain consent?</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lang="en-US" sz="3200" b="1" dirty="0">
                <a:solidFill>
                  <a:prstClr val="black"/>
                </a:solidFill>
                <a:latin typeface="Comic Sans MS"/>
              </a:rPr>
              <a:t>What is appropriate or inappropriate touch</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kumimoji="0" lang="en-US" sz="3200" b="1" i="0" u="none" strike="noStrike" kern="1200" cap="none" spc="0" normalizeH="0" baseline="0" noProof="0" dirty="0">
                <a:ln>
                  <a:noFill/>
                </a:ln>
                <a:solidFill>
                  <a:prstClr val="black"/>
                </a:solidFill>
                <a:effectLst/>
                <a:uLnTx/>
                <a:uFillTx/>
                <a:latin typeface="Comic Sans MS"/>
                <a:ea typeface="+mn-ea"/>
                <a:cs typeface="+mn-cs"/>
              </a:rPr>
              <a:t>The</a:t>
            </a:r>
            <a:r>
              <a:rPr kumimoji="0" lang="en-US" sz="3200" b="1" i="0" u="none" strike="noStrike" kern="1200" cap="none" spc="0" normalizeH="0" noProof="0" dirty="0">
                <a:ln>
                  <a:noFill/>
                </a:ln>
                <a:solidFill>
                  <a:prstClr val="black"/>
                </a:solidFill>
                <a:effectLst/>
                <a:uLnTx/>
                <a:uFillTx/>
                <a:latin typeface="Comic Sans MS"/>
                <a:ea typeface="+mn-ea"/>
                <a:cs typeface="+mn-cs"/>
              </a:rPr>
              <a:t> law </a:t>
            </a:r>
            <a:r>
              <a:rPr kumimoji="0" lang="en-US" sz="3200" b="1" i="0" u="none" strike="noStrike" kern="1200" cap="none" spc="0" normalizeH="0" noProof="0">
                <a:ln>
                  <a:noFill/>
                </a:ln>
                <a:solidFill>
                  <a:prstClr val="black"/>
                </a:solidFill>
                <a:effectLst/>
                <a:uLnTx/>
                <a:uFillTx/>
                <a:latin typeface="Comic Sans MS"/>
                <a:ea typeface="+mn-ea"/>
                <a:cs typeface="+mn-cs"/>
              </a:rPr>
              <a:t>around consent</a:t>
            </a: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3" name="Content Placeholder 2"/>
          <p:cNvSpPr txBox="1">
            <a:spLocks/>
          </p:cNvSpPr>
          <p:nvPr/>
        </p:nvSpPr>
        <p:spPr>
          <a:xfrm>
            <a:off x="11996265" y="5230789"/>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omic Sans MS"/>
                <a:ea typeface="+mn-ea"/>
                <a:cs typeface="+mn-cs"/>
              </a:rPr>
              <a:t>Please remember that we should not be asking anyone in the class or the teacher personal questions.</a:t>
            </a: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11" rtl="0" eaLnBrk="1" fontAlgn="auto" latinLnBrk="0" hangingPunct="1">
              <a:lnSpc>
                <a:spcPct val="110000"/>
              </a:lnSpc>
              <a:spcBef>
                <a:spcPts val="1001"/>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omic Sans MS"/>
                <a:ea typeface="+mn-ea"/>
                <a:cs typeface="+mn-cs"/>
              </a:rPr>
              <a:t>The teacher may ask you questions about content in the lesson but this will never be about your personal experiences. </a:t>
            </a:r>
          </a:p>
        </p:txBody>
      </p:sp>
    </p:spTree>
    <p:extLst>
      <p:ext uri="{BB962C8B-B14F-4D97-AF65-F5344CB8AC3E}">
        <p14:creationId xmlns:p14="http://schemas.microsoft.com/office/powerpoint/2010/main" val="144174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our starting point?</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a:t>
            </a:r>
          </a:p>
          <a:p>
            <a:pPr marL="0" indent="0">
              <a:buNone/>
            </a:pPr>
            <a:endParaRPr lang="en-US" dirty="0"/>
          </a:p>
          <a:p>
            <a:pPr marL="0" indent="0">
              <a:buNone/>
            </a:pPr>
            <a:r>
              <a:rPr lang="en-US" dirty="0"/>
              <a:t>At the beginning of the lesson I think consent 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consent?</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The definition of consent is…</a:t>
            </a:r>
          </a:p>
          <a:p>
            <a:pPr marL="0" indent="0">
              <a:buNone/>
            </a:pPr>
            <a:endParaRPr lang="en-US" dirty="0"/>
          </a:p>
          <a:p>
            <a:pPr marL="0" indent="0">
              <a:buNone/>
            </a:pPr>
            <a:r>
              <a:rPr lang="en-US" dirty="0"/>
              <a:t>“An agreement by </a:t>
            </a:r>
            <a:r>
              <a:rPr lang="en-US" b="1" u="sng" dirty="0"/>
              <a:t>choice</a:t>
            </a:r>
            <a:r>
              <a:rPr lang="en-US" dirty="0"/>
              <a:t> made by someone with the </a:t>
            </a:r>
            <a:r>
              <a:rPr lang="en-US" b="1" u="sng" dirty="0"/>
              <a:t>freedom</a:t>
            </a:r>
            <a:r>
              <a:rPr lang="en-US" dirty="0"/>
              <a:t> and </a:t>
            </a:r>
            <a:r>
              <a:rPr lang="en-US" b="1" u="sng" dirty="0"/>
              <a:t>capacity</a:t>
            </a:r>
            <a:r>
              <a:rPr lang="en-US" dirty="0"/>
              <a:t> to provide consent.”</a:t>
            </a:r>
          </a:p>
          <a:p>
            <a:pPr marL="0" indent="0">
              <a:buNone/>
            </a:pPr>
            <a:endParaRPr lang="en-US" dirty="0"/>
          </a:p>
          <a:p>
            <a:pPr marL="0" indent="0">
              <a:buNone/>
            </a:pPr>
            <a:r>
              <a:rPr lang="en-US" dirty="0"/>
              <a:t>Another good word to replace consent is permission. To gain consent is to ask permission to do something</a:t>
            </a:r>
          </a:p>
        </p:txBody>
      </p:sp>
      <p:pic>
        <p:nvPicPr>
          <p:cNvPr id="9" name="Picture 8"/>
          <p:cNvPicPr>
            <a:picLocks noChangeAspect="1"/>
          </p:cNvPicPr>
          <p:nvPr/>
        </p:nvPicPr>
        <p:blipFill>
          <a:blip r:embed="rId4"/>
          <a:stretch>
            <a:fillRect/>
          </a:stretch>
        </p:blipFill>
        <p:spPr>
          <a:xfrm>
            <a:off x="12140282" y="2561587"/>
            <a:ext cx="4954492" cy="3711087"/>
          </a:xfrm>
          <a:prstGeom prst="rect">
            <a:avLst/>
          </a:prstGeom>
        </p:spPr>
      </p:pic>
      <p:pic>
        <p:nvPicPr>
          <p:cNvPr id="12" name="Picture 11"/>
          <p:cNvPicPr>
            <a:picLocks noChangeAspect="1"/>
          </p:cNvPicPr>
          <p:nvPr/>
        </p:nvPicPr>
        <p:blipFill>
          <a:blip r:embed="rId5"/>
          <a:stretch>
            <a:fillRect/>
          </a:stretch>
        </p:blipFill>
        <p:spPr>
          <a:xfrm>
            <a:off x="12140282" y="7304792"/>
            <a:ext cx="5118381" cy="2866293"/>
          </a:xfrm>
          <a:prstGeom prst="rect">
            <a:avLst/>
          </a:prstGeom>
        </p:spPr>
      </p:pic>
    </p:spTree>
    <p:extLst>
      <p:ext uri="{BB962C8B-B14F-4D97-AF65-F5344CB8AC3E}">
        <p14:creationId xmlns:p14="http://schemas.microsoft.com/office/powerpoint/2010/main" val="2115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consent?</a:t>
            </a:r>
          </a:p>
        </p:txBody>
      </p:sp>
      <p:sp>
        <p:nvSpPr>
          <p:cNvPr id="7" name="Content Placeholder 2"/>
          <p:cNvSpPr>
            <a:spLocks noGrp="1"/>
          </p:cNvSpPr>
          <p:nvPr>
            <p:ph idx="1"/>
          </p:nvPr>
        </p:nvSpPr>
        <p:spPr>
          <a:xfrm>
            <a:off x="907034" y="2486323"/>
            <a:ext cx="9294336" cy="7993972"/>
          </a:xfrm>
        </p:spPr>
        <p:txBody>
          <a:bodyPr>
            <a:normAutofit fontScale="85000" lnSpcReduction="20000"/>
          </a:bodyPr>
          <a:lstStyle/>
          <a:p>
            <a:pPr marL="0" indent="0">
              <a:buNone/>
            </a:pPr>
            <a:r>
              <a:rPr lang="en-US" dirty="0"/>
              <a:t>The definition of consent includes 2 keywords:</a:t>
            </a:r>
          </a:p>
          <a:p>
            <a:pPr marL="0" indent="0">
              <a:buNone/>
            </a:pPr>
            <a:endParaRPr lang="en-US" dirty="0"/>
          </a:p>
          <a:p>
            <a:pPr marL="914400" indent="-914400">
              <a:buAutoNum type="arabicPeriod"/>
            </a:pPr>
            <a:r>
              <a:rPr lang="en-US" dirty="0"/>
              <a:t>Choice</a:t>
            </a:r>
          </a:p>
          <a:p>
            <a:pPr marL="914400" indent="-914400">
              <a:buAutoNum type="arabicPeriod"/>
            </a:pPr>
            <a:r>
              <a:rPr lang="en-US" dirty="0"/>
              <a:t>Freedom</a:t>
            </a:r>
          </a:p>
          <a:p>
            <a:pPr marL="914400" indent="-914400">
              <a:buAutoNum type="arabicPeriod"/>
            </a:pPr>
            <a:endParaRPr lang="en-US" dirty="0"/>
          </a:p>
          <a:p>
            <a:pPr marL="0" indent="0">
              <a:buNone/>
            </a:pPr>
            <a:r>
              <a:rPr lang="en-US" b="1" dirty="0"/>
              <a:t>Turn and Talk</a:t>
            </a:r>
          </a:p>
          <a:p>
            <a:pPr marL="0" indent="0">
              <a:buNone/>
            </a:pPr>
            <a:endParaRPr lang="en-US" dirty="0"/>
          </a:p>
          <a:p>
            <a:pPr marL="0" indent="0">
              <a:buNone/>
            </a:pPr>
            <a:r>
              <a:rPr lang="en-US" dirty="0"/>
              <a:t>With a partner discuss what these words means and why they are important when asking for consent/permission?</a:t>
            </a:r>
          </a:p>
          <a:p>
            <a:pPr marL="0" indent="0">
              <a:buNone/>
            </a:pPr>
            <a:endParaRPr lang="en-US" dirty="0"/>
          </a:p>
          <a:p>
            <a:pPr marL="0" indent="0">
              <a:buNone/>
            </a:pPr>
            <a:r>
              <a:rPr lang="en-US" dirty="0"/>
              <a:t>Be ready to share your ideas with the class</a:t>
            </a:r>
          </a:p>
        </p:txBody>
      </p:sp>
      <p:pic>
        <p:nvPicPr>
          <p:cNvPr id="9" name="Picture 8"/>
          <p:cNvPicPr>
            <a:picLocks noChangeAspect="1"/>
          </p:cNvPicPr>
          <p:nvPr/>
        </p:nvPicPr>
        <p:blipFill>
          <a:blip r:embed="rId4"/>
          <a:stretch>
            <a:fillRect/>
          </a:stretch>
        </p:blipFill>
        <p:spPr>
          <a:xfrm>
            <a:off x="12140282" y="2561587"/>
            <a:ext cx="4954492" cy="3711087"/>
          </a:xfrm>
          <a:prstGeom prst="rect">
            <a:avLst/>
          </a:prstGeom>
        </p:spPr>
      </p:pic>
      <p:pic>
        <p:nvPicPr>
          <p:cNvPr id="12" name="Picture 11"/>
          <p:cNvPicPr>
            <a:picLocks noChangeAspect="1"/>
          </p:cNvPicPr>
          <p:nvPr/>
        </p:nvPicPr>
        <p:blipFill>
          <a:blip r:embed="rId5"/>
          <a:stretch>
            <a:fillRect/>
          </a:stretch>
        </p:blipFill>
        <p:spPr>
          <a:xfrm>
            <a:off x="12140282" y="7304792"/>
            <a:ext cx="5118381" cy="2866293"/>
          </a:xfrm>
          <a:prstGeom prst="rect">
            <a:avLst/>
          </a:prstGeom>
        </p:spPr>
      </p:pic>
    </p:spTree>
    <p:extLst>
      <p:ext uri="{BB962C8B-B14F-4D97-AF65-F5344CB8AC3E}">
        <p14:creationId xmlns:p14="http://schemas.microsoft.com/office/powerpoint/2010/main" val="86277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How to gain consent?</a:t>
            </a:r>
          </a:p>
        </p:txBody>
      </p:sp>
      <p:sp>
        <p:nvSpPr>
          <p:cNvPr id="7" name="Content Placeholder 2"/>
          <p:cNvSpPr>
            <a:spLocks noGrp="1"/>
          </p:cNvSpPr>
          <p:nvPr>
            <p:ph idx="1"/>
          </p:nvPr>
        </p:nvSpPr>
        <p:spPr>
          <a:xfrm>
            <a:off x="907034" y="2486323"/>
            <a:ext cx="9294336" cy="7993972"/>
          </a:xfrm>
        </p:spPr>
        <p:txBody>
          <a:bodyPr>
            <a:normAutofit fontScale="92500"/>
          </a:bodyPr>
          <a:lstStyle/>
          <a:p>
            <a:pPr marL="0" indent="0">
              <a:buNone/>
            </a:pPr>
            <a:r>
              <a:rPr lang="en-US" dirty="0"/>
              <a:t>One way of gaining consent is through verbally asking a question.</a:t>
            </a:r>
          </a:p>
          <a:p>
            <a:pPr marL="0" indent="0">
              <a:buNone/>
            </a:pPr>
            <a:endParaRPr lang="en-US" dirty="0"/>
          </a:p>
          <a:p>
            <a:pPr marL="0" indent="0">
              <a:buNone/>
            </a:pPr>
            <a:r>
              <a:rPr lang="en-US" dirty="0"/>
              <a:t>However, respect must be given to the answer even if it is not the answer the person asking wants or is expecting. This is the person being questioned exercising their </a:t>
            </a:r>
            <a:r>
              <a:rPr lang="en-US" b="1" dirty="0"/>
              <a:t>choice and freedom</a:t>
            </a:r>
            <a:r>
              <a:rPr lang="en-US" dirty="0"/>
              <a:t>.</a:t>
            </a:r>
          </a:p>
          <a:p>
            <a:pPr marL="0" indent="0">
              <a:buNone/>
            </a:pPr>
            <a:endParaRPr lang="en-US" dirty="0"/>
          </a:p>
          <a:p>
            <a:pPr marL="0" indent="0">
              <a:buNone/>
            </a:pPr>
            <a:r>
              <a:rPr lang="en-US" dirty="0"/>
              <a:t>By respecting the decision this shows understanding for that person’s choice and freedom.</a:t>
            </a:r>
          </a:p>
        </p:txBody>
      </p:sp>
      <p:pic>
        <p:nvPicPr>
          <p:cNvPr id="9" name="Picture 8"/>
          <p:cNvPicPr>
            <a:picLocks noChangeAspect="1"/>
          </p:cNvPicPr>
          <p:nvPr/>
        </p:nvPicPr>
        <p:blipFill>
          <a:blip r:embed="rId4"/>
          <a:stretch>
            <a:fillRect/>
          </a:stretch>
        </p:blipFill>
        <p:spPr>
          <a:xfrm>
            <a:off x="12140282" y="2561587"/>
            <a:ext cx="4954492" cy="3711087"/>
          </a:xfrm>
          <a:prstGeom prst="rect">
            <a:avLst/>
          </a:prstGeom>
        </p:spPr>
      </p:pic>
      <p:pic>
        <p:nvPicPr>
          <p:cNvPr id="12" name="Picture 11"/>
          <p:cNvPicPr>
            <a:picLocks noChangeAspect="1"/>
          </p:cNvPicPr>
          <p:nvPr/>
        </p:nvPicPr>
        <p:blipFill>
          <a:blip r:embed="rId5"/>
          <a:stretch>
            <a:fillRect/>
          </a:stretch>
        </p:blipFill>
        <p:spPr>
          <a:xfrm>
            <a:off x="12140282" y="7304792"/>
            <a:ext cx="5118381" cy="2866293"/>
          </a:xfrm>
          <a:prstGeom prst="rect">
            <a:avLst/>
          </a:prstGeom>
        </p:spPr>
      </p:pic>
    </p:spTree>
    <p:extLst>
      <p:ext uri="{BB962C8B-B14F-4D97-AF65-F5344CB8AC3E}">
        <p14:creationId xmlns:p14="http://schemas.microsoft.com/office/powerpoint/2010/main" val="124195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Consent – a practical example</a:t>
            </a:r>
          </a:p>
        </p:txBody>
      </p:sp>
      <p:pic>
        <p:nvPicPr>
          <p:cNvPr id="9" name="Picture 8"/>
          <p:cNvPicPr>
            <a:picLocks noChangeAspect="1"/>
          </p:cNvPicPr>
          <p:nvPr/>
        </p:nvPicPr>
        <p:blipFill>
          <a:blip r:embed="rId5"/>
          <a:stretch>
            <a:fillRect/>
          </a:stretch>
        </p:blipFill>
        <p:spPr>
          <a:xfrm>
            <a:off x="12140282" y="2561587"/>
            <a:ext cx="4954492" cy="3711087"/>
          </a:xfrm>
          <a:prstGeom prst="rect">
            <a:avLst/>
          </a:prstGeom>
        </p:spPr>
      </p:pic>
      <p:pic>
        <p:nvPicPr>
          <p:cNvPr id="12" name="Picture 11"/>
          <p:cNvPicPr>
            <a:picLocks noChangeAspect="1"/>
          </p:cNvPicPr>
          <p:nvPr/>
        </p:nvPicPr>
        <p:blipFill>
          <a:blip r:embed="rId6"/>
          <a:stretch>
            <a:fillRect/>
          </a:stretch>
        </p:blipFill>
        <p:spPr>
          <a:xfrm>
            <a:off x="12140282" y="7304792"/>
            <a:ext cx="5118381" cy="2866293"/>
          </a:xfrm>
          <a:prstGeom prst="rect">
            <a:avLst/>
          </a:prstGeom>
        </p:spPr>
      </p:pic>
      <p:sp>
        <p:nvSpPr>
          <p:cNvPr id="7" name="Content Placeholder 2"/>
          <p:cNvSpPr>
            <a:spLocks noGrp="1"/>
          </p:cNvSpPr>
          <p:nvPr>
            <p:ph idx="1"/>
          </p:nvPr>
        </p:nvSpPr>
        <p:spPr>
          <a:xfrm>
            <a:off x="494864" y="2523402"/>
            <a:ext cx="9294336" cy="7993972"/>
          </a:xfrm>
        </p:spPr>
        <p:txBody>
          <a:bodyPr>
            <a:normAutofit fontScale="92500" lnSpcReduction="10000"/>
          </a:bodyPr>
          <a:lstStyle/>
          <a:p>
            <a:pPr marL="0" indent="0">
              <a:buNone/>
            </a:pPr>
            <a:r>
              <a:rPr lang="en-US" dirty="0"/>
              <a:t>You are now going to play “rock, paper, scissors” with people in the class.</a:t>
            </a:r>
          </a:p>
          <a:p>
            <a:pPr marL="0" indent="0">
              <a:buNone/>
            </a:pPr>
            <a:endParaRPr lang="en-US" dirty="0"/>
          </a:p>
          <a:p>
            <a:pPr marL="0" indent="0">
              <a:buNone/>
            </a:pPr>
            <a:r>
              <a:rPr lang="en-US" dirty="0"/>
              <a:t>Rules of the activity:</a:t>
            </a:r>
          </a:p>
          <a:p>
            <a:pPr>
              <a:buFontTx/>
              <a:buChar char="-"/>
            </a:pPr>
            <a:r>
              <a:rPr lang="en-US" dirty="0"/>
              <a:t>Best out of 3 games</a:t>
            </a:r>
          </a:p>
          <a:p>
            <a:pPr>
              <a:buFontTx/>
              <a:buChar char="-"/>
            </a:pPr>
            <a:r>
              <a:rPr lang="en-US" dirty="0"/>
              <a:t>It should be “3, 2, 1, show” or “rock, paper, scissors, shoot” – no cheating!</a:t>
            </a:r>
          </a:p>
          <a:p>
            <a:pPr>
              <a:buFontTx/>
              <a:buChar char="-"/>
            </a:pPr>
            <a:r>
              <a:rPr lang="en-US" dirty="0"/>
              <a:t>Before starting a game, you must ask permission/gain consent to play</a:t>
            </a:r>
          </a:p>
          <a:p>
            <a:pPr>
              <a:buFontTx/>
              <a:buChar char="-"/>
            </a:pPr>
            <a:r>
              <a:rPr lang="en-US" dirty="0"/>
              <a:t>You must respect the persons decision if they say no they do not want to play a game with you.</a:t>
            </a:r>
          </a:p>
        </p:txBody>
      </p:sp>
    </p:spTree>
    <p:extLst>
      <p:ext uri="{BB962C8B-B14F-4D97-AF65-F5344CB8AC3E}">
        <p14:creationId xmlns:p14="http://schemas.microsoft.com/office/powerpoint/2010/main" val="14160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Props1.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3.xml><?xml version="1.0" encoding="utf-8"?>
<ds:datastoreItem xmlns:ds="http://schemas.openxmlformats.org/officeDocument/2006/customXml" ds:itemID="{892F18CE-0664-4747-9A36-DB6272ADADB8}">
  <ds:schemaRefs>
    <ds:schemaRef ds:uri="http://schemas.openxmlformats.org/package/2006/metadata/core-properties"/>
    <ds:schemaRef ds:uri="aa278816-03e4-4886-8c06-bbee340b154a"/>
    <ds:schemaRef ds:uri="cf23988f-c488-42c3-82cd-5944801df941"/>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1771</Words>
  <Application>Microsoft Office PowerPoint</Application>
  <PresentationFormat>Custom</PresentationFormat>
  <Paragraphs>233</Paragraphs>
  <Slides>32</Slides>
  <Notes>14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32</vt:i4>
      </vt:variant>
    </vt:vector>
  </HeadingPairs>
  <TitlesOfParts>
    <vt:vector size="44" baseType="lpstr">
      <vt:lpstr>Arial</vt:lpstr>
      <vt:lpstr>Calibri</vt:lpstr>
      <vt:lpstr>Calibri Light</vt:lpstr>
      <vt:lpstr>Comic Sans MS</vt:lpstr>
      <vt:lpstr>Franklin Gothic Book</vt:lpstr>
      <vt:lpstr>Lato</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What is our starting point?</vt:lpstr>
      <vt:lpstr>What is consent?</vt:lpstr>
      <vt:lpstr>What is consent?</vt:lpstr>
      <vt:lpstr>How to gain consent?</vt:lpstr>
      <vt:lpstr>Consent – a practical example</vt:lpstr>
      <vt:lpstr>Consent – a practical example reflection</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Consent and touching</vt:lpstr>
      <vt:lpstr>Consent and touching</vt:lpstr>
      <vt:lpstr>Consent and touching</vt:lpstr>
      <vt:lpstr>Consent and touching</vt:lpstr>
      <vt:lpstr>Consent and touching</vt:lpstr>
      <vt:lpstr>Consent and touching</vt:lpstr>
      <vt:lpstr>Consent and touching</vt:lpstr>
      <vt:lpstr>Consent and touching</vt:lpstr>
      <vt:lpstr>Consent and touching</vt:lpstr>
      <vt:lpstr>Consent and touching</vt:lpstr>
      <vt:lpstr>Consent and touching</vt:lpstr>
      <vt:lpstr>Touching and the law</vt:lpstr>
      <vt:lpstr>Reflection</vt:lpstr>
      <vt:lpstr>Support</vt:lpstr>
      <vt:lpstr>What is consent – extension 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29</cp:revision>
  <dcterms:created xsi:type="dcterms:W3CDTF">2024-04-14T12:24:22Z</dcterms:created>
  <dcterms:modified xsi:type="dcterms:W3CDTF">2024-05-17T08:13:01Z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