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6"/>
  </p:notesMasterIdLst>
  <p:sldIdLst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293" r:id="rId16"/>
    <p:sldId id="278" r:id="rId17"/>
    <p:sldId id="302" r:id="rId18"/>
    <p:sldId id="258" r:id="rId19"/>
    <p:sldId id="259" r:id="rId20"/>
    <p:sldId id="276" r:id="rId21"/>
    <p:sldId id="294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ycdanjVaFPlaM5s6CFyLQ==" hashData="1CoW6j0ImRuDK6s9rb+Al6HwrX9cghhP6BqjRAUiJMh+gA+lnb46e4Q06eHR5DrYt9bvz3z0BV7M7IjwAMZtG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4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96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52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https://www.youtube.com/watch?v=u6jgWxkbR7A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7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93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27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4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2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30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1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2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6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9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61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6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8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8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8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3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0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48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u6jgWxkbR7A?si=rhwX4qTIfBLWv5Ec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5767" y="196218"/>
            <a:ext cx="7770764" cy="2387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8099" y="2288751"/>
            <a:ext cx="6856557" cy="1655414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56531" y="498130"/>
            <a:ext cx="2212936" cy="1354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03667" y="5300685"/>
            <a:ext cx="10268806" cy="51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4275" y="2528215"/>
            <a:ext cx="292519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34657" y="3685280"/>
            <a:ext cx="1467225" cy="14844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67" y="873376"/>
            <a:ext cx="17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11wTg4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99392"/>
              </p:ext>
            </p:extLst>
          </p:nvPr>
        </p:nvGraphicFramePr>
        <p:xfrm>
          <a:off x="209061" y="1458151"/>
          <a:ext cx="2129692" cy="2280285"/>
        </p:xfrm>
        <a:graphic>
          <a:graphicData uri="http://schemas.openxmlformats.org/drawingml/2006/table">
            <a:tbl>
              <a:tblPr/>
              <a:tblGrid>
                <a:gridCol w="2129692">
                  <a:extLst>
                    <a:ext uri="{9D8B030D-6E8A-4147-A177-3AD203B41FA5}">
                      <a16:colId xmlns:a16="http://schemas.microsoft.com/office/drawing/2014/main" val="31949877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Abdi, Zak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5178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Bashir, Muhammed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103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Bi, Sarah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1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Connop, Jayden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088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Fizza, Momina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719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Hussain, Muhammad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376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Lalloo, Zoya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058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Rostas, Armando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20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Sara, Suraya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7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1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67" y="873376"/>
            <a:ext cx="17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11wTg5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74410"/>
              </p:ext>
            </p:extLst>
          </p:nvPr>
        </p:nvGraphicFramePr>
        <p:xfrm>
          <a:off x="226645" y="1619311"/>
          <a:ext cx="2314331" cy="3547110"/>
        </p:xfrm>
        <a:graphic>
          <a:graphicData uri="http://schemas.openxmlformats.org/drawingml/2006/table">
            <a:tbl>
              <a:tblPr/>
              <a:tblGrid>
                <a:gridCol w="2314331">
                  <a:extLst>
                    <a:ext uri="{9D8B030D-6E8A-4147-A177-3AD203B41FA5}">
                      <a16:colId xmlns:a16="http://schemas.microsoft.com/office/drawing/2014/main" val="402826745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Ahmed, Ahsan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076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Akbar, Nayeeb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54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Ali, Hussain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0423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Atisam, Muhammad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902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Choudhury, Alisha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8548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Imran, Ismail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471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Iqbal, Danish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241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Kabir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619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Kausar, Mehek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2673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Khan, Imaan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0955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Khan, Musa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687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Muhammed, Rayhaan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919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Noor, Fahima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82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Zaman, Sabah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2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5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n-US" b="1" u="sng" dirty="0" smtClean="0"/>
          </a:p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“We are stronger together. In a democracy, every voice matters”</a:t>
            </a:r>
          </a:p>
          <a:p>
            <a:pPr algn="ctr">
              <a:lnSpc>
                <a:spcPct val="10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116"/>
            <a:ext cx="12192000" cy="18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democracy?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Political Parties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laws?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did the General Election work?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MP’s do everyday?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would you do as a MP?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democracy?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democracy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Democracy in the UK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Quiz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democracy? Where have you heard the term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Democracy is..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“rule by the people”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/>
              <a:t>This means that </a:t>
            </a:r>
            <a:r>
              <a:rPr lang="en-US" sz="4000" dirty="0" smtClean="0"/>
              <a:t>in countries that follow democracy, the people elect the government and have a say in how the country is run.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means that it is a fair system that ensure everyone in that country has a voice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9694" y="1030958"/>
            <a:ext cx="11084458" cy="909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Watch the video to learn more about democracy</a:t>
            </a:r>
            <a:endParaRPr lang="en-US" sz="32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2" name="u6jgWxkbR7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34337" y="1469480"/>
            <a:ext cx="9354791" cy="52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Democracy is a British Value.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in the UK there is a culture built upon freedom and equality, where everyone is aware of their rights and responsibility.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why British Values, URC Children Rights and Protected Characteristics are included in our news discussions in Tutor Time.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647" y="258363"/>
            <a:ext cx="1872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11eTg1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21688"/>
              </p:ext>
            </p:extLst>
          </p:nvPr>
        </p:nvGraphicFramePr>
        <p:xfrm>
          <a:off x="337647" y="918125"/>
          <a:ext cx="2384669" cy="2026920"/>
        </p:xfrm>
        <a:graphic>
          <a:graphicData uri="http://schemas.openxmlformats.org/drawingml/2006/table">
            <a:tbl>
              <a:tblPr/>
              <a:tblGrid>
                <a:gridCol w="2384669">
                  <a:extLst>
                    <a:ext uri="{9D8B030D-6E8A-4147-A177-3AD203B41FA5}">
                      <a16:colId xmlns:a16="http://schemas.microsoft.com/office/drawing/2014/main" val="374443360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Alahmad, Zakaria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497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Calin, Sebastian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673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Iqbal, Eesa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46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Khan, Farhan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959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Mehmood, Ehteshaam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691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O'Brien, Tammy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283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Vo, Nancy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1097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Zadeh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Sanyar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19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1. </a:t>
            </a:r>
            <a:r>
              <a:rPr lang="en-US" sz="3638" b="1" dirty="0" smtClean="0"/>
              <a:t>Parliament </a:t>
            </a:r>
            <a:r>
              <a:rPr lang="en-US" sz="3638" dirty="0" smtClean="0"/>
              <a:t>– The UK has a Parliament with 2 houses – the House of Commons and the House of Lords. They are responsible for lots of things but they also help to make laws that keep everyone in the UK safe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2. </a:t>
            </a:r>
            <a:r>
              <a:rPr lang="en-US" sz="3638" b="1" dirty="0" smtClean="0"/>
              <a:t>Prime Minister </a:t>
            </a:r>
            <a:r>
              <a:rPr lang="en-US" sz="3638" dirty="0" smtClean="0"/>
              <a:t>– The leader of the Government is the Prime Minister. This is the leader of the political party that has the most Members of Parliament (MPs)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3. </a:t>
            </a:r>
            <a:r>
              <a:rPr lang="en-US" sz="3638" b="1" dirty="0" smtClean="0"/>
              <a:t>Members of Parliament (MP’s) </a:t>
            </a:r>
            <a:r>
              <a:rPr lang="en-US" sz="3638" dirty="0" smtClean="0"/>
              <a:t>– These are people elected to represent their local areas (called constituencies) in the House of Commons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4. </a:t>
            </a:r>
            <a:r>
              <a:rPr lang="en-US" sz="3638" b="1" dirty="0" smtClean="0"/>
              <a:t>Local Councils</a:t>
            </a:r>
            <a:r>
              <a:rPr lang="en-US" sz="3638" dirty="0" smtClean="0"/>
              <a:t> – In addition to national government, there are local councils that make decisions for the towns and cities within their council area. Members of the council are also elected.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26008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democratic votes happened this year in the West Midlands?</a:t>
            </a: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Local council votes including electing the Mayor of West Midlands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General Election to vote on what political party runs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387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is the Mayor of West Midlands?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Richard Parker</a:t>
            </a:r>
          </a:p>
        </p:txBody>
      </p:sp>
    </p:spTree>
    <p:extLst>
      <p:ext uri="{BB962C8B-B14F-4D97-AF65-F5344CB8AC3E}">
        <p14:creationId xmlns:p14="http://schemas.microsoft.com/office/powerpoint/2010/main" val="1804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political party is in charge of the government?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Labour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is the UK Prime Minister?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Sir Keir </a:t>
            </a:r>
            <a:r>
              <a:rPr lang="en-US" sz="3600" dirty="0" err="1" smtClean="0">
                <a:solidFill>
                  <a:srgbClr val="FF0000"/>
                </a:solidFill>
              </a:rPr>
              <a:t>Starmer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was the previous UK Prime Minister?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Rishi Sunak</a:t>
            </a:r>
          </a:p>
        </p:txBody>
      </p:sp>
    </p:spTree>
    <p:extLst>
      <p:ext uri="{BB962C8B-B14F-4D97-AF65-F5344CB8AC3E}">
        <p14:creationId xmlns:p14="http://schemas.microsoft.com/office/powerpoint/2010/main" val="8076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838" y="233431"/>
            <a:ext cx="2020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11eTg2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75993"/>
              </p:ext>
            </p:extLst>
          </p:nvPr>
        </p:nvGraphicFramePr>
        <p:xfrm>
          <a:off x="232838" y="921421"/>
          <a:ext cx="2730170" cy="3122295"/>
        </p:xfrm>
        <a:graphic>
          <a:graphicData uri="http://schemas.openxmlformats.org/drawingml/2006/table">
            <a:tbl>
              <a:tblPr/>
              <a:tblGrid>
                <a:gridCol w="2730170">
                  <a:extLst>
                    <a:ext uri="{9D8B030D-6E8A-4147-A177-3AD203B41FA5}">
                      <a16:colId xmlns:a16="http://schemas.microsoft.com/office/drawing/2014/main" val="246533103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Ahmad,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200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Ali, Muhammed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297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Hasan, Ahmad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02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Ibrahim, Abdul-Kareem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890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Idrees, Safaa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5271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Iqbal, Haris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086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Massadiq, Amreen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207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Qaiser, Rehan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018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Shafiq,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540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Usman, Maneebah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855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West-Hall,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5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are the Houses of Parliament in the UK?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Westminister</a:t>
            </a:r>
            <a:r>
              <a:rPr lang="en-US" sz="3600" dirty="0" smtClean="0">
                <a:solidFill>
                  <a:srgbClr val="FF0000"/>
                </a:solidFill>
              </a:rPr>
              <a:t>, London</a:t>
            </a:r>
          </a:p>
        </p:txBody>
      </p:sp>
    </p:spTree>
    <p:extLst>
      <p:ext uri="{BB962C8B-B14F-4D97-AF65-F5344CB8AC3E}">
        <p14:creationId xmlns:p14="http://schemas.microsoft.com/office/powerpoint/2010/main" val="4547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does the Prime Minister live in London?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10 </a:t>
            </a:r>
            <a:r>
              <a:rPr lang="en-US" sz="3600" smtClean="0">
                <a:solidFill>
                  <a:srgbClr val="FF0000"/>
                </a:solidFill>
              </a:rPr>
              <a:t>Downing Street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68" y="233431"/>
            <a:ext cx="204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11eTg3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49630"/>
              </p:ext>
            </p:extLst>
          </p:nvPr>
        </p:nvGraphicFramePr>
        <p:xfrm>
          <a:off x="191477" y="940838"/>
          <a:ext cx="1803400" cy="2228850"/>
        </p:xfrm>
        <a:graphic>
          <a:graphicData uri="http://schemas.openxmlformats.org/drawingml/2006/table">
            <a:tbl>
              <a:tblPr/>
              <a:tblGrid>
                <a:gridCol w="1803400">
                  <a:extLst>
                    <a:ext uri="{9D8B030D-6E8A-4147-A177-3AD203B41FA5}">
                      <a16:colId xmlns:a16="http://schemas.microsoft.com/office/drawing/2014/main" val="245891383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Babiker, Omer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186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Botofei, Claudio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193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Choudhury, Mahi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41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Khan, Asma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289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Khan, Hawa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417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Latiff, Usaamah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459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Meadley, Nickeisha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348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Naveed,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Aleyna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139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Shoukat,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003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Waseem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Zakir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2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371" y="133700"/>
            <a:ext cx="19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11eTg4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18965"/>
              </p:ext>
            </p:extLst>
          </p:nvPr>
        </p:nvGraphicFramePr>
        <p:xfrm>
          <a:off x="217371" y="718475"/>
          <a:ext cx="2384669" cy="2005965"/>
        </p:xfrm>
        <a:graphic>
          <a:graphicData uri="http://schemas.openxmlformats.org/drawingml/2006/table">
            <a:tbl>
              <a:tblPr/>
              <a:tblGrid>
                <a:gridCol w="2384669">
                  <a:extLst>
                    <a:ext uri="{9D8B030D-6E8A-4147-A177-3AD203B41FA5}">
                      <a16:colId xmlns:a16="http://schemas.microsoft.com/office/drawing/2014/main" val="277499843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Hosseinpour, Beniamin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718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Khalid, Amaan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774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Khan, Hafsa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164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Khizar, Mehvish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787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Mahmood, Safyan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565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Majid, Raheem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169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Mohammad, Badrin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959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Mohammad, Salem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065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Osman,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Eisa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8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9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792" y="183565"/>
            <a:ext cx="190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11eTg5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68561"/>
              </p:ext>
            </p:extLst>
          </p:nvPr>
        </p:nvGraphicFramePr>
        <p:xfrm>
          <a:off x="308792" y="926917"/>
          <a:ext cx="2349500" cy="2026920"/>
        </p:xfrm>
        <a:graphic>
          <a:graphicData uri="http://schemas.openxmlformats.org/drawingml/2006/table">
            <a:tbl>
              <a:tblPr/>
              <a:tblGrid>
                <a:gridCol w="2349500">
                  <a:extLst>
                    <a:ext uri="{9D8B030D-6E8A-4147-A177-3AD203B41FA5}">
                      <a16:colId xmlns:a16="http://schemas.microsoft.com/office/drawing/2014/main" val="265109012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Bashir, Yusuf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36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Iftikhar, Aseem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8749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Iqra, Aleeza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329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Margean, Sebastian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2723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Muhammad, Alyaan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742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Muhammad, Usman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095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Qasim, Muhammadh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634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Rahman,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Maysoon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30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67" y="873376"/>
            <a:ext cx="17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11wTg1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84493"/>
              </p:ext>
            </p:extLst>
          </p:nvPr>
        </p:nvGraphicFramePr>
        <p:xfrm>
          <a:off x="292167" y="1606856"/>
          <a:ext cx="1803400" cy="3779520"/>
        </p:xfrm>
        <a:graphic>
          <a:graphicData uri="http://schemas.openxmlformats.org/drawingml/2006/table">
            <a:tbl>
              <a:tblPr/>
              <a:tblGrid>
                <a:gridCol w="1803400">
                  <a:extLst>
                    <a:ext uri="{9D8B030D-6E8A-4147-A177-3AD203B41FA5}">
                      <a16:colId xmlns:a16="http://schemas.microsoft.com/office/drawing/2014/main" val="320680874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Ahmed, Alayna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1114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36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Atiq, Zunairah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814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Bouriz, Lamis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869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Ceesay, Abu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026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Coley, Ammaara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414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Diop, Malik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2745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Khalid, Haroon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73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Mahmood, Aymaan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Meadley, Olivia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319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Mohamed, Abdirahman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70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Mumtaz, Mustafa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05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Nabi, Rayyan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502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Rehan, Muhammad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701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Ullah, Ehsan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309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Wahid,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Raeece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6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67" y="873376"/>
            <a:ext cx="17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11wTg2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74343"/>
              </p:ext>
            </p:extLst>
          </p:nvPr>
        </p:nvGraphicFramePr>
        <p:xfrm>
          <a:off x="138723" y="1571319"/>
          <a:ext cx="2156070" cy="3537585"/>
        </p:xfrm>
        <a:graphic>
          <a:graphicData uri="http://schemas.openxmlformats.org/drawingml/2006/table">
            <a:tbl>
              <a:tblPr/>
              <a:tblGrid>
                <a:gridCol w="2156070">
                  <a:extLst>
                    <a:ext uri="{9D8B030D-6E8A-4147-A177-3AD203B41FA5}">
                      <a16:colId xmlns:a16="http://schemas.microsoft.com/office/drawing/2014/main" val="127209007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Ahmed, Tauqeer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7983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Azer, Eshaal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596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Begum, Hana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492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Begum, Maria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2722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Bolmadir, Marta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3293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Deen,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297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Farhan, Muhammad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882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Ghani,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507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Haseeb-Ul-Hassan, Muhammad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913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Hassan, Harris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138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Hussain, Aaryan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311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Tabrez, Zahraa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042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Zaheer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Zaki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5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9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67" y="873376"/>
            <a:ext cx="17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11wTg3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736" y="96949"/>
            <a:ext cx="6338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Complete all tasks with a due date of </a:t>
            </a:r>
            <a:r>
              <a:rPr lang="en-GB" sz="3200" b="1" dirty="0" smtClean="0"/>
              <a:t>21st </a:t>
            </a:r>
            <a:r>
              <a:rPr lang="en-GB" sz="3200" b="1" dirty="0"/>
              <a:t>October onwards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87813"/>
              </p:ext>
            </p:extLst>
          </p:nvPr>
        </p:nvGraphicFramePr>
        <p:xfrm>
          <a:off x="292167" y="1635431"/>
          <a:ext cx="2217615" cy="2533650"/>
        </p:xfrm>
        <a:graphic>
          <a:graphicData uri="http://schemas.openxmlformats.org/drawingml/2006/table">
            <a:tbl>
              <a:tblPr/>
              <a:tblGrid>
                <a:gridCol w="2217615">
                  <a:extLst>
                    <a:ext uri="{9D8B030D-6E8A-4147-A177-3AD203B41FA5}">
                      <a16:colId xmlns:a16="http://schemas.microsoft.com/office/drawing/2014/main" val="378063024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Hoor, Alina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146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Idrees, Fatima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805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Jaleel, Arij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339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N'guessan, Jacob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328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Rahman, Farhan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717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Rehman, Yusuf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973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Said, Younas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543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Saleem-Din, Rahaan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262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Zamir, Ismaeel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319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Zulfqar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Adam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5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5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1393</Words>
  <Application>Microsoft Office PowerPoint</Application>
  <PresentationFormat>Widescreen</PresentationFormat>
  <Paragraphs>264</Paragraphs>
  <Slides>31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democracy?</vt:lpstr>
      <vt:lpstr>What is democracy?</vt:lpstr>
      <vt:lpstr>What is democracy?</vt:lpstr>
      <vt:lpstr>Democracy in the UK</vt:lpstr>
      <vt:lpstr>Democracy in the UK</vt:lpstr>
      <vt:lpstr>Democracy in the UK</vt:lpstr>
      <vt:lpstr>Democracy in the UK</vt:lpstr>
      <vt:lpstr>Democracy in the UK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29</cp:revision>
  <dcterms:created xsi:type="dcterms:W3CDTF">2024-08-15T13:31:51Z</dcterms:created>
  <dcterms:modified xsi:type="dcterms:W3CDTF">2024-11-05T16:21:28Z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